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42"/>
  </p:notesMasterIdLst>
  <p:handoutMasterIdLst>
    <p:handoutMasterId r:id="rId43"/>
  </p:handoutMasterIdLst>
  <p:sldIdLst>
    <p:sldId id="257" r:id="rId2"/>
    <p:sldId id="305" r:id="rId3"/>
    <p:sldId id="306" r:id="rId4"/>
    <p:sldId id="307" r:id="rId5"/>
    <p:sldId id="261" r:id="rId6"/>
    <p:sldId id="262" r:id="rId7"/>
    <p:sldId id="263" r:id="rId8"/>
    <p:sldId id="264" r:id="rId9"/>
    <p:sldId id="268" r:id="rId10"/>
    <p:sldId id="270" r:id="rId11"/>
    <p:sldId id="294" r:id="rId12"/>
    <p:sldId id="271" r:id="rId13"/>
    <p:sldId id="272" r:id="rId14"/>
    <p:sldId id="273" r:id="rId15"/>
    <p:sldId id="274" r:id="rId16"/>
    <p:sldId id="266" r:id="rId17"/>
    <p:sldId id="295" r:id="rId18"/>
    <p:sldId id="296" r:id="rId19"/>
    <p:sldId id="297" r:id="rId20"/>
    <p:sldId id="298" r:id="rId21"/>
    <p:sldId id="310" r:id="rId22"/>
    <p:sldId id="301" r:id="rId23"/>
    <p:sldId id="299" r:id="rId24"/>
    <p:sldId id="300" r:id="rId25"/>
    <p:sldId id="302" r:id="rId26"/>
    <p:sldId id="303" r:id="rId27"/>
    <p:sldId id="304" r:id="rId28"/>
    <p:sldId id="309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9" r:id="rId40"/>
    <p:sldId id="290" r:id="rId41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5"/>
    <p:restoredTop sz="86433"/>
  </p:normalViewPr>
  <p:slideViewPr>
    <p:cSldViewPr snapToGrid="0" snapToObjects="1">
      <p:cViewPr varScale="1">
        <p:scale>
          <a:sx n="110" d="100"/>
          <a:sy n="110" d="100"/>
        </p:scale>
        <p:origin x="168" y="256"/>
      </p:cViewPr>
      <p:guideLst/>
    </p:cSldViewPr>
  </p:slideViewPr>
  <p:outlineViewPr>
    <p:cViewPr>
      <p:scale>
        <a:sx n="33" d="100"/>
        <a:sy n="33" d="100"/>
      </p:scale>
      <p:origin x="-80" y="-12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2323E-BD6A-824B-88E4-80E185D1603E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642C-D4D9-C240-B7DA-BD4522275BA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6654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ADB7-80C8-4444-AA4A-C753AA51D768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BA00E-B18C-7440-8D10-2D6B2E5C1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967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F1690D-6D77-AA41-A048-77BCAF5A4505}" type="datetimeFigureOut">
              <a:rPr kumimoji="1" lang="zh-TW" altLang="en-US" smtClean="0"/>
              <a:t>2017/8/24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1358C8-4448-BD49-B8A2-ECA4E64B53B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06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157164" y="857252"/>
            <a:ext cx="5661422" cy="2106215"/>
          </a:xfrm>
        </p:spPr>
        <p:txBody>
          <a:bodyPr/>
          <a:lstStyle/>
          <a:p>
            <a:pPr eaLnBrk="1" hangingPunct="1"/>
            <a:r>
              <a:rPr altLang="zh-TW" sz="3600" dirty="0"/>
              <a:t>臺北市</a:t>
            </a:r>
            <a:r>
              <a:rPr lang="zh-TW" altLang="en-US" sz="3600" dirty="0"/>
              <a:t>大直</a:t>
            </a:r>
            <a:r>
              <a:rPr sz="3600" dirty="0"/>
              <a:t>高中</a:t>
            </a:r>
            <a:r>
              <a:rPr lang="en-US" sz="3600" dirty="0"/>
              <a:t/>
            </a:r>
            <a:br>
              <a:rPr lang="en-US" sz="3600" dirty="0"/>
            </a:br>
            <a:r>
              <a:rPr sz="3600" dirty="0"/>
              <a:t>校務</a:t>
            </a:r>
            <a:r>
              <a:rPr lang="zh-TW" altLang="en-US" sz="3600" dirty="0"/>
              <a:t>評</a:t>
            </a:r>
            <a:r>
              <a:rPr sz="3600" dirty="0"/>
              <a:t>鑑實施計畫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2514603" y="2315768"/>
            <a:ext cx="3303985" cy="50244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altLang="zh-TW" sz="1350" dirty="0">
                <a:latin typeface="標楷體" panose="03000509000000000000" pitchFamily="65" charset="-120"/>
              </a:rPr>
              <a:t>106</a:t>
            </a:r>
            <a:r>
              <a:rPr lang="zh-TW" altLang="en-US" sz="1350" dirty="0">
                <a:latin typeface="標楷體" panose="03000509000000000000" pitchFamily="65" charset="-120"/>
              </a:rPr>
              <a:t>年</a:t>
            </a:r>
            <a:r>
              <a:rPr lang="en-US" altLang="zh-TW" sz="1350" dirty="0">
                <a:latin typeface="標楷體" panose="03000509000000000000" pitchFamily="65" charset="-120"/>
              </a:rPr>
              <a:t>8</a:t>
            </a:r>
            <a:r>
              <a:rPr lang="zh-TW" altLang="en-US" sz="1350" dirty="0">
                <a:latin typeface="標楷體" panose="03000509000000000000" pitchFamily="65" charset="-120"/>
              </a:rPr>
              <a:t>月</a:t>
            </a:r>
            <a:r>
              <a:rPr lang="en-US" altLang="zh-TW" sz="1350" dirty="0">
                <a:latin typeface="標楷體" panose="03000509000000000000" pitchFamily="65" charset="-120"/>
              </a:rPr>
              <a:t>25</a:t>
            </a:r>
            <a:r>
              <a:rPr lang="zh-TW" altLang="en-US" sz="1350" dirty="0">
                <a:latin typeface="標楷體" panose="03000509000000000000" pitchFamily="65" charset="-120"/>
              </a:rPr>
              <a:t>日</a:t>
            </a:r>
            <a:endParaRPr lang="en-US" altLang="zh-TW" sz="1350" dirty="0">
              <a:latin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31" y="1097759"/>
            <a:ext cx="3795712" cy="46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782" y="0"/>
            <a:ext cx="7514035" cy="1314449"/>
          </a:xfrm>
        </p:spPr>
        <p:txBody>
          <a:bodyPr/>
          <a:lstStyle/>
          <a:p>
            <a:r>
              <a:rPr lang="zh-TW" altLang="en-US" dirty="0"/>
              <a:t>實施方式</a:t>
            </a:r>
            <a:r>
              <a:rPr lang="en-US" altLang="zh-TW" dirty="0" smtClean="0"/>
              <a:t>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7637" y="1484784"/>
            <a:ext cx="7444885" cy="41584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</a:rPr>
              <a:t>（五）實地訪視評鑑</a:t>
            </a:r>
          </a:p>
          <a:p>
            <a:pPr algn="just"/>
            <a:r>
              <a:rPr lang="zh-TW" altLang="zh-TW" sz="2000" dirty="0" smtClean="0"/>
              <a:t>實施</a:t>
            </a:r>
            <a:r>
              <a:rPr lang="zh-TW" altLang="zh-TW" sz="2000" dirty="0"/>
              <a:t>對象：</a:t>
            </a:r>
            <a:r>
              <a:rPr lang="zh-TW" altLang="zh-TW" sz="2000" dirty="0"/>
              <a:t>受評之公私立高中</a:t>
            </a:r>
            <a:r>
              <a:rPr lang="en-US" altLang="zh-TW" sz="2000" dirty="0"/>
              <a:t>(</a:t>
            </a:r>
            <a:r>
              <a:rPr lang="zh-TW" altLang="zh-TW" sz="2000" dirty="0"/>
              <a:t>含完全中學</a:t>
            </a:r>
            <a:r>
              <a:rPr lang="en-US" altLang="zh-TW" sz="2000" dirty="0"/>
              <a:t>)</a:t>
            </a:r>
            <a:r>
              <a:rPr lang="zh-TW" altLang="zh-TW" sz="2000" dirty="0"/>
              <a:t>及高職，由</a:t>
            </a:r>
            <a:r>
              <a:rPr lang="zh-TW" altLang="zh-TW" sz="2000" dirty="0"/>
              <a:t>學校申請或</a:t>
            </a:r>
            <a:r>
              <a:rPr lang="zh-TW" altLang="zh-TW" sz="2000" dirty="0"/>
              <a:t>由本局指定，</a:t>
            </a:r>
            <a:r>
              <a:rPr lang="zh-TW" altLang="zh-TW" sz="2000" dirty="0">
                <a:solidFill>
                  <a:srgbClr val="FF0000"/>
                </a:solidFill>
              </a:rPr>
              <a:t>每年評鑑約</a:t>
            </a:r>
            <a:r>
              <a:rPr lang="en-US" altLang="zh-TW" sz="2000" dirty="0">
                <a:solidFill>
                  <a:srgbClr val="FF0000"/>
                </a:solidFill>
              </a:rPr>
              <a:t>16</a:t>
            </a:r>
            <a:r>
              <a:rPr lang="zh-TW" altLang="zh-TW" sz="2000" dirty="0">
                <a:solidFill>
                  <a:srgbClr val="FF0000"/>
                </a:solidFill>
              </a:rPr>
              <a:t>所學校</a:t>
            </a:r>
            <a:r>
              <a:rPr lang="zh-TW" altLang="zh-TW" sz="2000" dirty="0"/>
              <a:t>。</a:t>
            </a:r>
          </a:p>
          <a:p>
            <a:pPr algn="just"/>
            <a:r>
              <a:rPr lang="zh-TW" altLang="zh-TW" sz="2000" dirty="0" smtClean="0"/>
              <a:t>實施</a:t>
            </a:r>
            <a:r>
              <a:rPr lang="zh-TW" altLang="zh-TW" sz="2000" dirty="0"/>
              <a:t>時間：</a:t>
            </a:r>
            <a:r>
              <a:rPr lang="zh-TW" altLang="zh-TW" sz="2000" dirty="0"/>
              <a:t>民國</a:t>
            </a:r>
            <a:r>
              <a:rPr lang="en-US" altLang="zh-TW" sz="2000" dirty="0"/>
              <a:t>104</a:t>
            </a:r>
            <a:r>
              <a:rPr lang="zh-TW" altLang="zh-TW" sz="2000" dirty="0"/>
              <a:t>年</a:t>
            </a:r>
            <a:r>
              <a:rPr lang="en-US" altLang="zh-TW" sz="2000" dirty="0"/>
              <a:t>4</a:t>
            </a:r>
            <a:r>
              <a:rPr lang="zh-TW" altLang="zh-TW" sz="2000" dirty="0"/>
              <a:t>月至民國</a:t>
            </a:r>
            <a:r>
              <a:rPr lang="en-US" altLang="zh-TW" sz="2000" dirty="0"/>
              <a:t>107</a:t>
            </a:r>
            <a:r>
              <a:rPr lang="zh-TW" altLang="zh-TW" sz="2000" dirty="0"/>
              <a:t>年</a:t>
            </a:r>
            <a:r>
              <a:rPr lang="en-US" altLang="zh-TW" sz="2000" dirty="0"/>
              <a:t>12</a:t>
            </a:r>
            <a:r>
              <a:rPr lang="zh-TW" altLang="zh-TW" sz="2000" dirty="0"/>
              <a:t>月止</a:t>
            </a:r>
            <a:r>
              <a:rPr lang="zh-TW" altLang="zh-TW" sz="2000" dirty="0"/>
              <a:t>（自</a:t>
            </a:r>
            <a:r>
              <a:rPr lang="en-US" altLang="zh-TW" sz="2000" dirty="0"/>
              <a:t>106</a:t>
            </a:r>
            <a:r>
              <a:rPr lang="zh-TW" altLang="zh-TW" sz="2000" dirty="0"/>
              <a:t>學年</a:t>
            </a:r>
            <a:r>
              <a:rPr lang="zh-TW" altLang="zh-TW" sz="2000" dirty="0"/>
              <a:t>度起每年</a:t>
            </a:r>
            <a:r>
              <a:rPr lang="en-US" altLang="zh-TW" sz="2000" dirty="0"/>
              <a:t>10</a:t>
            </a:r>
            <a:r>
              <a:rPr lang="zh-TW" altLang="zh-TW" sz="2000" dirty="0"/>
              <a:t>月至</a:t>
            </a:r>
            <a:r>
              <a:rPr lang="en-US" altLang="zh-TW" sz="2000" dirty="0"/>
              <a:t>12</a:t>
            </a:r>
            <a:r>
              <a:rPr lang="zh-TW" altLang="zh-TW" sz="2000" dirty="0"/>
              <a:t>月，校務評鑑日程每校</a:t>
            </a:r>
            <a:r>
              <a:rPr lang="en-US" altLang="zh-TW" sz="2000" dirty="0"/>
              <a:t>1</a:t>
            </a:r>
            <a:r>
              <a:rPr lang="zh-TW" altLang="zh-TW" sz="2000" dirty="0"/>
              <a:t>日，同時進行專業類科評鑑</a:t>
            </a:r>
            <a:r>
              <a:rPr lang="zh-TW" altLang="zh-TW" sz="2000" dirty="0">
                <a:solidFill>
                  <a:srgbClr val="FF0000"/>
                </a:solidFill>
              </a:rPr>
              <a:t>。</a:t>
            </a:r>
            <a:r>
              <a:rPr lang="en-US" altLang="zh-TW" sz="2000" u="sng" dirty="0">
                <a:solidFill>
                  <a:srgbClr val="FF0000"/>
                </a:solidFill>
              </a:rPr>
              <a:t>106</a:t>
            </a:r>
            <a:r>
              <a:rPr lang="zh-TW" altLang="en-US" sz="2000" u="sng" dirty="0">
                <a:solidFill>
                  <a:srgbClr val="FF0000"/>
                </a:solidFill>
              </a:rPr>
              <a:t>學年度為</a:t>
            </a:r>
            <a:r>
              <a:rPr lang="en-US" altLang="zh-TW" sz="2000" u="sng" dirty="0">
                <a:solidFill>
                  <a:srgbClr val="FF0000"/>
                </a:solidFill>
              </a:rPr>
              <a:t>106</a:t>
            </a:r>
            <a:r>
              <a:rPr lang="zh-TW" altLang="en-US" sz="2000" u="sng" dirty="0">
                <a:solidFill>
                  <a:srgbClr val="FF0000"/>
                </a:solidFill>
              </a:rPr>
              <a:t>年</a:t>
            </a:r>
            <a:r>
              <a:rPr lang="en-US" altLang="zh-TW" sz="2000" u="sng" dirty="0">
                <a:solidFill>
                  <a:srgbClr val="FF0000"/>
                </a:solidFill>
              </a:rPr>
              <a:t>12</a:t>
            </a:r>
            <a:r>
              <a:rPr lang="zh-TW" altLang="en-US" sz="2000" u="sng" dirty="0">
                <a:solidFill>
                  <a:srgbClr val="FF0000"/>
                </a:solidFill>
              </a:rPr>
              <a:t>月至</a:t>
            </a:r>
            <a:r>
              <a:rPr lang="en-US" altLang="zh-TW" sz="2000" u="sng" dirty="0">
                <a:solidFill>
                  <a:srgbClr val="FF0000"/>
                </a:solidFill>
              </a:rPr>
              <a:t>107</a:t>
            </a:r>
            <a:r>
              <a:rPr lang="zh-TW" altLang="en-US" sz="2000" u="sng" dirty="0">
                <a:solidFill>
                  <a:srgbClr val="FF0000"/>
                </a:solidFill>
              </a:rPr>
              <a:t>年</a:t>
            </a:r>
            <a:r>
              <a:rPr lang="en-US" altLang="zh-TW" sz="2000" u="sng" dirty="0">
                <a:solidFill>
                  <a:srgbClr val="FF0000"/>
                </a:solidFill>
              </a:rPr>
              <a:t>1</a:t>
            </a:r>
            <a:r>
              <a:rPr lang="zh-TW" altLang="en-US" sz="2000" u="sng" dirty="0">
                <a:solidFill>
                  <a:srgbClr val="FF0000"/>
                </a:solidFill>
              </a:rPr>
              <a:t>月</a:t>
            </a:r>
            <a:r>
              <a:rPr lang="en-US" altLang="zh-TW" sz="2000" u="sng" dirty="0">
                <a:solidFill>
                  <a:srgbClr val="FF0000"/>
                </a:solidFill>
              </a:rPr>
              <a:t>16</a:t>
            </a:r>
            <a:r>
              <a:rPr lang="zh-TW" altLang="en-US" sz="2000" u="sng" dirty="0">
                <a:solidFill>
                  <a:srgbClr val="FF0000"/>
                </a:solidFill>
              </a:rPr>
              <a:t>日</a:t>
            </a:r>
            <a:r>
              <a:rPr lang="zh-TW" altLang="en-US" sz="2000" dirty="0">
                <a:solidFill>
                  <a:srgbClr val="FF0000"/>
                </a:solidFill>
              </a:rPr>
              <a:t>）</a:t>
            </a:r>
            <a:endParaRPr lang="zh-TW" altLang="zh-TW" sz="2000" dirty="0">
              <a:solidFill>
                <a:srgbClr val="FF0000"/>
              </a:solidFill>
            </a:endParaRPr>
          </a:p>
          <a:p>
            <a:pPr algn="just"/>
            <a:r>
              <a:rPr lang="zh-TW" altLang="zh-TW" sz="2000" dirty="0" smtClean="0"/>
              <a:t>實施</a:t>
            </a:r>
            <a:r>
              <a:rPr lang="zh-TW" altLang="zh-TW" sz="2000" dirty="0"/>
              <a:t>內容：</a:t>
            </a:r>
            <a:r>
              <a:rPr lang="zh-TW" altLang="zh-TW" sz="2000" dirty="0" smtClean="0"/>
              <a:t>包括</a:t>
            </a:r>
            <a:r>
              <a:rPr lang="zh-TW" altLang="en-US" sz="2000" dirty="0" smtClean="0"/>
              <a:t>「</a:t>
            </a:r>
            <a:r>
              <a:rPr lang="en-US" altLang="zh-TW" sz="2000" dirty="0" smtClean="0"/>
              <a:t>1</a:t>
            </a:r>
            <a:r>
              <a:rPr lang="zh-TW" altLang="zh-TW" sz="2000" dirty="0" smtClean="0"/>
              <a:t>學校</a:t>
            </a:r>
            <a:r>
              <a:rPr lang="zh-TW" altLang="zh-TW" sz="2000" dirty="0"/>
              <a:t>領導與行政管理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2</a:t>
            </a:r>
            <a:r>
              <a:rPr lang="zh-TW" altLang="zh-TW" sz="2000" dirty="0" smtClean="0"/>
              <a:t>課程</a:t>
            </a:r>
            <a:r>
              <a:rPr lang="zh-TW" altLang="zh-TW" sz="2000" dirty="0"/>
              <a:t>發展與評鑑應用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3</a:t>
            </a:r>
            <a:r>
              <a:rPr lang="zh-TW" altLang="zh-TW" sz="2000" dirty="0" smtClean="0"/>
              <a:t>教師</a:t>
            </a:r>
            <a:r>
              <a:rPr lang="zh-TW" altLang="zh-TW" sz="2000" dirty="0"/>
              <a:t>教學</a:t>
            </a:r>
            <a:r>
              <a:rPr lang="zh-TW" altLang="zh-TW" sz="2000" dirty="0"/>
              <a:t>與專業發展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4</a:t>
            </a:r>
            <a:r>
              <a:rPr lang="zh-TW" altLang="zh-TW" sz="2000" dirty="0" smtClean="0"/>
              <a:t>學生</a:t>
            </a:r>
            <a:r>
              <a:rPr lang="zh-TW" altLang="zh-TW" sz="2000" dirty="0"/>
              <a:t>學習與成效表現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5</a:t>
            </a:r>
            <a:r>
              <a:rPr lang="zh-TW" altLang="zh-TW" sz="2000" dirty="0" smtClean="0"/>
              <a:t>學生</a:t>
            </a:r>
            <a:r>
              <a:rPr lang="zh-TW" altLang="zh-TW" sz="2000" dirty="0"/>
              <a:t>事務與</a:t>
            </a:r>
            <a:r>
              <a:rPr lang="zh-TW" altLang="zh-TW" sz="2000" dirty="0"/>
              <a:t>公民素養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6</a:t>
            </a:r>
            <a:r>
              <a:rPr lang="zh-TW" altLang="zh-TW" sz="2000" dirty="0" smtClean="0"/>
              <a:t>學生</a:t>
            </a:r>
            <a:r>
              <a:rPr lang="zh-TW" altLang="zh-TW" sz="2000" dirty="0"/>
              <a:t>輔導與特殊教育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7</a:t>
            </a:r>
            <a:r>
              <a:rPr lang="zh-TW" altLang="zh-TW" sz="2000" dirty="0" smtClean="0"/>
              <a:t>校園</a:t>
            </a:r>
            <a:r>
              <a:rPr lang="zh-TW" altLang="zh-TW" sz="2000" dirty="0"/>
              <a:t>營造與</a:t>
            </a:r>
            <a:r>
              <a:rPr lang="zh-TW" altLang="zh-TW" sz="2000" dirty="0"/>
              <a:t>資源</a:t>
            </a:r>
            <a:r>
              <a:rPr lang="zh-TW" altLang="zh-TW" sz="2000" dirty="0" smtClean="0"/>
              <a:t>統整</a:t>
            </a:r>
            <a:r>
              <a:rPr lang="zh-TW" altLang="en-US" sz="2000" dirty="0" smtClean="0"/>
              <a:t>」</a:t>
            </a:r>
            <a:r>
              <a:rPr lang="zh-TW" altLang="zh-TW" sz="2000" dirty="0" smtClean="0"/>
              <a:t>、</a:t>
            </a:r>
            <a:endParaRPr lang="en-US" altLang="zh-TW" sz="2000" dirty="0" smtClean="0"/>
          </a:p>
          <a:p>
            <a:pPr algn="just"/>
            <a:r>
              <a:rPr lang="zh-TW" altLang="zh-TW" sz="2000" dirty="0" smtClean="0"/>
              <a:t>評鑑</a:t>
            </a:r>
            <a:r>
              <a:rPr lang="zh-TW" altLang="zh-TW" sz="2000" dirty="0"/>
              <a:t>方式：採實地評鑑方式，由評鑑委員及教學訪視教師前往受評</a:t>
            </a:r>
            <a:r>
              <a:rPr lang="zh-TW" altLang="zh-TW" sz="2000" dirty="0"/>
              <a:t>學校</a:t>
            </a:r>
            <a:r>
              <a:rPr lang="zh-TW" altLang="zh-TW" sz="2000" dirty="0"/>
              <a:t>評鑑。評鑑委員</a:t>
            </a:r>
            <a:r>
              <a:rPr lang="zh-TW" altLang="zh-TW" sz="2000" dirty="0" smtClean="0"/>
              <a:t>進行</a:t>
            </a:r>
            <a:r>
              <a:rPr lang="en-US" altLang="zh-TW" sz="2000" dirty="0" smtClean="0">
                <a:solidFill>
                  <a:srgbClr val="FF0000"/>
                </a:solidFill>
              </a:rPr>
              <a:t>1</a:t>
            </a:r>
            <a:r>
              <a:rPr lang="zh-TW" altLang="zh-TW" sz="2000" dirty="0" smtClean="0">
                <a:solidFill>
                  <a:srgbClr val="FF0000"/>
                </a:solidFill>
              </a:rPr>
              <a:t>資料</a:t>
            </a:r>
            <a:r>
              <a:rPr lang="zh-TW" altLang="zh-TW" sz="2000" dirty="0">
                <a:solidFill>
                  <a:srgbClr val="FF0000"/>
                </a:solidFill>
              </a:rPr>
              <a:t>檢閱</a:t>
            </a:r>
            <a:r>
              <a:rPr lang="zh-TW" altLang="zh-TW" sz="2000" dirty="0" smtClean="0">
                <a:solidFill>
                  <a:srgbClr val="FF0000"/>
                </a:solidFill>
              </a:rPr>
              <a:t>、</a:t>
            </a:r>
            <a:r>
              <a:rPr lang="en-US" altLang="zh-TW" sz="2000" dirty="0" smtClean="0">
                <a:solidFill>
                  <a:srgbClr val="FF0000"/>
                </a:solidFill>
              </a:rPr>
              <a:t>2</a:t>
            </a:r>
            <a:r>
              <a:rPr lang="zh-TW" altLang="zh-TW" sz="2000" dirty="0" smtClean="0">
                <a:solidFill>
                  <a:srgbClr val="FF0000"/>
                </a:solidFill>
              </a:rPr>
              <a:t>校園</a:t>
            </a:r>
            <a:r>
              <a:rPr lang="zh-TW" altLang="zh-TW" sz="2000" dirty="0">
                <a:solidFill>
                  <a:srgbClr val="FF0000"/>
                </a:solidFill>
              </a:rPr>
              <a:t>參觀</a:t>
            </a:r>
            <a:r>
              <a:rPr lang="zh-TW" altLang="zh-TW" sz="2000" dirty="0" smtClean="0">
                <a:solidFill>
                  <a:srgbClr val="FF0000"/>
                </a:solidFill>
              </a:rPr>
              <a:t>、</a:t>
            </a:r>
            <a:r>
              <a:rPr lang="en-US" altLang="zh-TW" sz="2000" dirty="0" smtClean="0">
                <a:solidFill>
                  <a:srgbClr val="FF0000"/>
                </a:solidFill>
              </a:rPr>
              <a:t>3</a:t>
            </a:r>
            <a:r>
              <a:rPr lang="zh-TW" altLang="zh-TW" sz="2000" dirty="0" smtClean="0">
                <a:solidFill>
                  <a:srgbClr val="FF0000"/>
                </a:solidFill>
              </a:rPr>
              <a:t>人員</a:t>
            </a:r>
            <a:r>
              <a:rPr lang="zh-TW" altLang="zh-TW" sz="2000" dirty="0">
                <a:solidFill>
                  <a:srgbClr val="FF0000"/>
                </a:solidFill>
              </a:rPr>
              <a:t>訪談</a:t>
            </a:r>
            <a:r>
              <a:rPr lang="zh-TW" altLang="zh-TW" sz="2000" dirty="0"/>
              <a:t>以及</a:t>
            </a:r>
            <a:r>
              <a:rPr lang="zh-TW" altLang="zh-TW" sz="2000" u="sng" dirty="0"/>
              <a:t>簽署評鑑訪評完成簽署書</a:t>
            </a:r>
            <a:r>
              <a:rPr lang="zh-TW" altLang="zh-TW" sz="2000" dirty="0"/>
              <a:t>；教學訪視教師則入班</a:t>
            </a:r>
            <a:r>
              <a:rPr lang="zh-TW" altLang="zh-TW" sz="2000" dirty="0" smtClean="0"/>
              <a:t>進行</a:t>
            </a:r>
            <a:r>
              <a:rPr lang="en-US" altLang="zh-TW" sz="2000" dirty="0">
                <a:solidFill>
                  <a:srgbClr val="FF0000"/>
                </a:solidFill>
              </a:rPr>
              <a:t>4</a:t>
            </a:r>
            <a:r>
              <a:rPr lang="zh-TW" altLang="zh-TW" sz="2000" dirty="0" smtClean="0">
                <a:solidFill>
                  <a:srgbClr val="FF0000"/>
                </a:solidFill>
              </a:rPr>
              <a:t>教學</a:t>
            </a:r>
            <a:r>
              <a:rPr lang="zh-TW" altLang="zh-TW" sz="2000" dirty="0">
                <a:solidFill>
                  <a:srgbClr val="FF0000"/>
                </a:solidFill>
              </a:rPr>
              <a:t>觀察</a:t>
            </a:r>
            <a:r>
              <a:rPr lang="zh-TW" altLang="zh-TW" sz="2000" dirty="0"/>
              <a:t>。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38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1" y="0"/>
            <a:ext cx="7514035" cy="1314449"/>
          </a:xfrm>
        </p:spPr>
        <p:txBody>
          <a:bodyPr/>
          <a:lstStyle/>
          <a:p>
            <a:r>
              <a:rPr kumimoji="1" lang="zh-TW" altLang="en-US" dirty="0"/>
              <a:t>本年度受訪公立</a:t>
            </a:r>
            <a:r>
              <a:rPr kumimoji="1" lang="zh-TW" altLang="en-US" dirty="0" smtClean="0"/>
              <a:t>高中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12436" y="1820436"/>
            <a:ext cx="4768452" cy="1535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sz="2400" dirty="0"/>
              <a:t>松山、大直、建中、明倫、華江</a:t>
            </a:r>
            <a:endParaRPr kumimoji="1" lang="en-US" altLang="zh-TW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922" y="2971799"/>
            <a:ext cx="4046654" cy="30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2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7037" y="0"/>
            <a:ext cx="7514035" cy="1314449"/>
          </a:xfrm>
        </p:spPr>
        <p:txBody>
          <a:bodyPr/>
          <a:lstStyle/>
          <a:p>
            <a:r>
              <a:rPr lang="zh-TW" altLang="en-US" dirty="0"/>
              <a:t>評鑑結果之公布、獎勵</a:t>
            </a:r>
            <a:r>
              <a:rPr lang="zh-TW" altLang="en-US"/>
              <a:t>與</a:t>
            </a:r>
            <a:r>
              <a:rPr lang="zh-TW" altLang="en-US" smtClean="0"/>
              <a:t>運用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8577" y="1314449"/>
            <a:ext cx="7402495" cy="3643052"/>
          </a:xfrm>
        </p:spPr>
        <p:txBody>
          <a:bodyPr/>
          <a:lstStyle/>
          <a:p>
            <a:pPr>
              <a:buFont typeface="Wingdings" charset="2"/>
              <a:buChar char="n"/>
            </a:pPr>
            <a:r>
              <a:rPr lang="zh-TW" altLang="zh-TW" dirty="0" smtClean="0"/>
              <a:t>承辦</a:t>
            </a:r>
            <a:r>
              <a:rPr lang="zh-TW" altLang="zh-TW" dirty="0"/>
              <a:t>校務評鑑方案與實際參與工作人員，由本局</a:t>
            </a:r>
            <a:r>
              <a:rPr lang="zh-TW" altLang="zh-TW" dirty="0" smtClean="0"/>
              <a:t>檢討敘獎</a:t>
            </a:r>
            <a:r>
              <a:rPr lang="zh-TW" altLang="zh-TW" dirty="0"/>
              <a:t>。</a:t>
            </a:r>
          </a:p>
          <a:p>
            <a:pPr>
              <a:buFont typeface="Wingdings" charset="2"/>
              <a:buChar char="n"/>
            </a:pPr>
            <a:r>
              <a:rPr lang="zh-TW" altLang="zh-TW" dirty="0" smtClean="0"/>
              <a:t>年度</a:t>
            </a:r>
            <a:r>
              <a:rPr lang="zh-TW" altLang="zh-TW" dirty="0"/>
              <a:t>受評學校評鑑報告公布之後，依據訪評意見在</a:t>
            </a:r>
            <a:r>
              <a:rPr lang="zh-TW" altLang="zh-TW" dirty="0" smtClean="0">
                <a:solidFill>
                  <a:srgbClr val="FF0000"/>
                </a:solidFill>
              </a:rPr>
              <a:t>二個</a:t>
            </a:r>
            <a:r>
              <a:rPr lang="zh-TW" altLang="zh-TW" dirty="0">
                <a:solidFill>
                  <a:srgbClr val="FF0000"/>
                </a:solidFill>
              </a:rPr>
              <a:t>月內</a:t>
            </a:r>
            <a:r>
              <a:rPr lang="zh-TW" altLang="zh-TW" dirty="0"/>
              <a:t>提出各向度及各專業類科</a:t>
            </a:r>
            <a:r>
              <a:rPr lang="zh-TW" altLang="zh-TW" dirty="0">
                <a:solidFill>
                  <a:srgbClr val="FF0000"/>
                </a:solidFill>
              </a:rPr>
              <a:t>改進計畫</a:t>
            </a:r>
            <a:r>
              <a:rPr lang="zh-TW" altLang="zh-TW" dirty="0"/>
              <a:t>。</a:t>
            </a:r>
          </a:p>
          <a:p>
            <a:pPr>
              <a:buFont typeface="Wingdings" charset="2"/>
              <a:buChar char="n"/>
            </a:pPr>
            <a:r>
              <a:rPr lang="zh-TW" altLang="zh-TW" dirty="0" smtClean="0"/>
              <a:t>評鑑</a:t>
            </a:r>
            <a:r>
              <a:rPr lang="zh-TW" altLang="zh-TW" dirty="0"/>
              <a:t>結果作為本局辦理</a:t>
            </a:r>
            <a:r>
              <a:rPr lang="zh-TW" altLang="zh-TW" dirty="0">
                <a:solidFill>
                  <a:srgbClr val="FF0000"/>
                </a:solidFill>
              </a:rPr>
              <a:t>追蹤評鑑</a:t>
            </a:r>
            <a:r>
              <a:rPr lang="zh-TW" altLang="zh-TW" dirty="0"/>
              <a:t>、</a:t>
            </a:r>
            <a:r>
              <a:rPr lang="zh-TW" altLang="zh-TW" dirty="0">
                <a:solidFill>
                  <a:srgbClr val="FF0000"/>
                </a:solidFill>
              </a:rPr>
              <a:t>重新評鑑</a:t>
            </a:r>
            <a:r>
              <a:rPr lang="zh-TW" altLang="zh-TW" dirty="0"/>
              <a:t>及</a:t>
            </a:r>
            <a:r>
              <a:rPr lang="zh-TW" altLang="zh-TW" dirty="0">
                <a:solidFill>
                  <a:srgbClr val="FF0000"/>
                </a:solidFill>
              </a:rPr>
              <a:t>各校</a:t>
            </a:r>
            <a:r>
              <a:rPr lang="zh-TW" altLang="zh-TW" dirty="0" smtClean="0">
                <a:solidFill>
                  <a:srgbClr val="FF0000"/>
                </a:solidFill>
              </a:rPr>
              <a:t>獎補助</a:t>
            </a:r>
            <a:r>
              <a:rPr lang="zh-TW" altLang="zh-TW" dirty="0">
                <a:solidFill>
                  <a:srgbClr val="FF0000"/>
                </a:solidFill>
              </a:rPr>
              <a:t>經費參考之依據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21" y="4497445"/>
            <a:ext cx="3084146" cy="20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2068511" y="2661492"/>
            <a:ext cx="6698061" cy="6453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TW" altLang="en-US" sz="4950" dirty="0" smtClean="0"/>
              <a:t>貳、</a:t>
            </a:r>
            <a:r>
              <a:rPr lang="zh-TW" altLang="en-US" sz="4950" dirty="0"/>
              <a:t>實地評鑑流程</a:t>
            </a:r>
            <a:endParaRPr lang="en-US" altLang="zh-TW" sz="4950" dirty="0"/>
          </a:p>
          <a:p>
            <a:pPr algn="ctr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47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1" y="0"/>
            <a:ext cx="7514035" cy="1314449"/>
          </a:xfrm>
        </p:spPr>
        <p:txBody>
          <a:bodyPr/>
          <a:lstStyle/>
          <a:p>
            <a:r>
              <a:rPr lang="zh-TW" altLang="en-US" dirty="0" smtClean="0"/>
              <a:t>校務評鑑訪視流程表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9163" y="857099"/>
            <a:ext cx="7514035" cy="45349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200" dirty="0">
                <a:solidFill>
                  <a:srgbClr val="FF0000"/>
                </a:solidFill>
              </a:rPr>
              <a:t>※106</a:t>
            </a:r>
            <a:r>
              <a:rPr lang="zh-TW" altLang="zh-TW" sz="1200" dirty="0">
                <a:solidFill>
                  <a:srgbClr val="FF0000"/>
                </a:solidFill>
              </a:rPr>
              <a:t>學年度起每年</a:t>
            </a:r>
            <a:r>
              <a:rPr lang="en-US" altLang="zh-TW" sz="1200" dirty="0">
                <a:solidFill>
                  <a:srgbClr val="FF0000"/>
                </a:solidFill>
              </a:rPr>
              <a:t>10</a:t>
            </a:r>
            <a:r>
              <a:rPr lang="zh-TW" altLang="zh-TW" sz="1200" dirty="0">
                <a:solidFill>
                  <a:srgbClr val="FF0000"/>
                </a:solidFill>
              </a:rPr>
              <a:t>月至</a:t>
            </a:r>
            <a:r>
              <a:rPr lang="en-US" altLang="zh-TW" sz="1200" dirty="0">
                <a:solidFill>
                  <a:srgbClr val="FF0000"/>
                </a:solidFill>
              </a:rPr>
              <a:t>12</a:t>
            </a:r>
            <a:r>
              <a:rPr lang="zh-TW" altLang="zh-TW" sz="1200" dirty="0">
                <a:solidFill>
                  <a:srgbClr val="FF0000"/>
                </a:solidFill>
              </a:rPr>
              <a:t>月，</a:t>
            </a:r>
            <a:r>
              <a:rPr lang="zh-TW" altLang="zh-TW" sz="1400" dirty="0">
                <a:solidFill>
                  <a:schemeClr val="accent6">
                    <a:lumMod val="75000"/>
                  </a:schemeClr>
                </a:solidFill>
              </a:rPr>
              <a:t>每校一日</a:t>
            </a:r>
            <a:r>
              <a:rPr lang="zh-TW" altLang="zh-TW" sz="1200" dirty="0">
                <a:solidFill>
                  <a:srgbClr val="FF0000"/>
                </a:solidFill>
              </a:rPr>
              <a:t>。</a:t>
            </a:r>
            <a:r>
              <a:rPr lang="en-US" altLang="zh-TW" sz="1200" dirty="0">
                <a:solidFill>
                  <a:srgbClr val="FF0000"/>
                </a:solidFill>
              </a:rPr>
              <a:t>(</a:t>
            </a:r>
            <a:r>
              <a:rPr lang="en-US" altLang="zh-TW" sz="1200" u="sng" dirty="0">
                <a:solidFill>
                  <a:srgbClr val="FF0000"/>
                </a:solidFill>
              </a:rPr>
              <a:t>106</a:t>
            </a:r>
            <a:r>
              <a:rPr lang="zh-TW" altLang="en-US" sz="1200" u="sng" dirty="0">
                <a:solidFill>
                  <a:srgbClr val="FF0000"/>
                </a:solidFill>
              </a:rPr>
              <a:t>學年</a:t>
            </a:r>
            <a:r>
              <a:rPr lang="zh-TW" altLang="en-US" sz="1200" u="sng" dirty="0">
                <a:solidFill>
                  <a:srgbClr val="FF0000"/>
                </a:solidFill>
              </a:rPr>
              <a:t>度實地訪視評鑑時間為</a:t>
            </a:r>
            <a:r>
              <a:rPr lang="en-US" altLang="zh-TW" sz="1200" u="sng" dirty="0">
                <a:solidFill>
                  <a:srgbClr val="FF0000"/>
                </a:solidFill>
              </a:rPr>
              <a:t>106</a:t>
            </a:r>
            <a:r>
              <a:rPr lang="zh-TW" altLang="en-US" sz="1200" u="sng" dirty="0">
                <a:solidFill>
                  <a:srgbClr val="FF0000"/>
                </a:solidFill>
              </a:rPr>
              <a:t>年</a:t>
            </a:r>
            <a:r>
              <a:rPr lang="en-US" altLang="zh-TW" sz="1200" u="sng" dirty="0">
                <a:solidFill>
                  <a:srgbClr val="FF0000"/>
                </a:solidFill>
              </a:rPr>
              <a:t>12</a:t>
            </a:r>
            <a:r>
              <a:rPr lang="zh-TW" altLang="en-US" sz="1200" u="sng" dirty="0">
                <a:solidFill>
                  <a:srgbClr val="FF0000"/>
                </a:solidFill>
              </a:rPr>
              <a:t>月至</a:t>
            </a:r>
            <a:r>
              <a:rPr lang="en-US" altLang="zh-TW" sz="1200" u="sng" dirty="0">
                <a:solidFill>
                  <a:srgbClr val="FF0000"/>
                </a:solidFill>
              </a:rPr>
              <a:t>107</a:t>
            </a:r>
            <a:r>
              <a:rPr lang="zh-TW" altLang="en-US" sz="1200" u="sng" dirty="0">
                <a:solidFill>
                  <a:srgbClr val="FF0000"/>
                </a:solidFill>
              </a:rPr>
              <a:t>年</a:t>
            </a:r>
            <a:r>
              <a:rPr lang="en-US" altLang="zh-TW" sz="1200" u="sng" dirty="0">
                <a:solidFill>
                  <a:srgbClr val="FF0000"/>
                </a:solidFill>
              </a:rPr>
              <a:t>1</a:t>
            </a:r>
            <a:r>
              <a:rPr lang="zh-TW" altLang="en-US" sz="1200" u="sng" dirty="0">
                <a:solidFill>
                  <a:srgbClr val="FF0000"/>
                </a:solidFill>
              </a:rPr>
              <a:t>月</a:t>
            </a:r>
            <a:r>
              <a:rPr lang="en-US" altLang="zh-TW" sz="1200" u="sng" dirty="0">
                <a:solidFill>
                  <a:srgbClr val="FF0000"/>
                </a:solidFill>
              </a:rPr>
              <a:t>16</a:t>
            </a:r>
            <a:r>
              <a:rPr lang="zh-TW" altLang="en-US" sz="1200" u="sng" dirty="0">
                <a:solidFill>
                  <a:srgbClr val="FF0000"/>
                </a:solidFill>
              </a:rPr>
              <a:t>日</a:t>
            </a:r>
            <a:r>
              <a:rPr lang="en-US" altLang="zh-TW" sz="1200" dirty="0">
                <a:solidFill>
                  <a:srgbClr val="FF0000"/>
                </a:solidFill>
              </a:rPr>
              <a:t>)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11388"/>
              </p:ext>
            </p:extLst>
          </p:nvPr>
        </p:nvGraphicFramePr>
        <p:xfrm>
          <a:off x="969163" y="1342175"/>
          <a:ext cx="7802170" cy="288172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90905"/>
                <a:gridCol w="1015895"/>
                <a:gridCol w="1015895"/>
                <a:gridCol w="1015895"/>
                <a:gridCol w="1015895"/>
                <a:gridCol w="1015895"/>
                <a:gridCol w="1015895"/>
                <a:gridCol w="1015895"/>
              </a:tblGrid>
              <a:tr h="720431">
                <a:tc>
                  <a:txBody>
                    <a:bodyPr/>
                    <a:lstStyle/>
                    <a:p>
                      <a:pPr marL="457200" indent="-45720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baseline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日程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335" marR="13335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08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</a:tr>
              <a:tr h="7204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上午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335" marR="1333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校務評鑑委員及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訪視教師報到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評鑑委員及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訪視教師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預備會議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評鑑委員介紹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與校務簡報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校園環境</a:t>
                      </a:r>
                    </a:p>
                    <a:p>
                      <a:pPr indent="114300"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訪視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學生訪談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行政訪談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教師訪談</a:t>
                      </a:r>
                      <a:endParaRPr lang="zh-TW" sz="1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</a:tr>
              <a:tr h="7204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  <a:p>
                      <a:pPr indent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</a:p>
                  </a:txBody>
                  <a:tcPr marL="13335" marR="133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  <a:p>
                      <a:pPr indent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</a:p>
                  </a:txBody>
                  <a:tcPr marL="13335" marR="13335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教學訪視教師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進班觀察</a:t>
                      </a:r>
                    </a:p>
                  </a:txBody>
                  <a:tcPr marL="13335" marR="1333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81098"/>
              </p:ext>
            </p:extLst>
          </p:nvPr>
        </p:nvGraphicFramePr>
        <p:xfrm>
          <a:off x="969166" y="4255478"/>
          <a:ext cx="7802167" cy="224939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86994"/>
                <a:gridCol w="1315743"/>
                <a:gridCol w="1294311"/>
                <a:gridCol w="1294311"/>
                <a:gridCol w="1605404"/>
                <a:gridCol w="1605404"/>
              </a:tblGrid>
              <a:tr h="650715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endParaRPr lang="en-US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en-US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日程</a:t>
                      </a:r>
                    </a:p>
                  </a:txBody>
                  <a:tcPr marL="13335" marR="13335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14：00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16：00</a:t>
                      </a:r>
                      <a:endParaRPr lang="en-US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16：00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16：30</a:t>
                      </a:r>
                      <a:endParaRPr lang="en-US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335" marR="13335" marT="0" marB="0" anchor="ctr"/>
                </a:tc>
              </a:tr>
              <a:tr h="7236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校長訪談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午餐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家長座談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董事會訪談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私校適用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4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資料檢視說明、撰寫評鑑報告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335" marR="1333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簽署校務評鑑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訪評完成簽署書</a:t>
                      </a:r>
                      <a:endParaRPr lang="zh-TW" altLang="en-US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3335" marR="13335" marT="0" marB="0" anchor="ctr"/>
                </a:tc>
              </a:tr>
              <a:tr h="875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教學訪視教師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與被觀察教師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共進午餐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分五間場地</a:t>
                      </a:r>
                      <a:r>
                        <a:rPr 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教學訪視教師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與負責教學向度評鑑委員會議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資料檢視說明、撰寫評鑑報告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3335" marR="1333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9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1929209" y="2661492"/>
            <a:ext cx="6698061" cy="6453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TW" altLang="en-US" sz="4950" dirty="0"/>
              <a:t>參、評鑑指標</a:t>
            </a:r>
            <a:endParaRPr lang="en-US" altLang="zh-TW" sz="495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86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8848" y="0"/>
            <a:ext cx="7514035" cy="1314449"/>
          </a:xfrm>
        </p:spPr>
        <p:txBody>
          <a:bodyPr/>
          <a:lstStyle/>
          <a:p>
            <a:r>
              <a:rPr lang="zh-TW" altLang="en-US" dirty="0"/>
              <a:t>評鑑範疇及項目</a:t>
            </a:r>
            <a:r>
              <a:rPr lang="zh-TW" altLang="en-US" dirty="0" smtClean="0"/>
              <a:t>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2477" y="1007277"/>
            <a:ext cx="7780546" cy="2316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TW" sz="1875" dirty="0"/>
              <a:t>（二）校務評鑑之項目內容</a:t>
            </a:r>
          </a:p>
          <a:p>
            <a:pPr marL="0" indent="0" algn="just">
              <a:buNone/>
            </a:pPr>
            <a:r>
              <a:rPr lang="en-US" altLang="zh-TW" sz="1800" dirty="0"/>
              <a:t> </a:t>
            </a:r>
            <a:r>
              <a:rPr lang="zh-TW" altLang="en-US" sz="1800" dirty="0"/>
              <a:t>      </a:t>
            </a:r>
            <a:r>
              <a:rPr lang="zh-TW" altLang="zh-TW" sz="1800" dirty="0"/>
              <a:t>本</a:t>
            </a:r>
            <a:r>
              <a:rPr lang="zh-TW" altLang="zh-TW" sz="1800" dirty="0"/>
              <a:t>次校務評鑑同時整合本局原有性別平等</a:t>
            </a:r>
            <a:r>
              <a:rPr lang="zh-TW" altLang="zh-TW" sz="1800" dirty="0"/>
              <a:t>教育、體育</a:t>
            </a:r>
            <a:r>
              <a:rPr lang="zh-TW" altLang="zh-TW" sz="1800" dirty="0"/>
              <a:t>及衛生保健（含環境教育</a:t>
            </a:r>
            <a:r>
              <a:rPr lang="zh-TW" altLang="zh-TW" sz="1800" dirty="0"/>
              <a:t>）、</a:t>
            </a:r>
            <a:r>
              <a:rPr lang="zh-TW" altLang="zh-TW" sz="1800" dirty="0"/>
              <a:t>資訊科技融入教學暨行政</a:t>
            </a:r>
            <a:r>
              <a:rPr lang="zh-TW" altLang="zh-TW" sz="1800" dirty="0"/>
              <a:t>應用、校園無障礙環境、校園防災教育實況、學校校舍安全管理檢核、家庭教育課程及活動等相關</a:t>
            </a:r>
            <a:r>
              <a:rPr lang="zh-TW" altLang="zh-TW" sz="1800" dirty="0"/>
              <a:t>活動指標等，並融合本市優質學校評選指標作系統性之規劃</a:t>
            </a:r>
            <a:r>
              <a:rPr lang="zh-TW" altLang="zh-TW" sz="1800" dirty="0"/>
              <a:t>。</a:t>
            </a:r>
            <a:endParaRPr lang="en-US" altLang="zh-TW" sz="1800" dirty="0"/>
          </a:p>
          <a:p>
            <a:pPr marL="0" indent="0" algn="just">
              <a:buNone/>
            </a:pPr>
            <a:endParaRPr lang="zh-TW" altLang="zh-TW" sz="2025" dirty="0"/>
          </a:p>
          <a:p>
            <a:pPr marL="0" indent="0">
              <a:buNone/>
            </a:pPr>
            <a:r>
              <a:rPr lang="zh-TW" altLang="en-US" sz="2025" dirty="0"/>
              <a:t>       </a:t>
            </a:r>
            <a:endParaRPr lang="zh-TW" altLang="en-US" sz="2025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53009"/>
              </p:ext>
            </p:extLst>
          </p:nvPr>
        </p:nvGraphicFramePr>
        <p:xfrm>
          <a:off x="1095607" y="2626234"/>
          <a:ext cx="7897416" cy="40735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897416"/>
              </a:tblGrid>
              <a:tr h="4083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latin typeface="標楷體" pitchFamily="65" charset="-120"/>
                          <a:ea typeface="標楷體" pitchFamily="65" charset="-120"/>
                        </a:rPr>
                        <a:t>評鑑向度</a:t>
                      </a:r>
                      <a:endParaRPr lang="zh-TW" altLang="en-US" sz="15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79" marR="68579" marT="34304" marB="34304"/>
                </a:tc>
              </a:tr>
              <a:tr h="450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一、學校領導與行政</a:t>
                      </a:r>
                      <a:r>
                        <a:rPr lang="zh-TW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管理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整併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性別平等教育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專案評鑑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1434" marR="51434" marT="0" marB="0" anchor="ctr"/>
                </a:tc>
              </a:tr>
              <a:tr h="450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二、課程發展與評鑑運用</a:t>
                      </a:r>
                    </a:p>
                  </a:txBody>
                  <a:tcPr marL="51434" marR="51434" marT="0" marB="0" anchor="ctr"/>
                </a:tc>
              </a:tr>
              <a:tr h="450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三、教師教學與專業發展</a:t>
                      </a:r>
                    </a:p>
                  </a:txBody>
                  <a:tcPr marL="51434" marR="51434" marT="0" marB="0" anchor="ctr"/>
                </a:tc>
              </a:tr>
              <a:tr h="4507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四、學生學習與成效表現</a:t>
                      </a:r>
                    </a:p>
                  </a:txBody>
                  <a:tcPr marL="51434" marR="51434" marT="0" marB="0" anchor="ctr"/>
                </a:tc>
              </a:tr>
              <a:tr h="6360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五、學生事務與</a:t>
                      </a:r>
                      <a:r>
                        <a:rPr lang="zh-TW" altLang="en-US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公</a:t>
                      </a:r>
                      <a:r>
                        <a:rPr lang="zh-TW" altLang="zh-TW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民素養</a:t>
                      </a:r>
                      <a:r>
                        <a:rPr lang="en-US" altLang="zh-TW" sz="18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800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整併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中等以下學校體育及衛生保健（含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環境教育）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評鑑、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校園防災教育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實況訪視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8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1434" marR="51434" marT="0" marB="0" anchor="ctr"/>
                </a:tc>
              </a:tr>
              <a:tr h="6130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六、學生輔導</a:t>
                      </a:r>
                      <a:r>
                        <a:rPr lang="zh-TW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與</a:t>
                      </a:r>
                      <a:r>
                        <a:rPr lang="zh-TW" altLang="en-US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特殊</a:t>
                      </a:r>
                      <a:r>
                        <a:rPr lang="zh-TW" altLang="en-US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教育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整併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校園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無障礙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環境檢視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家庭教育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課程及活動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等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 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相關活動指標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1434" marR="51434" marT="0" marB="0" anchor="ctr"/>
                </a:tc>
              </a:tr>
              <a:tr h="6130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七、校園環境</a:t>
                      </a:r>
                      <a:r>
                        <a:rPr lang="zh-TW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與</a:t>
                      </a:r>
                      <a:r>
                        <a:rPr lang="zh-TW" altLang="en-US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資源</a:t>
                      </a:r>
                      <a:r>
                        <a:rPr lang="zh-TW" altLang="en-US" sz="18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統整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整併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資訊科技融入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教學暨行政應用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評鑑、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學校校舍</a:t>
                      </a:r>
                      <a:endParaRPr lang="en-US" altLang="zh-TW" sz="1800" b="1" kern="12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  </a:t>
                      </a:r>
                      <a:r>
                        <a:rPr lang="zh-TW" altLang="zh-TW" sz="1800" b="1" kern="1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安全管理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檢核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51434" marR="5143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6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929206" y="2672208"/>
            <a:ext cx="6698061" cy="6453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TW" altLang="en-US" sz="4950" dirty="0" smtClean="0"/>
              <a:t>肆、如何準備</a:t>
            </a:r>
            <a:endParaRPr lang="en-US" altLang="zh-TW" sz="495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28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3252" y="624808"/>
            <a:ext cx="7776864" cy="5881500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成立自我評鑑委員會，由</a:t>
            </a:r>
            <a:r>
              <a:rPr lang="zh-TW" altLang="en-US" sz="2800" dirty="0">
                <a:solidFill>
                  <a:srgbClr val="FF0000"/>
                </a:solidFill>
              </a:rPr>
              <a:t>校長</a:t>
            </a:r>
            <a:r>
              <a:rPr lang="zh-TW" altLang="en-US" sz="2800" dirty="0"/>
              <a:t>擔任召集人，邀請</a:t>
            </a:r>
            <a:r>
              <a:rPr lang="zh-TW" altLang="en-US" sz="2800" dirty="0">
                <a:solidFill>
                  <a:srgbClr val="FF0000"/>
                </a:solidFill>
              </a:rPr>
              <a:t>行政</a:t>
            </a:r>
            <a:r>
              <a:rPr lang="zh-TW" altLang="en-US" sz="2800" dirty="0"/>
              <a:t>主管代表、</a:t>
            </a:r>
            <a:r>
              <a:rPr lang="zh-TW" altLang="en-US" sz="2800" dirty="0">
                <a:solidFill>
                  <a:srgbClr val="FF0000"/>
                </a:solidFill>
              </a:rPr>
              <a:t>學科</a:t>
            </a:r>
            <a:r>
              <a:rPr lang="zh-TW" altLang="en-US" sz="2800" dirty="0"/>
              <a:t>（領域）代表、</a:t>
            </a:r>
            <a:r>
              <a:rPr lang="zh-TW" altLang="en-US" sz="2800" dirty="0">
                <a:solidFill>
                  <a:srgbClr val="FF0000"/>
                </a:solidFill>
              </a:rPr>
              <a:t>學年</a:t>
            </a:r>
            <a:r>
              <a:rPr lang="zh-TW" altLang="en-US" sz="2800" dirty="0"/>
              <a:t>代表、</a:t>
            </a:r>
            <a:r>
              <a:rPr lang="zh-TW" altLang="en-US" sz="2800" dirty="0">
                <a:solidFill>
                  <a:srgbClr val="FF0000"/>
                </a:solidFill>
              </a:rPr>
              <a:t>職工</a:t>
            </a:r>
            <a:r>
              <a:rPr lang="zh-TW" altLang="en-US" sz="2800" dirty="0"/>
              <a:t>代表及</a:t>
            </a:r>
            <a:r>
              <a:rPr lang="zh-TW" altLang="en-US" sz="2800" dirty="0">
                <a:solidFill>
                  <a:srgbClr val="FF0000"/>
                </a:solidFill>
              </a:rPr>
              <a:t>家長會代表</a:t>
            </a:r>
            <a:r>
              <a:rPr lang="zh-TW" altLang="en-US" sz="2800" dirty="0"/>
              <a:t>擔任自我評鑑委員，負責自我評鑑之規劃執行與改善事宜。</a:t>
            </a:r>
            <a:endParaRPr lang="en-US" altLang="zh-TW" sz="2800" dirty="0"/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3</a:t>
            </a:r>
            <a:r>
              <a:rPr lang="zh-TW" altLang="en-US" sz="2800" dirty="0" smtClean="0">
                <a:solidFill>
                  <a:srgbClr val="FF0000"/>
                </a:solidFill>
              </a:rPr>
              <a:t>月</a:t>
            </a:r>
            <a:r>
              <a:rPr lang="zh-TW" altLang="en-US" sz="2800" dirty="0" smtClean="0"/>
              <a:t>底啟動籌備工作，研擬自我評鑑報告撰寫分工及自我評鑑計畫草案</a:t>
            </a:r>
            <a:endParaRPr lang="en-US" altLang="zh-TW" sz="2800" dirty="0" smtClean="0"/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8</a:t>
            </a:r>
            <a:r>
              <a:rPr lang="zh-TW" altLang="en-US" sz="2800" dirty="0" smtClean="0">
                <a:solidFill>
                  <a:srgbClr val="FF0000"/>
                </a:solidFill>
              </a:rPr>
              <a:t>月</a:t>
            </a:r>
            <a:r>
              <a:rPr lang="zh-TW" altLang="en-US" sz="2800" dirty="0" smtClean="0"/>
              <a:t>份</a:t>
            </a:r>
            <a:r>
              <a:rPr lang="zh-TW" altLang="en-US" sz="2800" dirty="0" smtClean="0"/>
              <a:t>完成</a:t>
            </a:r>
            <a:r>
              <a:rPr lang="zh-TW" altLang="en-US" sz="2800" dirty="0"/>
              <a:t>自我評鑑報告撰寫分工及自我評鑑</a:t>
            </a:r>
            <a:r>
              <a:rPr lang="zh-TW" altLang="en-US" sz="2800" dirty="0" smtClean="0"/>
              <a:t>計畫</a:t>
            </a:r>
            <a:endParaRPr lang="en-US" altLang="zh-TW" sz="2800" dirty="0" smtClean="0"/>
          </a:p>
          <a:p>
            <a:r>
              <a:rPr lang="en-US" altLang="zh-TW" sz="2800" dirty="0">
                <a:solidFill>
                  <a:srgbClr val="FF0000"/>
                </a:solidFill>
              </a:rPr>
              <a:t>9</a:t>
            </a:r>
            <a:r>
              <a:rPr lang="zh-TW" altLang="en-US" sz="2800" dirty="0" smtClean="0">
                <a:solidFill>
                  <a:srgbClr val="FF0000"/>
                </a:solidFill>
              </a:rPr>
              <a:t>月</a:t>
            </a:r>
            <a:r>
              <a:rPr lang="en-US" altLang="zh-TW" sz="2800" dirty="0" smtClean="0">
                <a:solidFill>
                  <a:srgbClr val="FF0000"/>
                </a:solidFill>
              </a:rPr>
              <a:t>-11</a:t>
            </a:r>
            <a:r>
              <a:rPr lang="zh-TW" altLang="en-US" sz="2800" dirty="0" smtClean="0">
                <a:solidFill>
                  <a:srgbClr val="FF0000"/>
                </a:solidFill>
              </a:rPr>
              <a:t>月初</a:t>
            </a:r>
            <a:r>
              <a:rPr lang="zh-TW" altLang="en-US" sz="2800" dirty="0" smtClean="0"/>
              <a:t>密集</a:t>
            </a:r>
            <a:r>
              <a:rPr lang="zh-TW" altLang="en-US" sz="2800" dirty="0" smtClean="0"/>
              <a:t>討論</a:t>
            </a:r>
            <a:r>
              <a:rPr lang="zh-TW" altLang="en-US" sz="2800" dirty="0"/>
              <a:t>自我評鑑</a:t>
            </a:r>
            <a:r>
              <a:rPr lang="zh-TW" altLang="en-US" sz="2800" dirty="0" smtClean="0"/>
              <a:t>報告，完成報局</a:t>
            </a:r>
            <a:r>
              <a:rPr lang="zh-TW" altLang="en-US" sz="2800" dirty="0" smtClean="0"/>
              <a:t>核備；</a:t>
            </a:r>
            <a:r>
              <a:rPr lang="zh-TW" altLang="en-US" sz="2800" u="sng" dirty="0" smtClean="0">
                <a:solidFill>
                  <a:srgbClr val="FF0000"/>
                </a:solidFill>
              </a:rPr>
              <a:t>「教師準備教學檔案</a:t>
            </a:r>
            <a:r>
              <a:rPr lang="zh-TW" altLang="en-US" sz="2800" u="sng" dirty="0" smtClean="0">
                <a:solidFill>
                  <a:srgbClr val="FF0000"/>
                </a:solidFill>
              </a:rPr>
              <a:t>」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>
                <a:solidFill>
                  <a:srgbClr val="FF0000"/>
                </a:solidFill>
              </a:rPr>
              <a:t>後續</a:t>
            </a:r>
            <a:r>
              <a:rPr lang="zh-TW" altLang="en-US" sz="2800" dirty="0" smtClean="0">
                <a:solidFill>
                  <a:srgbClr val="FF0000"/>
                </a:solidFill>
              </a:rPr>
              <a:t>還有</a:t>
            </a:r>
            <a:r>
              <a:rPr lang="en-US" altLang="zh-TW" sz="2800" dirty="0" smtClean="0">
                <a:solidFill>
                  <a:srgbClr val="FF0000"/>
                </a:solidFill>
              </a:rPr>
              <a:t>……</a:t>
            </a:r>
            <a:r>
              <a:rPr lang="zh-TW" altLang="en-US" sz="2800" dirty="0" smtClean="0">
                <a:solidFill>
                  <a:srgbClr val="FF0000"/>
                </a:solidFill>
              </a:rPr>
              <a:t>資料整理、到校訪評準備</a:t>
            </a:r>
            <a:r>
              <a:rPr lang="en-US" altLang="zh-TW" sz="2800" dirty="0" smtClean="0">
                <a:solidFill>
                  <a:srgbClr val="FF0000"/>
                </a:solidFill>
              </a:rPr>
              <a:t>……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78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97448" y="1312386"/>
            <a:ext cx="8946552" cy="5343084"/>
            <a:chOff x="107506" y="116632"/>
            <a:chExt cx="8946552" cy="5343084"/>
          </a:xfrm>
        </p:grpSpPr>
        <p:graphicFrame>
          <p:nvGraphicFramePr>
            <p:cNvPr id="2" name="Group 1115"/>
            <p:cNvGraphicFramePr>
              <a:graphicFrameLocks/>
            </p:cNvGraphicFramePr>
            <p:nvPr>
              <p:extLst/>
            </p:nvPr>
          </p:nvGraphicFramePr>
          <p:xfrm>
            <a:off x="107506" y="116632"/>
            <a:ext cx="8946552" cy="5343084"/>
          </p:xfrm>
          <a:graphic>
            <a:graphicData uri="http://schemas.openxmlformats.org/drawingml/2006/table">
              <a:tbl>
                <a:tblPr/>
                <a:tblGrid>
                  <a:gridCol w="1937877"/>
                  <a:gridCol w="700867"/>
                  <a:gridCol w="594827"/>
                  <a:gridCol w="806908"/>
                  <a:gridCol w="700868"/>
                  <a:gridCol w="700867"/>
                  <a:gridCol w="700868"/>
                  <a:gridCol w="700867"/>
                  <a:gridCol w="700868"/>
                  <a:gridCol w="700867"/>
                  <a:gridCol w="700868"/>
                </a:tblGrid>
                <a:tr h="49685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工作項目＼日期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s-I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年</a:t>
                        </a:r>
                      </a:p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3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月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s-I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年</a:t>
                        </a:r>
                      </a:p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4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月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s-I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年</a:t>
                        </a:r>
                      </a:p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5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月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s-I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年</a:t>
                        </a:r>
                      </a:p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月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s-I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年</a:t>
                        </a:r>
                      </a:p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7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月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s-I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年</a:t>
                        </a:r>
                      </a:p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8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月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s-I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年</a:t>
                        </a:r>
                      </a:p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9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月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s-I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年</a:t>
                        </a:r>
                      </a:p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月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s-I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年</a:t>
                        </a:r>
                      </a:p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11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月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s-I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106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年</a:t>
                        </a:r>
                      </a:p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altLang="zh-TW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12</a:t>
                        </a: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月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組織籌備小組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自評分工計畫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組織自評委員會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408610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建置自評網站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召開自評會議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自評報告草案討論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自評報告完稿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組織受評</a:t>
                        </a:r>
                        <a:r>
                          <a:rPr kumimoji="0" lang="zh-TW" alt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工作小組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製作教學檔案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佐證資料夾製作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受評資料檢核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受評資料互評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  <a:tr h="365738">
                  <a:tc>
                    <a:txBody>
                      <a:bodyPr/>
                      <a:lstStyle/>
                      <a:p>
                        <a:pPr marL="342900" marR="0" lvl="0" indent="-342900" algn="ctr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標楷體" pitchFamily="65" charset="-120"/>
                            <a:ea typeface="標楷體" pitchFamily="65" charset="-120"/>
                          </a:rPr>
                          <a:t>評鑑回饋與改善</a:t>
                        </a: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 w="127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342900" marR="0" lvl="0" indent="-342900" algn="l" defTabSz="914400" rtl="0" eaLnBrk="0" fontAlgn="ctr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zh-TW" altLang="en-US" sz="1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新細明體" charset="-120"/>
                            <a:ea typeface="新細明體" charset="-120"/>
                          </a:rPr>
                          <a:t>　</a:t>
                        </a:r>
                        <a:endPara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標楷體" pitchFamily="65" charset="-120"/>
                        </a:endParaRPr>
                      </a:p>
                    </a:txBody>
                    <a:tcPr marT="45717" marB="45717" anchor="ctr" horzOverflow="overflow">
                      <a:lnL>
                        <a:noFill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dot"/>
                        <a:round/>
                        <a:headEnd type="none" w="sm" len="sm"/>
                        <a:tailEnd type="none" w="sm" len="sm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F8F8F8"/>
                      </a:solidFill>
                    </a:tcPr>
                  </a:tc>
                </a:tr>
              </a:tbl>
            </a:graphicData>
          </a:graphic>
        </p:graphicFrame>
        <p:sp>
          <p:nvSpPr>
            <p:cNvPr id="3" name="Rectangle 753"/>
            <p:cNvSpPr>
              <a:spLocks noChangeArrowheads="1"/>
            </p:cNvSpPr>
            <p:nvPr/>
          </p:nvSpPr>
          <p:spPr bwMode="auto">
            <a:xfrm>
              <a:off x="2195736" y="701449"/>
              <a:ext cx="1078267" cy="158567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" name="Rectangle 756"/>
            <p:cNvSpPr>
              <a:spLocks noChangeArrowheads="1"/>
            </p:cNvSpPr>
            <p:nvPr/>
          </p:nvSpPr>
          <p:spPr bwMode="auto">
            <a:xfrm>
              <a:off x="2843213" y="1082708"/>
              <a:ext cx="1079965" cy="144462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" name="Rectangle 757"/>
            <p:cNvSpPr>
              <a:spLocks noChangeArrowheads="1"/>
            </p:cNvSpPr>
            <p:nvPr/>
          </p:nvSpPr>
          <p:spPr bwMode="auto">
            <a:xfrm>
              <a:off x="2843213" y="1472703"/>
              <a:ext cx="1079965" cy="144463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Rectangle 758"/>
            <p:cNvSpPr>
              <a:spLocks noChangeArrowheads="1"/>
            </p:cNvSpPr>
            <p:nvPr/>
          </p:nvSpPr>
          <p:spPr bwMode="auto">
            <a:xfrm>
              <a:off x="4883996" y="2267688"/>
              <a:ext cx="720725" cy="14446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5E765E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Rectangle 759"/>
            <p:cNvSpPr>
              <a:spLocks noChangeArrowheads="1"/>
            </p:cNvSpPr>
            <p:nvPr/>
          </p:nvSpPr>
          <p:spPr bwMode="auto">
            <a:xfrm>
              <a:off x="3060072" y="2623740"/>
              <a:ext cx="2160000" cy="144463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Rectangle 760"/>
            <p:cNvSpPr>
              <a:spLocks noChangeArrowheads="1"/>
            </p:cNvSpPr>
            <p:nvPr/>
          </p:nvSpPr>
          <p:spPr bwMode="auto">
            <a:xfrm>
              <a:off x="5219700" y="2983458"/>
              <a:ext cx="360363" cy="142875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765E47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Rectangle 761"/>
            <p:cNvSpPr>
              <a:spLocks noChangeArrowheads="1"/>
            </p:cNvSpPr>
            <p:nvPr/>
          </p:nvSpPr>
          <p:spPr bwMode="auto">
            <a:xfrm>
              <a:off x="6011515" y="3343498"/>
              <a:ext cx="720725" cy="144462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Rectangle 762"/>
            <p:cNvSpPr>
              <a:spLocks noChangeArrowheads="1"/>
            </p:cNvSpPr>
            <p:nvPr/>
          </p:nvSpPr>
          <p:spPr bwMode="auto">
            <a:xfrm>
              <a:off x="2195736" y="3774778"/>
              <a:ext cx="6697439" cy="143198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Rectangle 763"/>
            <p:cNvSpPr>
              <a:spLocks noChangeArrowheads="1"/>
            </p:cNvSpPr>
            <p:nvPr/>
          </p:nvSpPr>
          <p:spPr bwMode="auto">
            <a:xfrm>
              <a:off x="3779912" y="4135139"/>
              <a:ext cx="2951870" cy="157957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Rectangle 766"/>
            <p:cNvSpPr>
              <a:spLocks noChangeArrowheads="1"/>
            </p:cNvSpPr>
            <p:nvPr/>
          </p:nvSpPr>
          <p:spPr bwMode="auto">
            <a:xfrm>
              <a:off x="6731782" y="4857280"/>
              <a:ext cx="720000" cy="146050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Rectangle 767"/>
            <p:cNvSpPr>
              <a:spLocks noChangeArrowheads="1"/>
            </p:cNvSpPr>
            <p:nvPr/>
          </p:nvSpPr>
          <p:spPr bwMode="auto">
            <a:xfrm>
              <a:off x="7694431" y="5216848"/>
              <a:ext cx="1341985" cy="111898"/>
            </a:xfrm>
            <a:prstGeom prst="rect">
              <a:avLst/>
            </a:prstGeom>
            <a:solidFill>
              <a:srgbClr val="CC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Rectangle 768"/>
            <p:cNvSpPr>
              <a:spLocks noChangeArrowheads="1"/>
            </p:cNvSpPr>
            <p:nvPr/>
          </p:nvSpPr>
          <p:spPr bwMode="auto">
            <a:xfrm>
              <a:off x="6973706" y="2269521"/>
              <a:ext cx="720725" cy="14446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5E765E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Rectangle 766"/>
            <p:cNvSpPr>
              <a:spLocks noChangeArrowheads="1"/>
            </p:cNvSpPr>
            <p:nvPr/>
          </p:nvSpPr>
          <p:spPr bwMode="auto">
            <a:xfrm>
              <a:off x="6011515" y="4451227"/>
              <a:ext cx="1430811" cy="115194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Rectangle 757"/>
            <p:cNvSpPr>
              <a:spLocks noChangeArrowheads="1"/>
            </p:cNvSpPr>
            <p:nvPr/>
          </p:nvSpPr>
          <p:spPr bwMode="auto">
            <a:xfrm>
              <a:off x="4404868" y="1866924"/>
              <a:ext cx="959220" cy="181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9" name="標題 1"/>
          <p:cNvSpPr txBox="1">
            <a:spLocks/>
          </p:cNvSpPr>
          <p:nvPr/>
        </p:nvSpPr>
        <p:spPr>
          <a:xfrm>
            <a:off x="1012907" y="227132"/>
            <a:ext cx="7514035" cy="131444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/>
              <a:t>甘特圖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232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929206" y="2661492"/>
            <a:ext cx="6698061" cy="6453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zh-TW" altLang="en-US" sz="4950" dirty="0"/>
              <a:t>計畫特色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0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1019353" y="1520032"/>
            <a:ext cx="7822603" cy="49335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自評報告撰寫人及自評委員務必瞭解評鑑規準、項目及說明</a:t>
            </a:r>
            <a:endParaRPr lang="en-US" altLang="zh-TW" sz="2800" dirty="0" smtClean="0"/>
          </a:p>
          <a:p>
            <a:r>
              <a:rPr lang="zh-TW" altLang="en-US" sz="2800" dirty="0" smtClean="0"/>
              <a:t>自評報告內容必須對應評鑑規準內涵，且呈現學校實際實施狀況，後續資料夾的整理與建置才會順暢</a:t>
            </a:r>
            <a:endParaRPr lang="en-US" altLang="zh-TW" sz="2800" dirty="0" smtClean="0"/>
          </a:p>
          <a:p>
            <a:r>
              <a:rPr lang="zh-TW" altLang="en-US" sz="2800" dirty="0"/>
              <a:t>本</a:t>
            </a:r>
            <a:r>
              <a:rPr lang="zh-TW" altLang="en-US" sz="2800" dirty="0" smtClean="0"/>
              <a:t>學年各項活動的計畫、照片、實施情形、家長或學生意見，儘速彙整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68580" indent="0">
              <a:buNone/>
            </a:pPr>
            <a:endParaRPr lang="en-US" altLang="zh-TW" sz="2800" dirty="0" smtClean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318846" y="377033"/>
            <a:ext cx="782515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從</a:t>
            </a:r>
            <a:r>
              <a:rPr lang="zh-TW" altLang="en-US" dirty="0" smtClean="0">
                <a:solidFill>
                  <a:srgbClr val="C00000"/>
                </a:solidFill>
              </a:rPr>
              <a:t>過往</a:t>
            </a:r>
            <a:r>
              <a:rPr lang="zh-TW" altLang="en-US" dirty="0" smtClean="0">
                <a:solidFill>
                  <a:srgbClr val="C00000"/>
                </a:solidFill>
              </a:rPr>
              <a:t>校務</a:t>
            </a:r>
            <a:r>
              <a:rPr lang="zh-TW" altLang="en-US" dirty="0" smtClean="0">
                <a:solidFill>
                  <a:srgbClr val="C00000"/>
                </a:solidFill>
              </a:rPr>
              <a:t>評鑑習得</a:t>
            </a:r>
            <a:r>
              <a:rPr lang="zh-TW" altLang="en-US" dirty="0" smtClean="0">
                <a:solidFill>
                  <a:srgbClr val="C00000"/>
                </a:solidFill>
              </a:rPr>
              <a:t>經驗</a:t>
            </a:r>
            <a:r>
              <a:rPr lang="en-US" altLang="zh-TW" dirty="0" smtClean="0">
                <a:solidFill>
                  <a:srgbClr val="C00000"/>
                </a:solidFill>
              </a:rPr>
              <a:t>—</a:t>
            </a:r>
            <a:r>
              <a:rPr lang="zh-TW" altLang="en-US" dirty="0" smtClean="0">
                <a:solidFill>
                  <a:srgbClr val="C00000"/>
                </a:solidFill>
              </a:rPr>
              <a:t>行政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74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8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11344" r="-1" b="31886"/>
          <a:stretch/>
        </p:blipFill>
        <p:spPr>
          <a:xfrm>
            <a:off x="597049" y="10"/>
            <a:ext cx="8546951" cy="6857990"/>
          </a:xfrm>
          <a:custGeom>
            <a:avLst/>
            <a:gdLst>
              <a:gd name="connsiteX0" fmla="*/ 867942 w 11395934"/>
              <a:gd name="connsiteY0" fmla="*/ 0 h 6858000"/>
              <a:gd name="connsiteX1" fmla="*/ 1786638 w 11395934"/>
              <a:gd name="connsiteY1" fmla="*/ 0 h 6858000"/>
              <a:gd name="connsiteX2" fmla="*/ 11395934 w 11395934"/>
              <a:gd name="connsiteY2" fmla="*/ 0 h 6858000"/>
              <a:gd name="connsiteX3" fmla="*/ 11395934 w 11395934"/>
              <a:gd name="connsiteY3" fmla="*/ 6858000 h 6858000"/>
              <a:gd name="connsiteX4" fmla="*/ 1925619 w 11395934"/>
              <a:gd name="connsiteY4" fmla="*/ 6858000 h 6858000"/>
              <a:gd name="connsiteX5" fmla="*/ 1924311 w 11395934"/>
              <a:gd name="connsiteY5" fmla="*/ 6820097 h 6858000"/>
              <a:gd name="connsiteX6" fmla="*/ 1925076 w 11395934"/>
              <a:gd name="connsiteY6" fmla="*/ 6858000 h 6858000"/>
              <a:gd name="connsiteX7" fmla="*/ 1892647 w 11395934"/>
              <a:gd name="connsiteY7" fmla="*/ 6858000 h 6858000"/>
              <a:gd name="connsiteX8" fmla="*/ 0 w 11395934"/>
              <a:gd name="connsiteY8" fmla="*/ 5314276 h 6858000"/>
              <a:gd name="connsiteX9" fmla="*/ 867942 w 11395934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</p:spPr>
      </p:pic>
      <p:sp>
        <p:nvSpPr>
          <p:cNvPr id="4" name="文字方塊 3"/>
          <p:cNvSpPr txBox="1"/>
          <p:nvPr/>
        </p:nvSpPr>
        <p:spPr>
          <a:xfrm>
            <a:off x="1384696" y="4039564"/>
            <a:ext cx="391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 smtClean="0">
                <a:solidFill>
                  <a:srgbClr val="FFC000"/>
                </a:solidFill>
              </a:rPr>
              <a:t>你現在的樣子？</a:t>
            </a:r>
            <a:endParaRPr kumimoji="1" lang="zh-TW" alt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8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1019353" y="1520032"/>
            <a:ext cx="7822603" cy="49335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800" dirty="0" smtClean="0"/>
              <a:t>數位與紙本檔案</a:t>
            </a:r>
            <a:r>
              <a:rPr lang="zh-TW" altLang="en-US" sz="2800" dirty="0" smtClean="0">
                <a:solidFill>
                  <a:srgbClr val="FF0000"/>
                </a:solidFill>
              </a:rPr>
              <a:t>均接受（擇一即可）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內容以</a:t>
            </a:r>
            <a:r>
              <a:rPr lang="en-US" altLang="zh-TW" sz="2800" dirty="0" smtClean="0">
                <a:solidFill>
                  <a:srgbClr val="FF0000"/>
                </a:solidFill>
              </a:rPr>
              <a:t>105</a:t>
            </a:r>
            <a:r>
              <a:rPr lang="zh-TW" altLang="en-US" sz="2800" dirty="0" smtClean="0">
                <a:solidFill>
                  <a:srgbClr val="FF0000"/>
                </a:solidFill>
              </a:rPr>
              <a:t>學年度</a:t>
            </a:r>
            <a:r>
              <a:rPr lang="zh-TW" altLang="en-US" sz="2800" dirty="0" smtClean="0"/>
              <a:t>為主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分為「</a:t>
            </a:r>
            <a:r>
              <a:rPr lang="zh-TW" altLang="en-US" sz="2800" dirty="0" smtClean="0">
                <a:solidFill>
                  <a:srgbClr val="FF0000"/>
                </a:solidFill>
              </a:rPr>
              <a:t>課程、班經與專業</a:t>
            </a:r>
            <a:r>
              <a:rPr lang="zh-TW" altLang="en-US" sz="2800" dirty="0" smtClean="0"/>
              <a:t>」三個向度</a:t>
            </a:r>
            <a:endParaRPr lang="en-US" altLang="zh-TW" sz="2800" dirty="0" smtClean="0"/>
          </a:p>
          <a:p>
            <a:pPr>
              <a:lnSpc>
                <a:spcPct val="150000"/>
              </a:lnSpc>
            </a:pPr>
            <a:r>
              <a:rPr lang="zh-TW" altLang="en-US" sz="2800" dirty="0" smtClean="0"/>
              <a:t>「</a:t>
            </a:r>
            <a:r>
              <a:rPr lang="zh-TW" altLang="en-US" sz="2800" dirty="0" smtClean="0">
                <a:solidFill>
                  <a:srgbClr val="FF0000"/>
                </a:solidFill>
              </a:rPr>
              <a:t>僅</a:t>
            </a:r>
            <a:r>
              <a:rPr lang="zh-TW" altLang="en-US" sz="2800" dirty="0" smtClean="0"/>
              <a:t>」課程設計與教學向度著重</a:t>
            </a:r>
            <a:r>
              <a:rPr lang="en-US" altLang="zh-TW" sz="2800" dirty="0" smtClean="0"/>
              <a:t>PDCA</a:t>
            </a:r>
          </a:p>
          <a:p>
            <a:pPr>
              <a:lnSpc>
                <a:spcPct val="150000"/>
              </a:lnSpc>
            </a:pPr>
            <a:r>
              <a:rPr lang="en-US" altLang="zh-TW" sz="3600" u="sng" dirty="0" smtClean="0">
                <a:solidFill>
                  <a:srgbClr val="FF0000"/>
                </a:solidFill>
              </a:rPr>
              <a:t>10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月</a:t>
            </a:r>
            <a:r>
              <a:rPr lang="en-US" altLang="zh-TW" sz="3600" u="sng" dirty="0" smtClean="0">
                <a:solidFill>
                  <a:srgbClr val="FF0000"/>
                </a:solidFill>
              </a:rPr>
              <a:t>30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日</a:t>
            </a:r>
            <a:r>
              <a:rPr lang="zh-TW" altLang="en-US" sz="3600" dirty="0" smtClean="0">
                <a:solidFill>
                  <a:srgbClr val="FF0000"/>
                </a:solidFill>
              </a:rPr>
              <a:t>、</a:t>
            </a:r>
            <a:r>
              <a:rPr lang="en-US" altLang="zh-TW" sz="3600" u="sng" dirty="0">
                <a:solidFill>
                  <a:srgbClr val="FF0000"/>
                </a:solidFill>
              </a:rPr>
              <a:t>10</a:t>
            </a:r>
            <a:r>
              <a:rPr lang="zh-TW" altLang="en-US" sz="3600" u="sng" dirty="0">
                <a:solidFill>
                  <a:srgbClr val="FF0000"/>
                </a:solidFill>
              </a:rPr>
              <a:t>月</a:t>
            </a:r>
            <a:r>
              <a:rPr lang="en-US" altLang="zh-TW" sz="3600" u="sng" dirty="0">
                <a:solidFill>
                  <a:srgbClr val="FF0000"/>
                </a:solidFill>
              </a:rPr>
              <a:t>30</a:t>
            </a:r>
            <a:r>
              <a:rPr lang="zh-TW" altLang="en-US" sz="3600" u="sng" dirty="0">
                <a:solidFill>
                  <a:srgbClr val="FF0000"/>
                </a:solidFill>
              </a:rPr>
              <a:t>日</a:t>
            </a:r>
            <a:r>
              <a:rPr lang="zh-TW" altLang="en-US" sz="3600" dirty="0" smtClean="0">
                <a:solidFill>
                  <a:srgbClr val="FF0000"/>
                </a:solidFill>
              </a:rPr>
              <a:t>、</a:t>
            </a:r>
            <a:r>
              <a:rPr lang="en-US" altLang="zh-TW" sz="3600" u="sng" dirty="0">
                <a:solidFill>
                  <a:srgbClr val="FF0000"/>
                </a:solidFill>
              </a:rPr>
              <a:t>10</a:t>
            </a:r>
            <a:r>
              <a:rPr lang="zh-TW" altLang="en-US" sz="3600" u="sng" dirty="0">
                <a:solidFill>
                  <a:srgbClr val="FF0000"/>
                </a:solidFill>
              </a:rPr>
              <a:t>月</a:t>
            </a:r>
            <a:r>
              <a:rPr lang="en-US" altLang="zh-TW" sz="3600" u="sng" dirty="0">
                <a:solidFill>
                  <a:srgbClr val="FF0000"/>
                </a:solidFill>
              </a:rPr>
              <a:t>30</a:t>
            </a:r>
            <a:r>
              <a:rPr lang="zh-TW" altLang="en-US" sz="3600" u="sng" dirty="0" smtClean="0">
                <a:solidFill>
                  <a:srgbClr val="FF0000"/>
                </a:solidFill>
              </a:rPr>
              <a:t>日</a:t>
            </a:r>
            <a:endParaRPr lang="en-US" altLang="zh-TW" sz="3600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800" dirty="0" smtClean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178169" y="377033"/>
            <a:ext cx="766378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從</a:t>
            </a:r>
            <a:r>
              <a:rPr lang="zh-TW" altLang="en-US" dirty="0" smtClean="0">
                <a:solidFill>
                  <a:srgbClr val="C00000"/>
                </a:solidFill>
              </a:rPr>
              <a:t>過往</a:t>
            </a:r>
            <a:r>
              <a:rPr lang="zh-TW" altLang="en-US" dirty="0" smtClean="0">
                <a:solidFill>
                  <a:srgbClr val="C00000"/>
                </a:solidFill>
              </a:rPr>
              <a:t>校務</a:t>
            </a:r>
            <a:r>
              <a:rPr lang="zh-TW" altLang="en-US" dirty="0" smtClean="0">
                <a:solidFill>
                  <a:srgbClr val="C00000"/>
                </a:solidFill>
              </a:rPr>
              <a:t>評鑑習得</a:t>
            </a:r>
            <a:r>
              <a:rPr lang="zh-TW" altLang="en-US" dirty="0" smtClean="0">
                <a:solidFill>
                  <a:srgbClr val="C00000"/>
                </a:solidFill>
              </a:rPr>
              <a:t>經驗</a:t>
            </a:r>
            <a:r>
              <a:rPr lang="en-US" altLang="zh-TW" dirty="0" smtClean="0">
                <a:solidFill>
                  <a:srgbClr val="C00000"/>
                </a:solidFill>
              </a:rPr>
              <a:t>—</a:t>
            </a:r>
            <a:r>
              <a:rPr lang="zh-TW" altLang="en-US" dirty="0" smtClean="0">
                <a:solidFill>
                  <a:srgbClr val="C00000"/>
                </a:solidFill>
              </a:rPr>
              <a:t>教師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96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自評報告是重要評鑑依據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1628644"/>
            <a:ext cx="7696062" cy="160692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各向度除對應評鑑規準撰寫自評結果之外，尚須</a:t>
            </a:r>
            <a:r>
              <a:rPr lang="zh-TW" altLang="en-US" dirty="0"/>
              <a:t>撰寫</a:t>
            </a:r>
            <a:r>
              <a:rPr lang="zh-TW" altLang="en-US" dirty="0" smtClean="0"/>
              <a:t>基本績效指標達成情形，以及該向度的特色、困難與改進策略（條列式）。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0" y="2830560"/>
            <a:ext cx="8235185" cy="35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6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652491" y="388237"/>
            <a:ext cx="227221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協作平台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8" y="1389872"/>
            <a:ext cx="8669215" cy="51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16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652490" y="388237"/>
            <a:ext cx="662986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教學檔案上傳平台</a:t>
            </a:r>
            <a:r>
              <a:rPr lang="en-US" altLang="zh-TW" dirty="0" smtClean="0">
                <a:solidFill>
                  <a:srgbClr val="C00000"/>
                </a:solidFill>
              </a:rPr>
              <a:t>—</a:t>
            </a:r>
            <a:r>
              <a:rPr lang="zh-TW" altLang="en-US" dirty="0" smtClean="0">
                <a:solidFill>
                  <a:srgbClr val="C00000"/>
                </a:solidFill>
              </a:rPr>
              <a:t>學校日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43" y="1107829"/>
            <a:ext cx="5785481" cy="5577481"/>
          </a:xfrm>
          <a:prstGeom prst="rect">
            <a:avLst/>
          </a:prstGeom>
        </p:spPr>
      </p:pic>
      <p:sp>
        <p:nvSpPr>
          <p:cNvPr id="5" name="框架 4"/>
          <p:cNvSpPr/>
          <p:nvPr/>
        </p:nvSpPr>
        <p:spPr>
          <a:xfrm>
            <a:off x="3314701" y="5486641"/>
            <a:ext cx="729320" cy="247409"/>
          </a:xfrm>
          <a:prstGeom prst="fram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cxnSp>
        <p:nvCxnSpPr>
          <p:cNvPr id="7" name="直線箭頭接點 6"/>
          <p:cNvCxnSpPr/>
          <p:nvPr/>
        </p:nvCxnSpPr>
        <p:spPr>
          <a:xfrm flipH="1">
            <a:off x="4044020" y="5027288"/>
            <a:ext cx="687970" cy="459352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78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652490" y="388237"/>
            <a:ext cx="657710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教學檔案上傳平台</a:t>
            </a:r>
            <a:r>
              <a:rPr lang="en-US" altLang="zh-TW" dirty="0" smtClean="0">
                <a:solidFill>
                  <a:srgbClr val="C00000"/>
                </a:solidFill>
              </a:rPr>
              <a:t>—</a:t>
            </a:r>
            <a:r>
              <a:rPr lang="zh-TW" altLang="en-US" dirty="0" smtClean="0">
                <a:solidFill>
                  <a:srgbClr val="C00000"/>
                </a:solidFill>
              </a:rPr>
              <a:t>左下角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06" y="1160584"/>
            <a:ext cx="4791075" cy="6858000"/>
          </a:xfrm>
          <a:prstGeom prst="rect">
            <a:avLst/>
          </a:prstGeom>
        </p:spPr>
      </p:pic>
      <p:sp>
        <p:nvSpPr>
          <p:cNvPr id="6" name="框架 5"/>
          <p:cNvSpPr/>
          <p:nvPr/>
        </p:nvSpPr>
        <p:spPr>
          <a:xfrm>
            <a:off x="2545506" y="5772150"/>
            <a:ext cx="1264495" cy="419100"/>
          </a:xfrm>
          <a:prstGeom prst="fram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cxnSp>
        <p:nvCxnSpPr>
          <p:cNvPr id="7" name="直線箭頭接點 6"/>
          <p:cNvCxnSpPr/>
          <p:nvPr/>
        </p:nvCxnSpPr>
        <p:spPr>
          <a:xfrm flipH="1">
            <a:off x="3717851" y="4970138"/>
            <a:ext cx="1855440" cy="802012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3085603" y="6097644"/>
            <a:ext cx="632248" cy="43815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91" y="1248508"/>
            <a:ext cx="4800600" cy="685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208" y="2901541"/>
            <a:ext cx="4163258" cy="2353614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1652490" y="388237"/>
            <a:ext cx="652435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教學檔案上傳平台</a:t>
            </a:r>
            <a:r>
              <a:rPr lang="en-US" altLang="zh-TW" dirty="0" smtClean="0">
                <a:solidFill>
                  <a:srgbClr val="C00000"/>
                </a:solidFill>
              </a:rPr>
              <a:t>—</a:t>
            </a:r>
            <a:r>
              <a:rPr lang="zh-TW" altLang="en-US" dirty="0" smtClean="0">
                <a:solidFill>
                  <a:srgbClr val="C00000"/>
                </a:solidFill>
              </a:rPr>
              <a:t>丟資料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3105151" y="5086350"/>
            <a:ext cx="1123950" cy="552450"/>
          </a:xfrm>
          <a:prstGeom prst="fram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cxnSp>
        <p:nvCxnSpPr>
          <p:cNvPr id="6" name="直線箭頭接點 5"/>
          <p:cNvCxnSpPr/>
          <p:nvPr/>
        </p:nvCxnSpPr>
        <p:spPr>
          <a:xfrm flipH="1">
            <a:off x="4163258" y="4284338"/>
            <a:ext cx="1855440" cy="802012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5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652490" y="388237"/>
            <a:ext cx="652435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教學檔案上傳平台</a:t>
            </a:r>
            <a:r>
              <a:rPr lang="en-US" altLang="zh-TW" dirty="0" smtClean="0">
                <a:solidFill>
                  <a:srgbClr val="C00000"/>
                </a:solidFill>
              </a:rPr>
              <a:t>—</a:t>
            </a:r>
            <a:r>
              <a:rPr lang="zh-TW" altLang="en-US" dirty="0" smtClean="0">
                <a:solidFill>
                  <a:srgbClr val="C00000"/>
                </a:solidFill>
              </a:rPr>
              <a:t>口訣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652489" y="2633206"/>
            <a:ext cx="6524355" cy="207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學校日（登入）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左下角（點選編輯）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zh-TW" altLang="en-US" dirty="0" smtClean="0">
                <a:solidFill>
                  <a:srgbClr val="C00000"/>
                </a:solidFill>
              </a:rPr>
              <a:t>丟資料（拖拉）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6328" y="0"/>
            <a:ext cx="7514035" cy="1314449"/>
          </a:xfrm>
        </p:spPr>
        <p:txBody>
          <a:bodyPr/>
          <a:lstStyle/>
          <a:p>
            <a:pPr>
              <a:defRPr/>
            </a:pPr>
            <a:r>
              <a:rPr kern="100" dirty="0" smtClean="0">
                <a:cs typeface="Times New Roman"/>
              </a:rPr>
              <a:t>向度一 學校領導與行政管理</a:t>
            </a:r>
            <a:endParaRPr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81781"/>
              </p:ext>
            </p:extLst>
          </p:nvPr>
        </p:nvGraphicFramePr>
        <p:xfrm>
          <a:off x="1046328" y="1221238"/>
          <a:ext cx="7806784" cy="488693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3623"/>
                <a:gridCol w="2843561"/>
                <a:gridCol w="847493"/>
                <a:gridCol w="3322107"/>
              </a:tblGrid>
              <a:tr h="30512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4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規準</a:t>
                      </a:r>
                      <a:endParaRPr lang="zh-TW" altLang="en-US" sz="14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93" marB="342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4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altLang="en-US" sz="14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93" marB="342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4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規準</a:t>
                      </a:r>
                      <a:endParaRPr lang="zh-TW" altLang="en-US" sz="14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93" marB="342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4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altLang="en-US" sz="14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93" marB="34293" anchor="ctr"/>
                </a:tc>
              </a:tr>
              <a:tr h="38181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</a:t>
                      </a:r>
                      <a:endParaRPr lang="zh-TW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展現卓越的領導作為</a:t>
                      </a:r>
                      <a:endParaRPr lang="zh-TW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1-1-1</a:t>
                      </a:r>
                      <a:r>
                        <a:rPr lang="zh-TW" altLang="en-US" sz="1600" kern="1200" baseline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學校願景與經營理念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1-4</a:t>
                      </a:r>
                      <a:endParaRPr lang="zh-TW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追求卓著的經營績效</a:t>
                      </a:r>
                      <a:endParaRPr lang="zh-TW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marL="444500" indent="-444500"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1-4-1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評鑑機制建置與推動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818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1-1-2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校務的規劃與推動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1-4-2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公關行銷策略與推動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818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1-1-3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政策的宣導與落實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1-4-3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學校特色與聲望的建立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381818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</a:t>
                      </a:r>
                      <a:endParaRPr lang="zh-TW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發展完備的學校計畫</a:t>
                      </a:r>
                      <a:endParaRPr lang="zh-TW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1-2-1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學校預算編列與運用</a:t>
                      </a:r>
                      <a:endParaRPr lang="zh-TW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1-5</a:t>
                      </a:r>
                      <a:endParaRPr lang="zh-TW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推動適切的性別平等教育</a:t>
                      </a:r>
                      <a:endParaRPr lang="zh-TW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1-5-1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委員會的設置與運作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3818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1-2-2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校務發展計畫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1-5-2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學習環境與資源的營造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3818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1-2-3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處室工作計畫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1-5-3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課程教學的規劃與實施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3818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1-2-4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各類專案計畫</a:t>
                      </a:r>
                      <a:endParaRPr lang="en-US" altLang="zh-TW" sz="16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8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81818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endParaRPr lang="zh-TW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  <a:tc rowSpan="2">
                  <a:txBody>
                    <a:bodyPr/>
                    <a:lstStyle/>
                    <a:p>
                      <a:pPr marL="444500" indent="-444500"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1-2-5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教育發展計畫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的擬定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44500" indent="-444500" algn="just"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執行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0" spc="-150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818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1-5-4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性侵害、性騷擾及性霸凌</a:t>
                      </a:r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endParaRPr lang="en-US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之防治</a:t>
                      </a:r>
                      <a:endParaRPr lang="en-US" altLang="zh-TW" sz="16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381818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en-US" altLang="zh-TW" sz="16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1-3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zh-TW" altLang="en-US" sz="16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推展專業的行政</a:t>
                      </a:r>
                      <a:r>
                        <a:rPr lang="zh-TW" altLang="en-US" sz="16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運作</a:t>
                      </a:r>
                      <a:endParaRPr lang="zh-TW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1-3-1 </a:t>
                      </a:r>
                      <a:r>
                        <a:rPr lang="zh-TW" altLang="en-US" sz="16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行政團隊之組織與運作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endParaRPr lang="zh-TW" sz="1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38181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1-3-2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行政團隊決策過程與成效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93" marB="34293" anchor="ctr"/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818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1-3-3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校園危機管理機制與運作</a:t>
                      </a:r>
                      <a:endParaRPr lang="en-US" sz="16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2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172765" y="0"/>
            <a:ext cx="7514035" cy="1314449"/>
          </a:xfrm>
        </p:spPr>
        <p:txBody>
          <a:bodyPr/>
          <a:lstStyle/>
          <a:p>
            <a:r>
              <a:rPr lang="zh-TW" altLang="en-US" dirty="0"/>
              <a:t>計畫特色</a:t>
            </a:r>
            <a:r>
              <a:rPr lang="en-US" altLang="zh-TW" dirty="0" smtClean="0"/>
              <a:t>(1/2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485901" y="1178170"/>
            <a:ext cx="7000875" cy="457309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月至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月進行校務評鑑</a:t>
            </a:r>
            <a:r>
              <a:rPr lang="zh-TW" altLang="en-US" dirty="0" smtClean="0">
                <a:solidFill>
                  <a:srgbClr val="FF0000"/>
                </a:solidFill>
              </a:rPr>
              <a:t>指標減量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減量</a:t>
            </a:r>
            <a:r>
              <a:rPr lang="zh-TW" altLang="en-US" dirty="0" smtClean="0"/>
              <a:t>原則：</a:t>
            </a:r>
            <a:endParaRPr lang="en-US" altLang="zh-TW" dirty="0" smtClean="0"/>
          </a:p>
          <a:p>
            <a:pPr lvl="1" algn="just">
              <a:defRPr/>
            </a:pPr>
            <a:r>
              <a:rPr lang="zh-TW" altLang="en-US" b="0" dirty="0" smtClean="0"/>
              <a:t>維持</a:t>
            </a:r>
            <a:r>
              <a:rPr lang="zh-TW" altLang="en-US" b="0" dirty="0"/>
              <a:t>校務運作關鍵</a:t>
            </a:r>
            <a:r>
              <a:rPr lang="zh-TW" altLang="en-US" b="0" dirty="0" smtClean="0"/>
              <a:t>指標，以</a:t>
            </a:r>
            <a:r>
              <a:rPr lang="zh-TW" altLang="en-US" b="0" dirty="0"/>
              <a:t>評鑑項目內涵減半</a:t>
            </a:r>
            <a:r>
              <a:rPr lang="zh-TW" altLang="en-US" b="0" dirty="0" smtClean="0"/>
              <a:t>規劃，重</a:t>
            </a:r>
            <a:r>
              <a:rPr lang="zh-TW" altLang="en-US" b="0" dirty="0"/>
              <a:t>實質運作</a:t>
            </a:r>
            <a:r>
              <a:rPr lang="zh-TW" altLang="en-US" b="0" dirty="0" smtClean="0"/>
              <a:t>，整合</a:t>
            </a:r>
            <a:r>
              <a:rPr lang="zh-TW" altLang="en-US" b="0" dirty="0"/>
              <a:t>重複及性質相近</a:t>
            </a:r>
            <a:r>
              <a:rPr lang="zh-TW" altLang="en-US" b="0" dirty="0" smtClean="0"/>
              <a:t>指標，刪除</a:t>
            </a:r>
            <a:r>
              <a:rPr lang="zh-TW" altLang="en-US" b="0" dirty="0"/>
              <a:t>概念性或文件性</a:t>
            </a:r>
            <a:r>
              <a:rPr lang="zh-TW" altLang="en-US" b="0" dirty="0" smtClean="0"/>
              <a:t>指標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r>
              <a:rPr lang="zh-TW" altLang="en-US" dirty="0" smtClean="0"/>
              <a:t>幅度：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訪評</a:t>
            </a:r>
            <a:r>
              <a:rPr lang="zh-TW" altLang="en-US" dirty="0"/>
              <a:t>日數減為</a:t>
            </a:r>
            <a:r>
              <a:rPr lang="en-US" altLang="zh-TW" b="1" dirty="0">
                <a:solidFill>
                  <a:srgbClr val="FF0000"/>
                </a:solidFill>
              </a:rPr>
              <a:t>1</a:t>
            </a:r>
            <a:r>
              <a:rPr lang="zh-TW" altLang="en-US" b="1" dirty="0" smtClean="0">
                <a:solidFill>
                  <a:srgbClr val="FF0000"/>
                </a:solidFill>
              </a:rPr>
              <a:t>天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dirty="0" smtClean="0"/>
              <a:t>教學</a:t>
            </a:r>
            <a:r>
              <a:rPr lang="zh-TW" altLang="en-US" dirty="0"/>
              <a:t>訪視</a:t>
            </a:r>
            <a:r>
              <a:rPr lang="en-US" altLang="zh-TW" dirty="0"/>
              <a:t>2</a:t>
            </a:r>
            <a:r>
              <a:rPr lang="zh-TW" altLang="en-US" dirty="0"/>
              <a:t>天</a:t>
            </a:r>
            <a:r>
              <a:rPr lang="en-US" altLang="zh-TW" dirty="0"/>
              <a:t>7</a:t>
            </a:r>
            <a:r>
              <a:rPr lang="zh-TW" altLang="en-US" dirty="0"/>
              <a:t>人</a:t>
            </a:r>
            <a:r>
              <a:rPr lang="en-US" altLang="zh-TW" dirty="0"/>
              <a:t>21</a:t>
            </a:r>
            <a:r>
              <a:rPr lang="zh-TW" altLang="en-US" dirty="0"/>
              <a:t>節，減為</a:t>
            </a:r>
            <a:r>
              <a:rPr lang="en-US" altLang="zh-TW" b="1" dirty="0">
                <a:solidFill>
                  <a:srgbClr val="FF0000"/>
                </a:solidFill>
              </a:rPr>
              <a:t>1</a:t>
            </a:r>
            <a:r>
              <a:rPr lang="zh-TW" altLang="en-US" b="1" dirty="0">
                <a:solidFill>
                  <a:srgbClr val="FF0000"/>
                </a:solidFill>
              </a:rPr>
              <a:t>天</a:t>
            </a:r>
            <a:r>
              <a:rPr lang="en-US" altLang="zh-TW" b="1" dirty="0">
                <a:solidFill>
                  <a:srgbClr val="FF0000"/>
                </a:solidFill>
              </a:rPr>
              <a:t>5</a:t>
            </a:r>
            <a:r>
              <a:rPr lang="zh-TW" altLang="en-US" b="1" dirty="0">
                <a:solidFill>
                  <a:srgbClr val="FF0000"/>
                </a:solidFill>
              </a:rPr>
              <a:t>人</a:t>
            </a:r>
            <a:r>
              <a:rPr lang="en-US" altLang="zh-TW" b="1" dirty="0" smtClean="0">
                <a:solidFill>
                  <a:srgbClr val="FF0000"/>
                </a:solidFill>
              </a:rPr>
              <a:t>10</a:t>
            </a:r>
            <a:r>
              <a:rPr lang="zh-TW" altLang="en-US" b="1" dirty="0" smtClean="0">
                <a:solidFill>
                  <a:srgbClr val="FF0000"/>
                </a:solidFill>
              </a:rPr>
              <a:t>節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</a:rPr>
              <a:t>綜合座談改為簽署訪評完成書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B677F-7C62-4B3F-9F27-86597EA2A0BE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88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6093" y="0"/>
            <a:ext cx="7610706" cy="12823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ern="100" dirty="0" smtClean="0">
                <a:cs typeface="Times New Roman"/>
              </a:rPr>
              <a:t>向度二 課程發展與評鑑運用</a:t>
            </a:r>
            <a:endParaRPr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90241"/>
              </p:ext>
            </p:extLst>
          </p:nvPr>
        </p:nvGraphicFramePr>
        <p:xfrm>
          <a:off x="914400" y="1282390"/>
          <a:ext cx="7772399" cy="45895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14039"/>
                <a:gridCol w="2911631"/>
                <a:gridCol w="812876"/>
                <a:gridCol w="3233853"/>
              </a:tblGrid>
              <a:tr h="55756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4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規準</a:t>
                      </a:r>
                      <a:endParaRPr lang="zh-TW" altLang="en-US" sz="1400" kern="0" spc="-15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91" marB="342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4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altLang="en-US" sz="1400" kern="0" spc="-15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91" marB="342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4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規準</a:t>
                      </a:r>
                      <a:endParaRPr lang="zh-TW" altLang="en-US" sz="1400" kern="0" spc="-15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91" marB="342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4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altLang="en-US" sz="1400" kern="0" spc="-15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91" marB="34291" anchor="ctr"/>
                </a:tc>
              </a:tr>
              <a:tr h="57600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</a:t>
                      </a:r>
                      <a:endParaRPr lang="zh-TW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發展整體性的課程規劃與管理</a:t>
                      </a:r>
                      <a:endParaRPr lang="zh-TW" sz="1600" kern="0" spc="-15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2-1-1</a:t>
                      </a:r>
                      <a:r>
                        <a:rPr lang="zh-TW" altLang="en-US" sz="1600" kern="1200" baseline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課程發展計畫與學校發展</a:t>
                      </a:r>
                      <a:endParaRPr lang="en-US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計畫的關聯</a:t>
                      </a:r>
                      <a:endParaRPr lang="en-US" sz="1600" kern="0" spc="-15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2-3</a:t>
                      </a:r>
                      <a:endParaRPr lang="zh-TW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進行系統性的課程評鑑與回饋</a:t>
                      </a:r>
                      <a:endParaRPr lang="zh-TW" sz="1600" kern="0" spc="-15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2-3-1 </a:t>
                      </a:r>
                      <a:r>
                        <a:rPr lang="zh-TW" altLang="zh-TW" sz="16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課程評鑑的規劃與管理</a:t>
                      </a:r>
                      <a:endParaRPr lang="zh-TW" sz="1600" kern="0" spc="-15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2-1-2 </a:t>
                      </a:r>
                      <a:r>
                        <a:rPr lang="zh-TW" altLang="zh-TW" sz="1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課程發展組織管理機制</a:t>
                      </a:r>
                      <a:endParaRPr lang="en-US" sz="16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2-3-2 </a:t>
                      </a:r>
                      <a:r>
                        <a:rPr lang="zh-TW" altLang="zh-TW" sz="1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課程評鑑的結果</a:t>
                      </a:r>
                      <a:endParaRPr lang="zh-TW" sz="16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2-1-3 </a:t>
                      </a:r>
                      <a:r>
                        <a:rPr lang="zh-TW" altLang="zh-TW" sz="1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課程發展總體架構與內涵</a:t>
                      </a:r>
                      <a:endParaRPr lang="en-US" sz="16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2-3-3</a:t>
                      </a:r>
                      <a:r>
                        <a:rPr lang="zh-TW" altLang="en-US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zh-TW" sz="16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課程評鑑結果的運用與成效</a:t>
                      </a:r>
                      <a:endParaRPr lang="zh-TW" sz="16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576000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2-2</a:t>
                      </a:r>
                      <a:endParaRPr lang="zh-TW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規劃適性的學校本位課程</a:t>
                      </a:r>
                      <a:endParaRPr lang="zh-TW" sz="1600" kern="0" spc="-15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2-2-1 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課程目標與內容的一致性</a:t>
                      </a:r>
                      <a:endParaRPr lang="en-US" sz="16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endParaRPr lang="zh-TW" altLang="en-US" sz="1600" kern="0" spc="-15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altLang="en-US" sz="1600" kern="0" spc="-15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2-2-2 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課程內涵符合學生需求與適</a:t>
                      </a:r>
                      <a:endParaRPr lang="en-US" altLang="zh-TW" sz="16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性發展</a:t>
                      </a:r>
                      <a:endParaRPr lang="en-US" sz="16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2-2-3 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教材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教科書的選</a:t>
                      </a:r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編用</a:t>
                      </a:r>
                      <a:endParaRPr lang="en-US" sz="16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b="1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2-2-4 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正式課程和非正式課程的統</a:t>
                      </a:r>
                      <a:endParaRPr lang="en-US" altLang="zh-TW" sz="16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整</a:t>
                      </a:r>
                      <a:endParaRPr lang="en-US" sz="16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4" marR="51434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kern="0" spc="-15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18477" name="文字方塊 2"/>
          <p:cNvSpPr txBox="1">
            <a:spLocks noChangeArrowheads="1"/>
          </p:cNvSpPr>
          <p:nvPr/>
        </p:nvSpPr>
        <p:spPr bwMode="auto">
          <a:xfrm>
            <a:off x="2530077" y="6290735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3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3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3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en-US" sz="13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字體代表</a:t>
            </a:r>
            <a:r>
              <a:rPr lang="zh-TW" altLang="en-US" sz="135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35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需要準備相關評鑑資料</a:t>
            </a:r>
          </a:p>
        </p:txBody>
      </p:sp>
    </p:spTree>
    <p:extLst>
      <p:ext uri="{BB962C8B-B14F-4D97-AF65-F5344CB8AC3E}">
        <p14:creationId xmlns:p14="http://schemas.microsoft.com/office/powerpoint/2010/main" val="1214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5" y="0"/>
            <a:ext cx="7514035" cy="1314449"/>
          </a:xfrm>
        </p:spPr>
        <p:txBody>
          <a:bodyPr/>
          <a:lstStyle/>
          <a:p>
            <a:pPr>
              <a:defRPr/>
            </a:pPr>
            <a:r>
              <a:rPr kern="100" smtClean="0">
                <a:cs typeface="Times New Roman"/>
              </a:rPr>
              <a:t>向度三 教師教學與專業發展</a:t>
            </a:r>
            <a:endParaRPr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93644"/>
              </p:ext>
            </p:extLst>
          </p:nvPr>
        </p:nvGraphicFramePr>
        <p:xfrm>
          <a:off x="1193181" y="1314452"/>
          <a:ext cx="7434089" cy="47937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24034"/>
                <a:gridCol w="5310055"/>
              </a:tblGrid>
              <a:tr h="37822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zh-TW" altLang="en-US" sz="1500" kern="0" spc="-2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規準         </a:t>
                      </a:r>
                      <a:endParaRPr lang="zh-TW" altLang="en-US" sz="1500" kern="0" spc="-20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zh-TW" altLang="en-US" sz="1500" kern="0" spc="-2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項目</a:t>
                      </a:r>
                      <a:endParaRPr lang="zh-TW" altLang="en-US" sz="1500" kern="0" spc="-20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3008313" algn="l"/>
                        </a:tabLst>
                      </a:pPr>
                      <a:r>
                        <a:rPr 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3-1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規劃符合學生需求  </a:t>
                      </a:r>
                      <a:endParaRPr lang="en-US" altLang="zh-TW" sz="1600" kern="0" spc="-20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3008313" algn="l"/>
                        </a:tabLst>
                      </a:pPr>
                      <a:r>
                        <a:rPr lang="en-US" altLang="zh-TW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之教學方案</a:t>
                      </a:r>
                      <a:endParaRPr lang="zh-TW" sz="1600" kern="0" spc="-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3-1-1</a:t>
                      </a:r>
                      <a:r>
                        <a:rPr lang="zh-TW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適性教學計畫之編選</a:t>
                      </a:r>
                      <a:endParaRPr lang="zh-TW" altLang="en-US" sz="1600" b="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3-1-2</a:t>
                      </a:r>
                      <a:r>
                        <a:rPr lang="zh-TW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適性教學內容之安排</a:t>
                      </a:r>
                      <a:endParaRPr lang="zh-TW" altLang="en-US" sz="1600" b="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3-1-3</a:t>
                      </a:r>
                      <a:r>
                        <a:rPr lang="zh-TW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適性教學活動之實施</a:t>
                      </a:r>
                      <a:endParaRPr lang="zh-TW" altLang="en-US" sz="1600" b="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en-US" sz="1600" kern="0" spc="-200" baseline="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3-2 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運用有效的</a:t>
                      </a:r>
                      <a:r>
                        <a:rPr lang="zh-TW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教學策</a:t>
                      </a:r>
                      <a:r>
                        <a:rPr lang="en-US" altLang="zh-TW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en-US" altLang="zh-TW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</a:br>
                      <a:r>
                        <a:rPr lang="en-US" altLang="zh-TW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略與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資源</a:t>
                      </a:r>
                      <a:endParaRPr lang="zh-TW" sz="1600" kern="0" spc="-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3-2-1</a:t>
                      </a:r>
                      <a:r>
                        <a:rPr lang="zh-TW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有效教學策略與方法之實踐</a:t>
                      </a:r>
                      <a:endParaRPr lang="zh-TW" altLang="en-US" sz="1600" b="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0" spc="-15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3-2-2</a:t>
                      </a:r>
                      <a:r>
                        <a:rPr lang="zh-TW" altLang="en-US" sz="1600" b="0" kern="0" spc="-15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教學資源之充實與管理</a:t>
                      </a:r>
                      <a:endParaRPr lang="zh-TW" altLang="en-US" sz="1600" b="0" kern="0" spc="-15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3-2-3</a:t>
                      </a:r>
                      <a:r>
                        <a:rPr lang="zh-TW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教學設施及資源之運用</a:t>
                      </a:r>
                      <a:endParaRPr lang="zh-TW" altLang="en-US" sz="1600" b="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3-2-4</a:t>
                      </a:r>
                      <a:r>
                        <a:rPr lang="zh-TW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教學情境及環境之營造</a:t>
                      </a:r>
                      <a:endParaRPr lang="zh-TW" altLang="en-US" sz="1600" b="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en-US" sz="1600" kern="0" spc="-200" baseline="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3-3 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採用適切</a:t>
                      </a:r>
                      <a:r>
                        <a:rPr lang="zh-TW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系統的教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endParaRPr lang="en-US" altLang="zh-TW" sz="1600" kern="0" spc="-20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學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與評量回饋機制</a:t>
                      </a:r>
                      <a:endParaRPr lang="zh-TW" sz="1600" kern="0" spc="-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0" spc="-15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3-3-1</a:t>
                      </a:r>
                      <a:r>
                        <a:rPr lang="zh-TW" altLang="en-US" sz="1600" b="0" kern="0" spc="-15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領域學習評量標準之研訂</a:t>
                      </a:r>
                      <a:endParaRPr lang="zh-TW" altLang="en-US" sz="1600" b="0" kern="0" spc="-15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3-3-2</a:t>
                      </a:r>
                      <a:r>
                        <a:rPr lang="zh-TW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多元學習評量機制之落實</a:t>
                      </a:r>
                      <a:endParaRPr lang="zh-TW" altLang="en-US" sz="1600" b="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3-3-3</a:t>
                      </a:r>
                      <a:r>
                        <a:rPr lang="zh-TW" altLang="en-US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教學視導與精進之推動</a:t>
                      </a:r>
                      <a:endParaRPr lang="zh-TW" altLang="en-US" sz="1600" b="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  <a:tr h="401409"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endParaRPr lang="zh-TW" sz="2000" kern="0" spc="-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3-3-4 </a:t>
                      </a:r>
                      <a:r>
                        <a:rPr lang="zh-TW" altLang="zh-TW" sz="1600" b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教學與評量回饋機制之運用</a:t>
                      </a:r>
                      <a:endParaRPr lang="zh-TW" altLang="en-US" sz="1600" b="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2" marB="34292" anchor="ctr"/>
                </a:tc>
              </a:tr>
            </a:tbl>
          </a:graphicData>
        </a:graphic>
      </p:graphicFrame>
      <p:sp>
        <p:nvSpPr>
          <p:cNvPr id="19492" name="文字方塊 3"/>
          <p:cNvSpPr txBox="1">
            <a:spLocks noChangeArrowheads="1"/>
          </p:cNvSpPr>
          <p:nvPr/>
        </p:nvSpPr>
        <p:spPr bwMode="auto">
          <a:xfrm>
            <a:off x="2316161" y="6290735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字體代表</a:t>
            </a:r>
            <a:r>
              <a:rPr lang="zh-TW" altLang="en-US" sz="135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需要準備相關評鑑資料</a:t>
            </a:r>
          </a:p>
        </p:txBody>
      </p:sp>
    </p:spTree>
    <p:extLst>
      <p:ext uri="{BB962C8B-B14F-4D97-AF65-F5344CB8AC3E}">
        <p14:creationId xmlns:p14="http://schemas.microsoft.com/office/powerpoint/2010/main" val="6099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5" y="0"/>
            <a:ext cx="7514035" cy="1314449"/>
          </a:xfrm>
        </p:spPr>
        <p:txBody>
          <a:bodyPr/>
          <a:lstStyle/>
          <a:p>
            <a:pPr>
              <a:defRPr/>
            </a:pPr>
            <a:r>
              <a:rPr kern="100" smtClean="0">
                <a:cs typeface="Times New Roman"/>
              </a:rPr>
              <a:t>向度三 教師教學與專業發展</a:t>
            </a:r>
            <a:endParaRPr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47214"/>
              </p:ext>
            </p:extLst>
          </p:nvPr>
        </p:nvGraphicFramePr>
        <p:xfrm>
          <a:off x="1113235" y="1314452"/>
          <a:ext cx="7573565" cy="339136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22785"/>
                <a:gridCol w="4850780"/>
              </a:tblGrid>
              <a:tr h="47600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2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規準</a:t>
                      </a:r>
                      <a:endParaRPr lang="zh-TW" altLang="en-US" sz="1500" kern="0" spc="-20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4" marR="68574" marT="34295" marB="342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20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項目</a:t>
                      </a:r>
                      <a:endParaRPr lang="zh-TW" altLang="en-US" sz="1500" kern="0" spc="-20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4" marR="68574" marT="34295" marB="34295" anchor="ctr"/>
                </a:tc>
              </a:tr>
              <a:tr h="476009"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3-4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發展校本</a:t>
                      </a:r>
                      <a:r>
                        <a:rPr lang="zh-TW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教師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成長計畫與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增能</a:t>
                      </a:r>
                      <a:endParaRPr lang="zh-TW" sz="1600" kern="0" spc="-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spc="-2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3-4-1</a:t>
                      </a:r>
                      <a:r>
                        <a:rPr lang="zh-TW" altLang="en-US" sz="1600" kern="0" spc="-2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校本教師成長計畫之訂定</a:t>
                      </a:r>
                      <a:endParaRPr lang="zh-TW" altLang="en-US" sz="1600" kern="0" spc="-20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4" marR="68574" marT="34295" marB="34295" anchor="ctr"/>
                </a:tc>
              </a:tr>
              <a:tr h="476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spc="-20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3-4-2</a:t>
                      </a:r>
                      <a:r>
                        <a:rPr lang="zh-TW" altLang="en-US" sz="1600" kern="0" spc="-20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kern="1200" spc="0" baseline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本教師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成長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計畫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推動</a:t>
                      </a:r>
                      <a:endParaRPr lang="zh-TW" altLang="en-US" sz="1600" kern="0" spc="-20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4" marR="68574" marT="34295" marB="34295" anchor="ctr"/>
                </a:tc>
              </a:tr>
              <a:tr h="535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spc="-20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3-4-3</a:t>
                      </a:r>
                      <a:r>
                        <a:rPr lang="zh-TW" altLang="en-US" sz="1600" kern="0" spc="-20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實踐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本教師成長計畫之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規劃與活動</a:t>
                      </a:r>
                      <a:endParaRPr lang="zh-TW" altLang="en-US" sz="1600" kern="0" spc="-20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4" marR="68574" marT="34295" marB="34295" anchor="ctr"/>
                </a:tc>
              </a:tr>
              <a:tr h="476009"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en-US" sz="1600" kern="0" spc="-200" baseline="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3-5 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建立教師專業發展支持體系</a:t>
                      </a:r>
                      <a:endParaRPr lang="zh-TW" sz="1600" kern="0" spc="-200" baseline="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3-5-1</a:t>
                      </a:r>
                      <a:r>
                        <a:rPr lang="zh-TW" altLang="en-US" sz="1600" kern="0" spc="-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專業對話與分享機制之建立</a:t>
                      </a:r>
                      <a:endParaRPr lang="zh-TW" altLang="en-US" sz="1600" kern="0" spc="-20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4" marR="68574" marT="34295" marB="34295" anchor="ctr"/>
                </a:tc>
              </a:tr>
              <a:tr h="476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spc="-20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3-5-2</a:t>
                      </a:r>
                      <a:r>
                        <a:rPr lang="zh-TW" altLang="en-US" sz="1600" kern="0" spc="-20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教師進行教學研究之支持</a:t>
                      </a:r>
                      <a:endParaRPr lang="zh-TW" altLang="en-US" sz="1600" kern="0" spc="-20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4" marR="68574" marT="34295" marB="34295" anchor="ctr"/>
                </a:tc>
              </a:tr>
              <a:tr h="4760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kern="0" spc="-15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3-5-3</a:t>
                      </a:r>
                      <a:r>
                        <a:rPr lang="zh-TW" altLang="en-US" sz="1600" b="1" kern="0" spc="-150" baseline="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6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教師專業發展經費與資源之提供</a:t>
                      </a:r>
                      <a:endParaRPr lang="zh-TW" altLang="en-US" sz="1600" b="1" kern="0" spc="-150" baseline="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4" marR="68574" marT="34295" marB="34295" anchor="ctr"/>
                </a:tc>
              </a:tr>
            </a:tbl>
          </a:graphicData>
        </a:graphic>
      </p:graphicFrame>
      <p:sp>
        <p:nvSpPr>
          <p:cNvPr id="20505" name="文字方塊 4"/>
          <p:cNvSpPr txBox="1">
            <a:spLocks noChangeArrowheads="1"/>
          </p:cNvSpPr>
          <p:nvPr/>
        </p:nvSpPr>
        <p:spPr bwMode="auto">
          <a:xfrm>
            <a:off x="2530078" y="6473298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字體代表</a:t>
            </a:r>
            <a:r>
              <a:rPr lang="zh-TW" altLang="en-US" sz="135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需要準備相關評鑑資料</a:t>
            </a:r>
          </a:p>
        </p:txBody>
      </p:sp>
    </p:spTree>
    <p:extLst>
      <p:ext uri="{BB962C8B-B14F-4D97-AF65-F5344CB8AC3E}">
        <p14:creationId xmlns:p14="http://schemas.microsoft.com/office/powerpoint/2010/main" val="7031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4" y="849135"/>
            <a:ext cx="7514035" cy="1314449"/>
          </a:xfrm>
        </p:spPr>
        <p:txBody>
          <a:bodyPr/>
          <a:lstStyle/>
          <a:p>
            <a:pPr>
              <a:defRPr/>
            </a:pPr>
            <a:r>
              <a:rPr kern="100" dirty="0" smtClean="0">
                <a:cs typeface="Times New Roman"/>
              </a:rPr>
              <a:t>向度四 學生學習與成效表現</a:t>
            </a:r>
            <a:endParaRPr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176300"/>
              </p:ext>
            </p:extLst>
          </p:nvPr>
        </p:nvGraphicFramePr>
        <p:xfrm>
          <a:off x="1223965" y="1538288"/>
          <a:ext cx="7403305" cy="411569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33512"/>
                <a:gridCol w="2268140"/>
                <a:gridCol w="1385888"/>
                <a:gridCol w="2315765"/>
              </a:tblGrid>
              <a:tr h="3225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規準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項目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規準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項目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/>
                </a:tc>
              </a:tr>
              <a:tr h="576574">
                <a:tc rowSpan="4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4-1 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提供多元的學</a:t>
                      </a:r>
                      <a:endParaRPr lang="en-US" altLang="zh-TW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  習機會</a:t>
                      </a: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4-1-1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學習系統之建置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4-4</a:t>
                      </a:r>
                      <a:r>
                        <a:rPr lang="zh-TW" altLang="en-US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彰顯進步的學</a:t>
                      </a:r>
                      <a:endParaRPr lang="en-US" altLang="zh-TW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algn="just" defTabSz="4572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  習成效</a:t>
                      </a:r>
                      <a:endParaRPr lang="en-US" altLang="zh-TW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4-4-1  </a:t>
                      </a:r>
                      <a:r>
                        <a:rPr lang="zh-TW" altLang="en-US" sz="1500" kern="1200" spc="0" baseline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閱讀能力與</a:t>
                      </a:r>
                      <a:r>
                        <a:rPr lang="zh-TW" altLang="en-US" sz="1500" kern="1200" spc="0" baseline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資訊</a:t>
                      </a:r>
                      <a:r>
                        <a:rPr lang="zh-TW" altLang="en-US" sz="1500" kern="1200" spc="0" baseline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素養之落實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574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4-1-2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學習資源之整合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4-4-2  </a:t>
                      </a:r>
                      <a:r>
                        <a:rPr lang="zh-TW" altLang="en-US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思考與問題</a:t>
                      </a:r>
                      <a:r>
                        <a:rPr lang="zh-TW" altLang="en-US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解決能力</a:t>
                      </a:r>
                      <a:r>
                        <a:rPr lang="zh-TW" altLang="en-US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之展現</a:t>
                      </a: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5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endParaRPr lang="en-US" altLang="zh-TW" sz="2000" kern="0" spc="-150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4-4-3 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公民責任之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體現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2574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4-1-3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學習環境之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營造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kern="0" spc="-150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322574">
                <a:tc rowSpan="3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4-2 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發展系統的學</a:t>
                      </a:r>
                      <a:endParaRPr lang="en-US" altLang="zh-TW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  習情境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4-2-1 </a:t>
                      </a:r>
                      <a:r>
                        <a:rPr lang="zh-TW" altLang="zh-TW" sz="15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學習檔案之建立</a:t>
                      </a:r>
                      <a:endParaRPr lang="zh-TW" altLang="en-US" sz="1500" kern="0" spc="-15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 hMerge="1"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kern="0" spc="-150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322574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4-2-2 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學習差異之支持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kern="0" spc="-150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381953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4-2-3 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學習評量機制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之實踐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kern="0" spc="-150" baseline="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322574">
                <a:tc rowSpan="3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4-3 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顯現積極的學</a:t>
                      </a:r>
                      <a:endParaRPr lang="en-US" altLang="zh-TW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  習態度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4-3-1 </a:t>
                      </a:r>
                      <a:r>
                        <a:rPr lang="zh-TW" altLang="zh-TW" sz="15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學習態度之培養</a:t>
                      </a:r>
                      <a:endParaRPr lang="zh-TW" altLang="en-US" sz="1500" kern="0" spc="-15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</a:tr>
              <a:tr h="322574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4-3-2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自主學習之展現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  <a:tr h="322574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4-3-3 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合作學習之推動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2" marR="68582" marT="34287" marB="3428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2263860" y="5255217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字體代表</a:t>
            </a:r>
            <a:r>
              <a:rPr lang="zh-TW" altLang="en-US" sz="135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需要準備相關評鑑資料</a:t>
            </a:r>
          </a:p>
        </p:txBody>
      </p:sp>
    </p:spTree>
    <p:extLst>
      <p:ext uri="{BB962C8B-B14F-4D97-AF65-F5344CB8AC3E}">
        <p14:creationId xmlns:p14="http://schemas.microsoft.com/office/powerpoint/2010/main" val="4861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5" y="857254"/>
            <a:ext cx="7514035" cy="1314449"/>
          </a:xfrm>
        </p:spPr>
        <p:txBody>
          <a:bodyPr/>
          <a:lstStyle/>
          <a:p>
            <a:pPr>
              <a:defRPr/>
            </a:pPr>
            <a:r>
              <a:rPr kern="100" dirty="0" smtClean="0">
                <a:cs typeface="Times New Roman"/>
              </a:rPr>
              <a:t>向度五 學生事務與公民素養</a:t>
            </a:r>
            <a:endParaRPr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8360"/>
              </p:ext>
            </p:extLst>
          </p:nvPr>
        </p:nvGraphicFramePr>
        <p:xfrm>
          <a:off x="1277638" y="1714503"/>
          <a:ext cx="7349634" cy="25964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96833"/>
                <a:gridCol w="4252801"/>
              </a:tblGrid>
              <a:tr h="32257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規準</a:t>
                      </a:r>
                      <a:endParaRPr lang="zh-TW" altLang="en-US" sz="15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3" marR="68573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項目</a:t>
                      </a:r>
                      <a:endParaRPr lang="zh-TW" altLang="en-US" sz="15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73" marR="68573" marT="34288" marB="34288" anchor="ctr"/>
                </a:tc>
              </a:tr>
              <a:tr h="327266">
                <a:tc rowSpan="3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5-1 </a:t>
                      </a:r>
                      <a:r>
                        <a:rPr lang="zh-TW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推動合宜的生活教育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與品德</a:t>
                      </a:r>
                      <a:endParaRPr lang="en-US" altLang="zh-TW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  教育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3" marR="68573" marT="34288" marB="3428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5-1-1 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生活、公民與品德教育的推動與執行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3" marR="68573" marT="34288" marB="34288" anchor="ctr"/>
                </a:tc>
              </a:tr>
              <a:tr h="32257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5-1-2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校內、外安全教育的宣導與落實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3" marR="68573" marT="34288" marB="34288" anchor="ctr"/>
                </a:tc>
              </a:tr>
              <a:tr h="333773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5-1-3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導師制度的推動與執行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3" marR="68573" marT="34288" marB="34288" anchor="ctr"/>
                </a:tc>
              </a:tr>
              <a:tr h="322576">
                <a:tc row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5-2 </a:t>
                      </a:r>
                      <a:r>
                        <a:rPr lang="zh-TW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推展適當的法治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及自治教育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3" marR="68573" marT="34288" marB="34288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5-2-1 </a:t>
                      </a:r>
                      <a:r>
                        <a:rPr lang="zh-TW" altLang="en-US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學生自治團體的運作與參與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3" marR="68573" marT="34288" marB="34288" anchor="ctr"/>
                </a:tc>
              </a:tr>
              <a:tr h="32257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5-2-2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人權及法治教育活動的辦理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3" marR="68573" marT="34288" marB="34288" anchor="ctr"/>
                </a:tc>
              </a:tr>
              <a:tr h="322576">
                <a:tc row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5-3 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舉辦多元學藝活動與競賽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3" marR="68573" marT="34288" marB="34288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5-3-1 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多元化學藝與競賽活動的辦理</a:t>
                      </a:r>
                    </a:p>
                  </a:txBody>
                  <a:tcPr marL="68573" marR="68573" marT="34288" marB="34288" anchor="ctr"/>
                </a:tc>
              </a:tr>
              <a:tr h="32257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5-3-2 </a:t>
                      </a:r>
                      <a:r>
                        <a:rPr lang="zh-TW" altLang="en-US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校內、外學藝與競賽活動的參與</a:t>
                      </a:r>
                    </a:p>
                  </a:txBody>
                  <a:tcPr marL="68573" marR="68573" marT="34288" marB="34288" anchor="ctr"/>
                </a:tc>
              </a:tr>
            </a:tbl>
          </a:graphicData>
        </a:graphic>
      </p:graphicFrame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2470548" y="4323578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字體代表</a:t>
            </a:r>
            <a:r>
              <a:rPr lang="zh-TW" altLang="en-US" sz="135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需要準備相關評鑑資料</a:t>
            </a:r>
          </a:p>
        </p:txBody>
      </p:sp>
    </p:spTree>
    <p:extLst>
      <p:ext uri="{BB962C8B-B14F-4D97-AF65-F5344CB8AC3E}">
        <p14:creationId xmlns:p14="http://schemas.microsoft.com/office/powerpoint/2010/main" val="16897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5" y="857254"/>
            <a:ext cx="7514035" cy="1314449"/>
          </a:xfrm>
        </p:spPr>
        <p:txBody>
          <a:bodyPr/>
          <a:lstStyle/>
          <a:p>
            <a:pPr>
              <a:defRPr/>
            </a:pPr>
            <a:r>
              <a:rPr kern="100" smtClean="0">
                <a:cs typeface="Times New Roman"/>
              </a:rPr>
              <a:t>向度五 學生事務與公民素養</a:t>
            </a:r>
            <a:endParaRPr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1423"/>
              </p:ext>
            </p:extLst>
          </p:nvPr>
        </p:nvGraphicFramePr>
        <p:xfrm>
          <a:off x="1277544" y="1916910"/>
          <a:ext cx="7349726" cy="313682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37523"/>
                <a:gridCol w="4212203"/>
              </a:tblGrid>
              <a:tr h="32257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規準</a:t>
                      </a:r>
                      <a:endParaRPr lang="zh-TW" altLang="en-US" sz="15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1" marR="68581" marT="34288" marB="3428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項目</a:t>
                      </a:r>
                      <a:endParaRPr lang="zh-TW" altLang="en-US" sz="15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1" marR="68581" marT="34288" marB="34288" anchor="ctr"/>
                </a:tc>
              </a:tr>
              <a:tr h="322576">
                <a:tc rowSpan="3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5-4 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維護完善的衛生保健措施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1" marR="68581" marT="34288" marB="3428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5-4-1 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校園環境的整潔與維持</a:t>
                      </a:r>
                    </a:p>
                  </a:txBody>
                  <a:tcPr marL="68581" marR="68581" marT="34288" marB="34288" anchor="ctr"/>
                </a:tc>
              </a:tr>
              <a:tr h="32257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5-4-2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校園餐飲的衛生與管理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1" marR="68581" marT="34288" marB="34288" anchor="ctr"/>
                </a:tc>
              </a:tr>
              <a:tr h="32257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5-4-3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師生健康維護與疾病預防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1" marR="68581" marT="34288" marB="34288" anchor="ctr"/>
                </a:tc>
              </a:tr>
              <a:tr h="322576">
                <a:tc rowSpan="3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5-5 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執行有效的體育教學活動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1" marR="68581" marT="34288" marB="34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5-5-1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各項體育活動舉辦與推動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1" marR="68581" marT="34288" marB="34288" anchor="ctr"/>
                </a:tc>
              </a:tr>
              <a:tr h="32257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5-5-2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體育教學與訓練規劃的執行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1" marR="68581" marT="34288" marB="34288" anchor="ctr"/>
                </a:tc>
              </a:tr>
              <a:tr h="556219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5-5-3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配合重大體育政策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1" marR="68581" marT="34288" marB="34288" anchor="ctr"/>
                </a:tc>
              </a:tr>
              <a:tr h="322576">
                <a:tc rowSpan="2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5-6 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辦理適性的社團活動與服務學習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1" marR="68581" marT="34288" marB="34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5-6-1 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社團活動的辦理與參與</a:t>
                      </a:r>
                    </a:p>
                  </a:txBody>
                  <a:tcPr marL="68581" marR="68581" marT="34288" marB="34288" anchor="ctr"/>
                </a:tc>
              </a:tr>
              <a:tr h="322576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5-6-2 </a:t>
                      </a:r>
                      <a:r>
                        <a:rPr lang="zh-TW" altLang="en-US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服務學習活動的辦理與參與</a:t>
                      </a:r>
                    </a:p>
                  </a:txBody>
                  <a:tcPr marL="68581" marR="68581" marT="34288" marB="34288" anchor="ctr"/>
                </a:tc>
              </a:tr>
            </a:tbl>
          </a:graphicData>
        </a:graphic>
      </p:graphicFrame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2470548" y="4839691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字體代表</a:t>
            </a:r>
            <a:r>
              <a:rPr lang="zh-TW" altLang="en-US" sz="135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需要準備相關評鑑資料</a:t>
            </a:r>
          </a:p>
        </p:txBody>
      </p:sp>
    </p:spTree>
    <p:extLst>
      <p:ext uri="{BB962C8B-B14F-4D97-AF65-F5344CB8AC3E}">
        <p14:creationId xmlns:p14="http://schemas.microsoft.com/office/powerpoint/2010/main" val="6406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5" y="857254"/>
            <a:ext cx="7514035" cy="1314449"/>
          </a:xfrm>
        </p:spPr>
        <p:txBody>
          <a:bodyPr/>
          <a:lstStyle/>
          <a:p>
            <a:pPr>
              <a:defRPr/>
            </a:pPr>
            <a:r>
              <a:rPr kern="100" dirty="0" smtClean="0">
                <a:cs typeface="Times New Roman"/>
              </a:rPr>
              <a:t>向度六 學生輔導與特殊教育</a:t>
            </a:r>
            <a:endParaRPr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17638"/>
              </p:ext>
            </p:extLst>
          </p:nvPr>
        </p:nvGraphicFramePr>
        <p:xfrm>
          <a:off x="1331639" y="1847535"/>
          <a:ext cx="7295629" cy="38044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72446"/>
                <a:gridCol w="4523183"/>
              </a:tblGrid>
              <a:tr h="32257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規準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項目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</a:tr>
              <a:tr h="386872">
                <a:tc rowSpan="3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6-1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建構有效的行政運作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  <a:tc>
                  <a:txBody>
                    <a:bodyPr/>
                    <a:lstStyle/>
                    <a:p>
                      <a:pPr marL="444500" indent="-4445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6-1-1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學生輔導工作計畫的擬定與實施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</a:tr>
              <a:tr h="386872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6-1-2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學生輔導設施及經費的運用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</a:tr>
              <a:tr h="386872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6-1-3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學生輔導資料的建置與運用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</a:tr>
              <a:tr h="386872">
                <a:tc rowSpan="3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6-2 </a:t>
                      </a:r>
                      <a:r>
                        <a:rPr lang="zh-TW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絡團隊合作的輔導系統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6-2-1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資源網絡在學生輔導上的運用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</a:tr>
              <a:tr h="386872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6-2-2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落實學生三級輔導預防工作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</a:tr>
              <a:tr h="386872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6-2-3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親師合作與輔導知能的提升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</a:tr>
              <a:tr h="386872">
                <a:tc rowSpan="3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6-3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推動正向適性的輔導措施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6-3-1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協助學生自我探索及適性發展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</a:tr>
              <a:tr h="386872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6-3-2 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生命教育的規劃與執行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</a:tr>
              <a:tr h="386872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6-3-3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高關懷學生的通報與輔導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6" marB="34286" anchor="ctr"/>
                </a:tc>
              </a:tr>
            </a:tbl>
          </a:graphicData>
        </a:graphic>
      </p:graphicFrame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2470548" y="5589241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紅色字體和星號代表</a:t>
            </a:r>
            <a:r>
              <a:rPr lang="zh-TW" altLang="en-US" sz="135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需要準備相關評鑑資料</a:t>
            </a:r>
          </a:p>
        </p:txBody>
      </p:sp>
    </p:spTree>
    <p:extLst>
      <p:ext uri="{BB962C8B-B14F-4D97-AF65-F5344CB8AC3E}">
        <p14:creationId xmlns:p14="http://schemas.microsoft.com/office/powerpoint/2010/main" val="759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5" y="857254"/>
            <a:ext cx="7514035" cy="1314449"/>
          </a:xfrm>
        </p:spPr>
        <p:txBody>
          <a:bodyPr/>
          <a:lstStyle/>
          <a:p>
            <a:pPr>
              <a:defRPr/>
            </a:pPr>
            <a:r>
              <a:rPr kern="100" smtClean="0">
                <a:cs typeface="Times New Roman"/>
              </a:rPr>
              <a:t>向度六</a:t>
            </a:r>
            <a:r>
              <a:rPr kern="100">
                <a:cs typeface="Times New Roman"/>
              </a:rPr>
              <a:t>學生輔導與特殊教育</a:t>
            </a:r>
            <a:endParaRPr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202"/>
              </p:ext>
            </p:extLst>
          </p:nvPr>
        </p:nvGraphicFramePr>
        <p:xfrm>
          <a:off x="1277637" y="1871030"/>
          <a:ext cx="7349634" cy="37817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29350"/>
                <a:gridCol w="4020284"/>
              </a:tblGrid>
              <a:tr h="32257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規準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項目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  <a:tr h="345914">
                <a:tc rowSpan="4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6-4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發揮有效的特教行政管理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6-4-1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特教工作計畫的擬定與實施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  <a:tr h="345914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6-4-2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特教學生的鑑定與資料的建置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  <a:tr h="345914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6-4-3 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特教師資與專業成長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  <a:tr h="345914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6-4-4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特教業務跨處室的整合運作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  <a:tr h="345914">
                <a:tc rowSpan="3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6-5</a:t>
                      </a: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提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供適性的特教課程教學與</a:t>
                      </a:r>
                      <a:endParaRPr lang="en-US" altLang="zh-TW" sz="15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1500" baseline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評量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6-5-1 </a:t>
                      </a:r>
                      <a:r>
                        <a:rPr lang="zh-TW" altLang="zh-TW" sz="150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適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性課程及輔導的規劃與實施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  <a:tr h="345914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6-5-2 </a:t>
                      </a:r>
                      <a:r>
                        <a:rPr lang="zh-TW" altLang="zh-TW" sz="150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評量方式的設計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與執行</a:t>
                      </a:r>
                      <a:endParaRPr lang="zh-TW" altLang="en-US" sz="1500" kern="0" spc="-150" baseline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  <a:tr h="345914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6-5-3 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教學設備的建置與運用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  <a:tr h="345914">
                <a:tc rowSpan="3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r>
                        <a:rPr lang="en-US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6-6 </a:t>
                      </a:r>
                      <a:r>
                        <a:rPr lang="zh-TW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建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立豐沛的特教支持系</a:t>
                      </a:r>
                      <a:r>
                        <a:rPr lang="zh-TW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統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6-6-1</a:t>
                      </a:r>
                      <a:r>
                        <a:rPr lang="en-US" altLang="zh-TW" sz="1500" baseline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學校特教業務的</a:t>
                      </a:r>
                      <a:r>
                        <a:rPr lang="zh-TW" altLang="zh-TW" sz="15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資源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分配與運用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  <a:tr h="345914">
                <a:tc vMerge="1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6-6-2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特教親師合作交流的加強與落實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  <a:tr h="345914">
                <a:tc vMerge="1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</a:pPr>
                      <a:endParaRPr lang="zh-TW" altLang="en-US" sz="2000" kern="0" spc="-150" baseline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1439" marR="91439" marT="45718" marB="45718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6-6-3 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內外部特教資源庫的建立與運用</a:t>
                      </a:r>
                      <a:endParaRPr lang="zh-TW" altLang="en-US" sz="1500" kern="0" spc="-150" baseline="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9" marR="68579" marT="34287" marB="34287" anchor="ctr"/>
                </a:tc>
              </a:tr>
            </a:tbl>
          </a:graphicData>
        </a:graphic>
      </p:graphicFrame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2470547" y="5589238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字體代表</a:t>
            </a:r>
            <a:r>
              <a:rPr lang="zh-TW" altLang="en-US" sz="135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需要準備相關評鑑資料</a:t>
            </a:r>
          </a:p>
        </p:txBody>
      </p:sp>
    </p:spTree>
    <p:extLst>
      <p:ext uri="{BB962C8B-B14F-4D97-AF65-F5344CB8AC3E}">
        <p14:creationId xmlns:p14="http://schemas.microsoft.com/office/powerpoint/2010/main" val="6013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5" y="857254"/>
            <a:ext cx="7514035" cy="1314449"/>
          </a:xfrm>
        </p:spPr>
        <p:txBody>
          <a:bodyPr/>
          <a:lstStyle/>
          <a:p>
            <a:pPr>
              <a:defRPr/>
            </a:pPr>
            <a:r>
              <a:rPr kern="100" dirty="0" smtClean="0">
                <a:cs typeface="Times New Roman"/>
              </a:rPr>
              <a:t>向度七 </a:t>
            </a:r>
            <a:r>
              <a:rPr altLang="zh-TW" dirty="0" smtClean="0"/>
              <a:t>校園營造與資源統整</a:t>
            </a:r>
            <a:endParaRPr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09913"/>
              </p:ext>
            </p:extLst>
          </p:nvPr>
        </p:nvGraphicFramePr>
        <p:xfrm>
          <a:off x="1223964" y="1885954"/>
          <a:ext cx="7403306" cy="37393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72704"/>
                <a:gridCol w="3028949"/>
                <a:gridCol w="764382"/>
                <a:gridCol w="2937271"/>
              </a:tblGrid>
              <a:tr h="34838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規準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8" marB="34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項目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8" marB="34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規準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8" marB="342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項目</a:t>
                      </a:r>
                      <a:endParaRPr lang="zh-TW" altLang="en-US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80" marR="68580" marT="34298" marB="34298" anchor="ctr"/>
                </a:tc>
              </a:tr>
              <a:tr h="439035"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en-US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7-1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zh-TW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營造安全及健康的學習環境</a:t>
                      </a:r>
                      <a:endParaRPr lang="zh-TW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7-1-1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安全環境設施的管理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en-US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7-3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zh-TW" altLang="zh-TW" sz="1500" spc="-15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發揮有效的學習資源整合效益</a:t>
                      </a:r>
                      <a:endParaRPr lang="zh-TW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44500" indent="-4445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7-3-1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學習資源網絡之建置與運用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39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7-1-2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安維資源機制的整合與執行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7-3-2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學習資源的整合與執行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34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7-1-3</a:t>
                      </a:r>
                      <a:r>
                        <a:rPr lang="zh-TW" altLang="zh-TW" sz="15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體能與休憩環境的經營與維護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7-3-3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學習資源中心（或圖書館）的設置與成效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77236">
                <a:tc row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en-US" altLang="zh-TW" sz="15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7-2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形塑人文科技及永續發展的校園環境</a:t>
                      </a:r>
                      <a:endParaRPr lang="zh-TW" sz="12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7-2-1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人文校園情境的營造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7-4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3008630" algn="l"/>
                        </a:tabLst>
                      </a:pPr>
                      <a:r>
                        <a:rPr lang="zh-TW" altLang="en-US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推展積極的社群關係</a:t>
                      </a:r>
                      <a:endParaRPr lang="zh-TW" sz="1500" kern="0" spc="-150" baseline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7-4-1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學校與家長的合作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772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7-2-2</a:t>
                      </a:r>
                      <a:r>
                        <a:rPr lang="zh-TW" altLang="zh-TW" sz="150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藝術校園情境的建置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7-4-2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學校與社區的互動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39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7-2-3</a:t>
                      </a:r>
                      <a:r>
                        <a:rPr lang="zh-TW" altLang="zh-TW" sz="15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科技環境設備的設置與運用</a:t>
                      </a:r>
                      <a:endParaRPr lang="zh-TW" altLang="en-US" sz="1500" kern="0" spc="-150" baseline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7-4-3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策略聯盟與跨界合作</a:t>
                      </a:r>
                      <a:endParaRPr lang="zh-TW" alt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44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7-2-4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永續校園教育情境的營造</a:t>
                      </a:r>
                      <a:endParaRPr 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0" marR="0" indent="-44450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kern="0" spc="-150" baseline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7-4-4</a:t>
                      </a:r>
                      <a:r>
                        <a:rPr lang="zh-TW" altLang="zh-TW" sz="15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校友之聯繫與互動</a:t>
                      </a:r>
                      <a:endParaRPr lang="en-US" sz="1500" kern="0" spc="-150" baseline="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1174221" y="5589240"/>
            <a:ext cx="745304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字體代表</a:t>
            </a:r>
            <a:r>
              <a:rPr lang="zh-TW" altLang="en-US" sz="135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135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需要準備相關評鑑資料</a:t>
            </a:r>
          </a:p>
        </p:txBody>
      </p:sp>
    </p:spTree>
    <p:extLst>
      <p:ext uri="{BB962C8B-B14F-4D97-AF65-F5344CB8AC3E}">
        <p14:creationId xmlns:p14="http://schemas.microsoft.com/office/powerpoint/2010/main" val="14060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1113235" y="857254"/>
            <a:ext cx="7514035" cy="1314449"/>
          </a:xfrm>
        </p:spPr>
        <p:txBody>
          <a:bodyPr/>
          <a:lstStyle/>
          <a:p>
            <a:r>
              <a:rPr smtClean="0"/>
              <a:t>各向度教育政策具體量化效標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357313" y="1928815"/>
          <a:ext cx="6429375" cy="35524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07531"/>
                <a:gridCol w="3321844"/>
              </a:tblGrid>
              <a:tr h="35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校務評鑑向</a:t>
                      </a:r>
                      <a:r>
                        <a:rPr lang="zh-TW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</a:t>
                      </a:r>
                      <a:endParaRPr lang="zh-TW" sz="21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100" b="1" kern="1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教育政策具體量化效標個數</a:t>
                      </a:r>
                      <a:endParaRPr lang="zh-TW" sz="2100" b="1" kern="100" dirty="0">
                        <a:solidFill>
                          <a:schemeClr val="lt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/>
                </a:tc>
              </a:tr>
              <a:tr h="35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一、學校領導與行政</a:t>
                      </a:r>
                      <a:r>
                        <a:rPr lang="zh-TW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管理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altLang="en-US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</a:t>
                      </a:r>
                      <a:endParaRPr lang="zh-TW" sz="21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</a:tr>
              <a:tr h="35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二、課程發展與評鑑運用</a:t>
                      </a:r>
                      <a:endParaRPr lang="zh-TW" altLang="en-US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r>
                        <a:rPr lang="zh-TW" altLang="en-US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</a:t>
                      </a:r>
                      <a:endParaRPr lang="zh-TW" altLang="en-US" sz="21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</a:tr>
              <a:tr h="355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三、教師教學與專業發展</a:t>
                      </a: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en-US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</a:t>
                      </a:r>
                    </a:p>
                  </a:txBody>
                  <a:tcPr marL="37903" marR="37903" marT="0" marB="0" anchor="ctr"/>
                </a:tc>
              </a:tr>
              <a:tr h="35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四、學生學習與成效</a:t>
                      </a:r>
                      <a:r>
                        <a:rPr lang="zh-TW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表現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zh-TW" altLang="en-US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</a:t>
                      </a:r>
                      <a:endParaRPr lang="zh-TW" sz="21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</a:tr>
              <a:tr h="35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五、學生事務</a:t>
                      </a:r>
                      <a:r>
                        <a:rPr lang="zh-TW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lang="zh-TW" altLang="en-US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</a:t>
                      </a:r>
                      <a:r>
                        <a:rPr lang="zh-TW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民素養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altLang="en-US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</a:t>
                      </a:r>
                      <a:endParaRPr lang="zh-TW" sz="21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</a:tr>
              <a:tr h="35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六、學生輔導</a:t>
                      </a:r>
                      <a:r>
                        <a:rPr lang="zh-TW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lang="zh-TW" altLang="en-US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特殊教育</a:t>
                      </a:r>
                      <a:endParaRPr lang="zh-TW" sz="20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r>
                        <a:rPr lang="zh-TW" altLang="en-US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</a:t>
                      </a:r>
                      <a:endParaRPr lang="zh-TW" sz="21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</a:tr>
              <a:tr h="355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七、校園環境與資源統整</a:t>
                      </a: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r>
                        <a:rPr lang="zh-TW" altLang="en-US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</a:t>
                      </a:r>
                    </a:p>
                  </a:txBody>
                  <a:tcPr marL="37903" marR="37903" marT="0" marB="0" anchor="ctr"/>
                </a:tc>
              </a:tr>
              <a:tr h="355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八、董事會設置與經營</a:t>
                      </a: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lang="zh-TW" altLang="en-US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</a:t>
                      </a:r>
                      <a:endParaRPr lang="zh-TW" sz="21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903" marR="37903" marT="0" marB="0" anchor="ctr"/>
                </a:tc>
              </a:tr>
              <a:tr h="355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九、實習輔導與產業合作</a:t>
                      </a:r>
                    </a:p>
                  </a:txBody>
                  <a:tcPr marL="37903" marR="3790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r>
                        <a:rPr lang="zh-TW" altLang="en-US" sz="21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項</a:t>
                      </a:r>
                    </a:p>
                  </a:txBody>
                  <a:tcPr marL="37903" marR="379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6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2765" y="0"/>
            <a:ext cx="7514035" cy="1360884"/>
          </a:xfrm>
        </p:spPr>
        <p:txBody>
          <a:bodyPr/>
          <a:lstStyle/>
          <a:p>
            <a:r>
              <a:rPr lang="zh-TW" altLang="en-US" dirty="0"/>
              <a:t>計畫</a:t>
            </a:r>
            <a:r>
              <a:rPr lang="zh-TW" altLang="en-US" dirty="0" smtClean="0"/>
              <a:t>特色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39" y="1090246"/>
            <a:ext cx="7495837" cy="5383052"/>
          </a:xfrm>
        </p:spPr>
        <p:txBody>
          <a:bodyPr>
            <a:normAutofit/>
          </a:bodyPr>
          <a:lstStyle/>
          <a:p>
            <a:r>
              <a:rPr lang="zh-TW" altLang="en-US" sz="2025" dirty="0"/>
              <a:t>建立常態化評鑑機制，</a:t>
            </a:r>
            <a:r>
              <a:rPr lang="zh-TW" altLang="en-US" sz="2025" dirty="0">
                <a:solidFill>
                  <a:srgbClr val="FF0000"/>
                </a:solidFill>
              </a:rPr>
              <a:t>五年</a:t>
            </a:r>
            <a:r>
              <a:rPr lang="zh-TW" altLang="en-US" sz="2025" dirty="0"/>
              <a:t>為一個</a:t>
            </a:r>
            <a:r>
              <a:rPr lang="zh-TW" altLang="en-US" sz="2025" dirty="0"/>
              <a:t>週期。</a:t>
            </a:r>
            <a:endParaRPr lang="zh-TW" altLang="en-US" sz="2025" dirty="0"/>
          </a:p>
          <a:p>
            <a:pPr algn="just"/>
            <a:r>
              <a:rPr lang="zh-TW" altLang="en-US" sz="2025" dirty="0"/>
              <a:t>結合優質學校評選與各項專案訪視</a:t>
            </a:r>
            <a:r>
              <a:rPr lang="zh-TW" altLang="en-US" sz="2025" dirty="0">
                <a:ea typeface="新細明體" panose="02020500000000000000" pitchFamily="18" charset="-120"/>
              </a:rPr>
              <a:t>，</a:t>
            </a:r>
            <a:r>
              <a:rPr lang="zh-TW" altLang="en-US" sz="2025" dirty="0"/>
              <a:t>減少學校行政準備負擔。</a:t>
            </a:r>
            <a:endParaRPr lang="en-US" altLang="zh-TW" sz="2025" dirty="0">
              <a:latin typeface="標楷體" panose="03000509000000000000" pitchFamily="65" charset="-120"/>
            </a:endParaRPr>
          </a:p>
          <a:p>
            <a:pPr algn="just"/>
            <a:r>
              <a:rPr lang="zh-TW" altLang="en-US" sz="2025" dirty="0">
                <a:solidFill>
                  <a:srgbClr val="FF0000"/>
                </a:solidFill>
              </a:rPr>
              <a:t>強化</a:t>
            </a:r>
            <a:r>
              <a:rPr lang="zh-TW" altLang="en-US" sz="2025" dirty="0">
                <a:solidFill>
                  <a:srgbClr val="FF0000"/>
                </a:solidFill>
                <a:latin typeface="標楷體" panose="03000509000000000000" pitchFamily="65" charset="-120"/>
              </a:rPr>
              <a:t>教師教學及課程發展為評鑑重點，以學生學習成效</a:t>
            </a:r>
            <a:r>
              <a:rPr lang="zh-TW" altLang="en-US" sz="2025" dirty="0">
                <a:solidFill>
                  <a:srgbClr val="FF0000"/>
                </a:solidFill>
              </a:rPr>
              <a:t>為關注之焦點</a:t>
            </a:r>
            <a:r>
              <a:rPr lang="zh-TW" altLang="en-US" sz="2025" dirty="0">
                <a:latin typeface="標楷體" panose="03000509000000000000" pitchFamily="65" charset="-120"/>
              </a:rPr>
              <a:t>。</a:t>
            </a:r>
            <a:endParaRPr lang="en-US" altLang="zh-TW" sz="2025" dirty="0">
              <a:latin typeface="標楷體" panose="03000509000000000000" pitchFamily="65" charset="-120"/>
            </a:endParaRPr>
          </a:p>
          <a:p>
            <a:r>
              <a:rPr lang="zh-TW" altLang="en-US" sz="2025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導入教師專業同儕</a:t>
            </a:r>
            <a:r>
              <a:rPr lang="zh-TW" altLang="zh-TW" sz="2025" dirty="0" smtClean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，</a:t>
            </a:r>
            <a:r>
              <a:rPr lang="zh-TW" altLang="zh-TW" sz="2025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共同</a:t>
            </a:r>
            <a:r>
              <a:rPr lang="zh-TW" altLang="zh-TW" sz="2025" dirty="0">
                <a:solidFill>
                  <a:srgbClr val="FF0000"/>
                </a:solidFill>
                <a:latin typeface="標楷體" panose="03000509000000000000" pitchFamily="65" charset="-120"/>
              </a:rPr>
              <a:t>確保教師專業發展</a:t>
            </a:r>
            <a:r>
              <a:rPr lang="zh-TW" altLang="en-US" sz="2025" dirty="0">
                <a:latin typeface="標楷體" panose="03000509000000000000" pitchFamily="65" charset="-120"/>
              </a:rPr>
              <a:t>。</a:t>
            </a:r>
            <a:endParaRPr lang="en-US" altLang="zh-TW" sz="2025" dirty="0">
              <a:latin typeface="標楷體" panose="03000509000000000000" pitchFamily="65" charset="-120"/>
            </a:endParaRPr>
          </a:p>
          <a:p>
            <a:pPr algn="just"/>
            <a:r>
              <a:rPr lang="zh-TW" altLang="en-US" sz="2025" dirty="0">
                <a:latin typeface="標楷體" panose="03000509000000000000" pitchFamily="65" charset="-120"/>
              </a:rPr>
              <a:t>成績優良</a:t>
            </a:r>
            <a:r>
              <a:rPr lang="zh-TW" altLang="en-US" sz="2025" dirty="0" smtClean="0">
                <a:latin typeface="標楷體" panose="03000509000000000000" pitchFamily="65" charset="-120"/>
              </a:rPr>
              <a:t>之學校</a:t>
            </a:r>
            <a:r>
              <a:rPr lang="zh-TW" altLang="en-US" sz="2025" dirty="0">
                <a:latin typeface="標楷體" panose="03000509000000000000" pitchFamily="65" charset="-120"/>
              </a:rPr>
              <a:t>予以獎牌、證書</a:t>
            </a:r>
            <a:r>
              <a:rPr lang="zh-TW" altLang="en-US" sz="2025" dirty="0"/>
              <a:t>，使結果與獎勵機制相結合。</a:t>
            </a:r>
            <a:endParaRPr lang="en-US" altLang="zh-TW" sz="2025" dirty="0">
              <a:latin typeface="標楷體" panose="03000509000000000000" pitchFamily="65" charset="-120"/>
            </a:endParaRPr>
          </a:p>
          <a:p>
            <a:r>
              <a:rPr lang="zh-TW" altLang="en-US" sz="2025" dirty="0">
                <a:latin typeface="標楷體" panose="03000509000000000000" pitchFamily="65" charset="-120"/>
              </a:rPr>
              <a:t>評鑑結果採等第制，引導學校展現辦學績效。</a:t>
            </a:r>
            <a:endParaRPr lang="en-US" altLang="zh-TW" sz="2025" dirty="0">
              <a:latin typeface="標楷體" panose="03000509000000000000" pitchFamily="65" charset="-120"/>
            </a:endParaRPr>
          </a:p>
          <a:p>
            <a:pPr algn="just"/>
            <a:r>
              <a:rPr lang="zh-TW" altLang="en-US" sz="2025" dirty="0">
                <a:latin typeface="標楷體" panose="03000509000000000000" pitchFamily="65" charset="-120"/>
              </a:rPr>
              <a:t>結果雖採等第制，但結果決定是依據效標參照，不做校際間比較排名。</a:t>
            </a:r>
            <a:endParaRPr lang="en-US" altLang="zh-TW" sz="2025" dirty="0">
              <a:latin typeface="標楷體" panose="03000509000000000000" pitchFamily="65" charset="-120"/>
            </a:endParaRPr>
          </a:p>
          <a:p>
            <a:r>
              <a:rPr lang="zh-TW" altLang="en-US" sz="2025" dirty="0">
                <a:solidFill>
                  <a:srgbClr val="FF0000"/>
                </a:solidFill>
              </a:rPr>
              <a:t>配合十二年國教政策，做為優質高中推薦參據</a:t>
            </a:r>
            <a:r>
              <a:rPr lang="zh-TW" altLang="en-US" sz="2025" dirty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41732" y="2678910"/>
            <a:ext cx="5098461" cy="10215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sz="7200" i="1" dirty="0">
                <a:solidFill>
                  <a:schemeClr val="bg2">
                    <a:lumMod val="10000"/>
                  </a:schemeClr>
                </a:solidFill>
                <a:latin typeface="Brush Script MT" pitchFamily="66" charset="0"/>
              </a:rPr>
              <a:t>~The End~</a:t>
            </a:r>
            <a:br>
              <a:rPr lang="en-US" altLang="zh-TW" sz="7200" i="1" dirty="0">
                <a:solidFill>
                  <a:schemeClr val="bg2">
                    <a:lumMod val="10000"/>
                  </a:schemeClr>
                </a:solidFill>
                <a:latin typeface="Brush Script MT" pitchFamily="66" charset="0"/>
              </a:rPr>
            </a:br>
            <a:r>
              <a:rPr lang="zh-TW" altLang="en-US" sz="2400" dirty="0">
                <a:solidFill>
                  <a:schemeClr val="hlink"/>
                </a:solidFill>
                <a:latin typeface="標楷體" pitchFamily="65" charset="-120"/>
              </a:rPr>
              <a:t>感謝您的參與聆聽</a:t>
            </a:r>
            <a:r>
              <a:rPr lang="en-US" altLang="zh-TW" sz="2400" dirty="0">
                <a:solidFill>
                  <a:schemeClr val="hlink"/>
                </a:solidFill>
                <a:latin typeface="標楷體" pitchFamily="65" charset="-120"/>
              </a:rPr>
              <a:t>!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B677F-7C62-4B3F-9F27-86597EA2A0BE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33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929206" y="2672208"/>
            <a:ext cx="6698061" cy="6453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zh-TW" altLang="en-US" sz="4950" dirty="0"/>
              <a:t>壹、實施計畫</a:t>
            </a:r>
            <a:endParaRPr lang="en-US" altLang="zh-TW" sz="495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763" y="4437184"/>
            <a:ext cx="3405554" cy="227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015751" y="0"/>
            <a:ext cx="7514035" cy="1314449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依據及計畫目的</a:t>
            </a:r>
            <a:endParaRPr dirty="0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1331642" y="1314449"/>
            <a:ext cx="6882251" cy="4011476"/>
          </a:xfrm>
        </p:spPr>
        <p:txBody>
          <a:bodyPr>
            <a:normAutofit lnSpcReduction="10000"/>
          </a:bodyPr>
          <a:lstStyle/>
          <a:p>
            <a:pPr marL="200020" indent="-200020">
              <a:buNone/>
            </a:pPr>
            <a:r>
              <a:rPr lang="zh-TW" altLang="en-US" sz="2100" dirty="0"/>
              <a:t>一、</a:t>
            </a:r>
            <a:r>
              <a:rPr lang="zh-TW" altLang="zh-TW" sz="2100" dirty="0"/>
              <a:t>依據</a:t>
            </a:r>
            <a:r>
              <a:rPr lang="zh-TW" altLang="zh-TW" sz="2100" dirty="0"/>
              <a:t>：臺北市高級中等以下學校評鑑辦法</a:t>
            </a:r>
            <a:r>
              <a:rPr lang="zh-TW" altLang="zh-TW" sz="2100" dirty="0"/>
              <a:t>。</a:t>
            </a:r>
            <a:endParaRPr lang="en-US" altLang="zh-TW" sz="2100" dirty="0"/>
          </a:p>
          <a:p>
            <a:pPr marL="200020" indent="-200020">
              <a:buNone/>
            </a:pPr>
            <a:r>
              <a:rPr lang="zh-TW" altLang="en-US" sz="2100" dirty="0"/>
              <a:t>二</a:t>
            </a:r>
            <a:r>
              <a:rPr lang="zh-TW" altLang="en-US" sz="2100" dirty="0"/>
              <a:t>、計畫目的</a:t>
            </a:r>
            <a:endParaRPr lang="en-US" altLang="zh-TW" sz="2025" dirty="0"/>
          </a:p>
          <a:p>
            <a:pPr marL="585773" indent="-385754">
              <a:buFont typeface="+mj-lt"/>
              <a:buAutoNum type="arabicPeriod"/>
            </a:pPr>
            <a:r>
              <a:rPr lang="zh-TW" altLang="en-US" sz="1950" dirty="0"/>
              <a:t>檢視</a:t>
            </a:r>
            <a:r>
              <a:rPr lang="zh-TW" altLang="en-US" sz="1950" dirty="0"/>
              <a:t>學校教育目標之達成，落實學校</a:t>
            </a:r>
            <a:r>
              <a:rPr lang="zh-TW" altLang="en-US" sz="1950" dirty="0"/>
              <a:t>經營管理， </a:t>
            </a:r>
            <a:r>
              <a:rPr lang="zh-TW" altLang="en-US" sz="1950" dirty="0">
                <a:solidFill>
                  <a:srgbClr val="FF0000"/>
                </a:solidFill>
              </a:rPr>
              <a:t>建立</a:t>
            </a:r>
            <a:r>
              <a:rPr lang="zh-TW" altLang="en-US" sz="1950" dirty="0">
                <a:solidFill>
                  <a:srgbClr val="FF0000"/>
                </a:solidFill>
              </a:rPr>
              <a:t>學校自我改善機制</a:t>
            </a:r>
            <a:r>
              <a:rPr lang="zh-TW" altLang="en-US" sz="1950" dirty="0"/>
              <a:t>。</a:t>
            </a:r>
          </a:p>
          <a:p>
            <a:pPr marL="585773" indent="-385754">
              <a:buFont typeface="+mj-lt"/>
              <a:buAutoNum type="arabicPeriod"/>
            </a:pPr>
            <a:r>
              <a:rPr lang="zh-TW" altLang="en-US" sz="1950" dirty="0">
                <a:solidFill>
                  <a:srgbClr val="FF0000"/>
                </a:solidFill>
              </a:rPr>
              <a:t>瞭解</a:t>
            </a:r>
            <a:r>
              <a:rPr lang="zh-TW" altLang="en-US" sz="1950" dirty="0">
                <a:solidFill>
                  <a:srgbClr val="FF0000"/>
                </a:solidFill>
              </a:rPr>
              <a:t>學校落實教育政策之辦學現況</a:t>
            </a:r>
            <a:r>
              <a:rPr lang="zh-TW" altLang="en-US" sz="1950" dirty="0"/>
              <a:t>，</a:t>
            </a:r>
            <a:r>
              <a:rPr lang="zh-TW" altLang="en-US" sz="1950" dirty="0"/>
              <a:t>整合現有各類</a:t>
            </a:r>
            <a:r>
              <a:rPr lang="zh-TW" altLang="en-US" sz="1950" dirty="0"/>
              <a:t>評鑑，以發揮全方位功能。</a:t>
            </a:r>
          </a:p>
          <a:p>
            <a:pPr marL="585773" indent="-385754">
              <a:buFont typeface="+mj-lt"/>
              <a:buAutoNum type="arabicPeriod"/>
            </a:pPr>
            <a:r>
              <a:rPr lang="zh-TW" altLang="en-US" sz="1950" dirty="0"/>
              <a:t>以</a:t>
            </a:r>
            <a:r>
              <a:rPr lang="zh-TW" altLang="en-US" sz="1950" dirty="0"/>
              <a:t>績效表現為目的，以評估學校辦學績效</a:t>
            </a:r>
            <a:r>
              <a:rPr lang="zh-TW" altLang="en-US" sz="1950" dirty="0"/>
              <a:t>，促進</a:t>
            </a:r>
            <a:r>
              <a:rPr lang="zh-TW" altLang="en-US" sz="1950" dirty="0"/>
              <a:t>教師專業成長，</a:t>
            </a:r>
            <a:r>
              <a:rPr lang="zh-TW" altLang="en-US" sz="1950" dirty="0">
                <a:solidFill>
                  <a:srgbClr val="FF0000"/>
                </a:solidFill>
              </a:rPr>
              <a:t>激勵教育人員士氣</a:t>
            </a:r>
            <a:r>
              <a:rPr lang="zh-TW" altLang="en-US" sz="1950" dirty="0"/>
              <a:t>。</a:t>
            </a:r>
          </a:p>
          <a:p>
            <a:pPr marL="585773" indent="-385754">
              <a:buFont typeface="+mj-lt"/>
              <a:buAutoNum type="arabicPeriod"/>
            </a:pPr>
            <a:r>
              <a:rPr lang="zh-TW" altLang="en-US" sz="1950" dirty="0"/>
              <a:t>提升</a:t>
            </a:r>
            <a:r>
              <a:rPr lang="zh-TW" altLang="en-US" sz="1950" dirty="0"/>
              <a:t>校務經營效能，協助</a:t>
            </a:r>
            <a:r>
              <a:rPr lang="zh-TW" altLang="en-US" sz="1950" dirty="0">
                <a:solidFill>
                  <a:srgbClr val="FF0000"/>
                </a:solidFill>
              </a:rPr>
              <a:t>學校發展特色</a:t>
            </a:r>
            <a:r>
              <a:rPr lang="zh-TW" altLang="en-US" sz="1950" dirty="0"/>
              <a:t>，邁向優質</a:t>
            </a:r>
            <a:r>
              <a:rPr lang="zh-TW" altLang="en-US" sz="1950" dirty="0"/>
              <a:t>學校。</a:t>
            </a:r>
          </a:p>
          <a:p>
            <a:pPr marL="585773" indent="-385754">
              <a:buFont typeface="+mj-lt"/>
              <a:buAutoNum type="arabicPeriod"/>
            </a:pPr>
            <a:r>
              <a:rPr lang="zh-TW" altLang="en-US" sz="1950" dirty="0"/>
              <a:t>提出</a:t>
            </a:r>
            <a:r>
              <a:rPr lang="zh-TW" altLang="en-US" sz="1950" dirty="0"/>
              <a:t>學校辦學結果與建議，以</a:t>
            </a:r>
            <a:r>
              <a:rPr lang="zh-TW" altLang="en-US" sz="1950" dirty="0">
                <a:solidFill>
                  <a:srgbClr val="FF0000"/>
                </a:solidFill>
              </a:rPr>
              <a:t>供教育</a:t>
            </a:r>
            <a:r>
              <a:rPr lang="zh-TW" altLang="en-US" sz="1950" dirty="0">
                <a:solidFill>
                  <a:srgbClr val="FF0000"/>
                </a:solidFill>
              </a:rPr>
              <a:t>決策單位與</a:t>
            </a:r>
            <a:r>
              <a:rPr lang="zh-TW" altLang="en-US" sz="1950" dirty="0">
                <a:solidFill>
                  <a:srgbClr val="FF0000"/>
                </a:solidFill>
              </a:rPr>
              <a:t>社會大眾參考</a:t>
            </a:r>
            <a:r>
              <a:rPr lang="zh-TW" altLang="en-US" sz="1950" dirty="0"/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04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3235" y="0"/>
            <a:ext cx="7514035" cy="1314449"/>
          </a:xfrm>
        </p:spPr>
        <p:txBody>
          <a:bodyPr/>
          <a:lstStyle/>
          <a:p>
            <a:r>
              <a:rPr lang="zh-TW" altLang="en-US" dirty="0" smtClean="0"/>
              <a:t>單位及實施對象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23628" y="1160585"/>
            <a:ext cx="7403642" cy="5072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三、主辦單位</a:t>
            </a:r>
            <a:r>
              <a:rPr lang="zh-TW" altLang="zh-TW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：臺北市</a:t>
            </a:r>
            <a:r>
              <a:rPr lang="zh-TW" altLang="zh-TW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政府教育局（以下簡稱本局</a:t>
            </a:r>
            <a:r>
              <a:rPr lang="zh-TW" altLang="zh-TW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  <a:r>
              <a:rPr lang="zh-TW" alt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zh-TW" altLang="zh-TW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zh-TW" altLang="zh-TW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執行</a:t>
            </a:r>
            <a:r>
              <a:rPr lang="zh-TW" altLang="zh-TW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單位：</a:t>
            </a:r>
            <a:r>
              <a:rPr lang="zh-TW" altLang="zh-TW" sz="2100" dirty="0">
                <a:solidFill>
                  <a:srgbClr val="FF0000"/>
                </a:solidFill>
              </a:rPr>
              <a:t>臺北市立大學教育行政與評鑑</a:t>
            </a:r>
            <a:r>
              <a:rPr lang="zh-TW" altLang="zh-TW" sz="2100" dirty="0">
                <a:solidFill>
                  <a:srgbClr val="FF0000"/>
                </a:solidFill>
              </a:rPr>
              <a:t>研究所</a:t>
            </a:r>
            <a:r>
              <a:rPr lang="zh-TW" alt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zh-TW" altLang="zh-TW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zh-TW" altLang="zh-TW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四、實施對象</a:t>
            </a:r>
          </a:p>
          <a:p>
            <a:pPr marL="0" indent="0">
              <a:buNone/>
            </a:pPr>
            <a:r>
              <a:rPr lang="zh-TW" altLang="en-US" sz="2100" dirty="0"/>
              <a:t>        </a:t>
            </a:r>
            <a:r>
              <a:rPr lang="zh-TW" altLang="zh-TW" sz="2100" dirty="0"/>
              <a:t>本</a:t>
            </a:r>
            <a:r>
              <a:rPr lang="zh-TW" altLang="zh-TW" sz="2100" dirty="0"/>
              <a:t>市所有公私立高級中學及高級職業學校（含完全中學國中部、附設職業類科及綜合高中專門學程），共計</a:t>
            </a:r>
            <a:r>
              <a:rPr lang="en-US" altLang="zh-TW" sz="2100" dirty="0">
                <a:solidFill>
                  <a:srgbClr val="FF0000"/>
                </a:solidFill>
              </a:rPr>
              <a:t>65</a:t>
            </a:r>
            <a:r>
              <a:rPr lang="zh-TW" altLang="zh-TW" sz="2100" dirty="0">
                <a:solidFill>
                  <a:srgbClr val="FF0000"/>
                </a:solidFill>
              </a:rPr>
              <a:t>校</a:t>
            </a:r>
            <a:r>
              <a:rPr lang="zh-TW" altLang="zh-TW" sz="2100" dirty="0"/>
              <a:t>。</a:t>
            </a:r>
          </a:p>
          <a:p>
            <a:pPr marL="0" indent="0">
              <a:buNone/>
            </a:pPr>
            <a:r>
              <a:rPr lang="zh-TW" altLang="zh-TW" sz="2025" dirty="0"/>
              <a:t>（一）公私立高級中學共計</a:t>
            </a:r>
            <a:r>
              <a:rPr lang="en-US" altLang="zh-TW" sz="2025" dirty="0"/>
              <a:t>48</a:t>
            </a:r>
            <a:r>
              <a:rPr lang="zh-TW" altLang="zh-TW" sz="2025" dirty="0"/>
              <a:t>校：</a:t>
            </a:r>
            <a:r>
              <a:rPr lang="zh-TW" altLang="zh-TW" sz="2025" dirty="0">
                <a:solidFill>
                  <a:srgbClr val="FF0000"/>
                </a:solidFill>
              </a:rPr>
              <a:t>市立</a:t>
            </a:r>
            <a:r>
              <a:rPr lang="en-US" altLang="zh-TW" sz="2025" dirty="0">
                <a:solidFill>
                  <a:srgbClr val="FF0000"/>
                </a:solidFill>
              </a:rPr>
              <a:t>26</a:t>
            </a:r>
            <a:r>
              <a:rPr lang="zh-TW" altLang="zh-TW" sz="2025" dirty="0">
                <a:solidFill>
                  <a:srgbClr val="FF0000"/>
                </a:solidFill>
              </a:rPr>
              <a:t>校</a:t>
            </a:r>
            <a:r>
              <a:rPr lang="zh-TW" altLang="zh-TW" sz="2025" dirty="0"/>
              <a:t>，私立</a:t>
            </a:r>
            <a:r>
              <a:rPr lang="en-US" altLang="zh-TW" sz="2025" dirty="0"/>
              <a:t>22</a:t>
            </a:r>
            <a:r>
              <a:rPr lang="zh-TW" altLang="zh-TW" sz="2025" dirty="0"/>
              <a:t>校。</a:t>
            </a:r>
          </a:p>
          <a:p>
            <a:pPr marL="0" indent="0">
              <a:buNone/>
            </a:pPr>
            <a:r>
              <a:rPr lang="zh-TW" altLang="zh-TW" sz="2025" dirty="0"/>
              <a:t>（二）公私立高級職業學校共計</a:t>
            </a:r>
            <a:r>
              <a:rPr lang="en-US" altLang="zh-TW" sz="2025" dirty="0"/>
              <a:t>17</a:t>
            </a:r>
            <a:r>
              <a:rPr lang="zh-TW" altLang="zh-TW" sz="2025" dirty="0"/>
              <a:t>校：市立</a:t>
            </a:r>
            <a:r>
              <a:rPr lang="en-US" altLang="zh-TW" sz="2025" dirty="0"/>
              <a:t>7</a:t>
            </a:r>
            <a:r>
              <a:rPr lang="zh-TW" altLang="zh-TW" sz="2025" dirty="0"/>
              <a:t>校，私立</a:t>
            </a:r>
            <a:r>
              <a:rPr lang="en-US" altLang="zh-TW" sz="2025" dirty="0" smtClean="0"/>
              <a:t>10</a:t>
            </a:r>
            <a:r>
              <a:rPr lang="zh-TW" altLang="zh-TW" sz="2025" dirty="0" smtClean="0"/>
              <a:t>校</a:t>
            </a:r>
            <a:r>
              <a:rPr lang="zh-TW" altLang="zh-TW" sz="2025" dirty="0"/>
              <a:t>。</a:t>
            </a:r>
            <a:endParaRPr lang="zh-TW" altLang="en-US" sz="2025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49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647" y="0"/>
            <a:ext cx="7514035" cy="1314449"/>
          </a:xfrm>
        </p:spPr>
        <p:txBody>
          <a:bodyPr/>
          <a:lstStyle/>
          <a:p>
            <a:r>
              <a:rPr lang="zh-TW" altLang="en-US" dirty="0" smtClean="0"/>
              <a:t>評鑑組織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5899" y="1754816"/>
            <a:ext cx="7044783" cy="4244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100" dirty="0">
                <a:solidFill>
                  <a:srgbClr val="FF0000"/>
                </a:solidFill>
              </a:rPr>
              <a:t>五、評鑑組織</a:t>
            </a:r>
          </a:p>
          <a:p>
            <a:pPr marL="0" indent="0" algn="just">
              <a:buNone/>
            </a:pPr>
            <a:r>
              <a:rPr lang="zh-TW" altLang="zh-TW" sz="2100" dirty="0"/>
              <a:t>（一）臺北市高中職</a:t>
            </a:r>
            <a:r>
              <a:rPr lang="zh-TW" altLang="zh-TW" sz="2100" dirty="0">
                <a:solidFill>
                  <a:srgbClr val="FF0000"/>
                </a:solidFill>
              </a:rPr>
              <a:t>校務暨專業類科評鑑指導委員會</a:t>
            </a:r>
            <a:r>
              <a:rPr lang="zh-TW" altLang="zh-TW" sz="2100" dirty="0"/>
              <a:t>：由</a:t>
            </a:r>
            <a:r>
              <a:rPr lang="zh-TW" altLang="zh-TW" sz="2100" dirty="0">
                <a:solidFill>
                  <a:srgbClr val="FF0000"/>
                </a:solidFill>
              </a:rPr>
              <a:t>本</a:t>
            </a:r>
            <a:r>
              <a:rPr lang="zh-TW" altLang="zh-TW" sz="2100" dirty="0" smtClean="0">
                <a:solidFill>
                  <a:srgbClr val="FF0000"/>
                </a:solidFill>
              </a:rPr>
              <a:t>局相關單位</a:t>
            </a:r>
            <a:r>
              <a:rPr lang="zh-TW" altLang="zh-TW" sz="2100" dirty="0" smtClean="0"/>
              <a:t>組成</a:t>
            </a:r>
            <a:r>
              <a:rPr lang="zh-TW" altLang="zh-TW" sz="2100" dirty="0"/>
              <a:t>，綜合企劃科主辦，負責評鑑政策制定、</a:t>
            </a:r>
            <a:r>
              <a:rPr lang="zh-TW" altLang="zh-TW" sz="2100" dirty="0" smtClean="0"/>
              <a:t>計畫核定</a:t>
            </a:r>
            <a:r>
              <a:rPr lang="zh-TW" altLang="zh-TW" sz="2100" dirty="0"/>
              <a:t>、行政協調及執行事宜</a:t>
            </a:r>
            <a:r>
              <a:rPr lang="zh-TW" altLang="zh-TW" sz="2100" dirty="0"/>
              <a:t>。</a:t>
            </a:r>
            <a:endParaRPr lang="en-US" altLang="zh-TW" sz="2100" dirty="0"/>
          </a:p>
          <a:p>
            <a:pPr marL="0" indent="0" algn="just">
              <a:buNone/>
            </a:pPr>
            <a:r>
              <a:rPr lang="zh-TW" altLang="zh-TW" sz="2100" dirty="0"/>
              <a:t>（二）臺北市高中職</a:t>
            </a:r>
            <a:r>
              <a:rPr lang="zh-TW" altLang="zh-TW" sz="2100" dirty="0">
                <a:solidFill>
                  <a:srgbClr val="FF0000"/>
                </a:solidFill>
              </a:rPr>
              <a:t>校務暨專業類科評鑑規劃與執行小組</a:t>
            </a:r>
            <a:r>
              <a:rPr lang="zh-TW" altLang="zh-TW" sz="2100" dirty="0"/>
              <a:t>：由</a:t>
            </a:r>
            <a:r>
              <a:rPr lang="zh-TW" altLang="zh-TW" sz="2100" dirty="0">
                <a:solidFill>
                  <a:srgbClr val="FF0000"/>
                </a:solidFill>
              </a:rPr>
              <a:t>臺北市立大學</a:t>
            </a:r>
            <a:r>
              <a:rPr lang="zh-TW" altLang="zh-TW" sz="2100" dirty="0"/>
              <a:t>邀集相關人員組成之，負責評鑑之規劃、研究、執行與檢討事宜。</a:t>
            </a:r>
          </a:p>
          <a:p>
            <a:pPr marL="0" indent="0" algn="just">
              <a:buNone/>
            </a:pPr>
            <a:r>
              <a:rPr lang="zh-TW" altLang="zh-TW" sz="2100" dirty="0"/>
              <a:t>（三）</a:t>
            </a:r>
            <a:r>
              <a:rPr lang="zh-TW" altLang="zh-TW" sz="2100" dirty="0">
                <a:solidFill>
                  <a:srgbClr val="FF0000"/>
                </a:solidFill>
              </a:rPr>
              <a:t>學校自我評鑑委員會</a:t>
            </a:r>
            <a:r>
              <a:rPr lang="zh-TW" altLang="zh-TW" sz="2100" dirty="0"/>
              <a:t>：由各校校長召集學校</a:t>
            </a:r>
            <a:r>
              <a:rPr lang="zh-TW" altLang="zh-TW" sz="2100" dirty="0">
                <a:solidFill>
                  <a:srgbClr val="FF0000"/>
                </a:solidFill>
              </a:rPr>
              <a:t>行政</a:t>
            </a:r>
            <a:r>
              <a:rPr lang="zh-TW" altLang="zh-TW" sz="2100" dirty="0"/>
              <a:t>人員、</a:t>
            </a:r>
            <a:r>
              <a:rPr lang="zh-TW" altLang="zh-TW" sz="2100" dirty="0">
                <a:solidFill>
                  <a:srgbClr val="FF0000"/>
                </a:solidFill>
              </a:rPr>
              <a:t>教師代表</a:t>
            </a:r>
            <a:r>
              <a:rPr lang="zh-TW" altLang="zh-TW" sz="2100" dirty="0"/>
              <a:t>、</a:t>
            </a:r>
            <a:r>
              <a:rPr lang="zh-TW" altLang="zh-TW" sz="2100" dirty="0">
                <a:solidFill>
                  <a:srgbClr val="FF0000"/>
                </a:solidFill>
              </a:rPr>
              <a:t>家長代表</a:t>
            </a:r>
            <a:r>
              <a:rPr lang="zh-TW" altLang="zh-TW" sz="2100" dirty="0"/>
              <a:t>組成自我評鑑委員會，負責學校自我評鑑之規劃執行、與改善事宜。</a:t>
            </a:r>
            <a:endParaRPr lang="zh-TW" altLang="en-US" sz="21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634" y="633776"/>
            <a:ext cx="2126166" cy="15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781" y="0"/>
            <a:ext cx="7514035" cy="1314449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實施方式</a:t>
            </a:r>
            <a:r>
              <a:rPr lang="en-US" altLang="zh-TW" dirty="0" smtClean="0">
                <a:solidFill>
                  <a:schemeClr val="tx1"/>
                </a:solidFill>
              </a:rPr>
              <a:t>(2/4)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65094" y="1314449"/>
            <a:ext cx="7321706" cy="5331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200" dirty="0"/>
              <a:t>（三）</a:t>
            </a:r>
            <a:r>
              <a:rPr lang="zh-TW" altLang="zh-TW" sz="2200" dirty="0">
                <a:solidFill>
                  <a:srgbClr val="FF0000"/>
                </a:solidFill>
              </a:rPr>
              <a:t>學校</a:t>
            </a:r>
            <a:r>
              <a:rPr lang="zh-TW" altLang="zh-TW" sz="2200" dirty="0">
                <a:solidFill>
                  <a:srgbClr val="FF0000"/>
                </a:solidFill>
              </a:rPr>
              <a:t>自我</a:t>
            </a:r>
            <a:r>
              <a:rPr lang="zh-TW" altLang="en-US" sz="2200" dirty="0">
                <a:solidFill>
                  <a:srgbClr val="FF0000"/>
                </a:solidFill>
              </a:rPr>
              <a:t>評鑑</a:t>
            </a:r>
            <a:endParaRPr lang="zh-TW" altLang="zh-TW" sz="2200" dirty="0">
              <a:solidFill>
                <a:srgbClr val="FF0000"/>
              </a:solidFill>
            </a:endParaRPr>
          </a:p>
          <a:p>
            <a:pPr algn="just"/>
            <a:r>
              <a:rPr lang="zh-TW" altLang="zh-TW" sz="2000" dirty="0"/>
              <a:t>實施</a:t>
            </a:r>
            <a:r>
              <a:rPr lang="zh-TW" altLang="zh-TW" sz="2000" dirty="0"/>
              <a:t>對象：本市所有公私立高級中學及高級職業學校（含完全</a:t>
            </a:r>
            <a:r>
              <a:rPr lang="zh-TW" altLang="zh-TW" sz="2000" dirty="0" smtClean="0"/>
              <a:t>中學國中部</a:t>
            </a:r>
            <a:r>
              <a:rPr lang="zh-TW" altLang="zh-TW" sz="2000" dirty="0"/>
              <a:t>、附設職業類科及綜合高中專門學程）。</a:t>
            </a:r>
          </a:p>
          <a:p>
            <a:pPr algn="just"/>
            <a:r>
              <a:rPr lang="zh-TW" altLang="zh-TW" sz="2000" dirty="0"/>
              <a:t>實施</a:t>
            </a:r>
            <a:r>
              <a:rPr lang="zh-TW" altLang="zh-TW" sz="2000" dirty="0"/>
              <a:t>時間：民國</a:t>
            </a:r>
            <a:r>
              <a:rPr lang="en-US" altLang="zh-TW" sz="2000" dirty="0"/>
              <a:t>103</a:t>
            </a:r>
            <a:r>
              <a:rPr lang="zh-TW" altLang="zh-TW" sz="2000" dirty="0"/>
              <a:t>年</a:t>
            </a:r>
            <a:r>
              <a:rPr lang="en-US" altLang="zh-TW" sz="2000" dirty="0"/>
              <a:t>10</a:t>
            </a:r>
            <a:r>
              <a:rPr lang="zh-TW" altLang="zh-TW" sz="2000" dirty="0"/>
              <a:t>月至民國</a:t>
            </a:r>
            <a:r>
              <a:rPr lang="en-US" altLang="zh-TW" sz="2000" dirty="0"/>
              <a:t>107</a:t>
            </a:r>
            <a:r>
              <a:rPr lang="zh-TW" altLang="zh-TW" sz="2000" dirty="0"/>
              <a:t>年</a:t>
            </a:r>
            <a:r>
              <a:rPr lang="en-US" altLang="zh-TW" sz="2000" dirty="0"/>
              <a:t>7</a:t>
            </a:r>
            <a:r>
              <a:rPr lang="zh-TW" altLang="zh-TW" sz="2000" dirty="0"/>
              <a:t>月止。</a:t>
            </a:r>
            <a:r>
              <a:rPr lang="zh-TW" altLang="zh-TW" sz="2000" u="sng" dirty="0"/>
              <a:t>（</a:t>
            </a:r>
            <a:r>
              <a:rPr lang="en-US" altLang="zh-TW" sz="2000" u="sng" dirty="0">
                <a:solidFill>
                  <a:srgbClr val="FF0000"/>
                </a:solidFill>
              </a:rPr>
              <a:t>10</a:t>
            </a:r>
            <a:r>
              <a:rPr lang="en-US" altLang="zh-TW" sz="2000" u="sng" dirty="0">
                <a:solidFill>
                  <a:srgbClr val="FF0000"/>
                </a:solidFill>
              </a:rPr>
              <a:t>6</a:t>
            </a:r>
            <a:r>
              <a:rPr lang="zh-TW" altLang="zh-TW" sz="2000" u="sng" dirty="0">
                <a:solidFill>
                  <a:srgbClr val="FF0000"/>
                </a:solidFill>
              </a:rPr>
              <a:t>學年</a:t>
            </a:r>
            <a:r>
              <a:rPr lang="zh-TW" altLang="zh-TW" sz="2000" u="sng" dirty="0">
                <a:solidFill>
                  <a:srgbClr val="FF0000"/>
                </a:solidFill>
              </a:rPr>
              <a:t>度為</a:t>
            </a:r>
            <a:r>
              <a:rPr lang="en-US" altLang="zh-TW" sz="2000" u="sng" dirty="0">
                <a:solidFill>
                  <a:srgbClr val="FF0000"/>
                </a:solidFill>
              </a:rPr>
              <a:t>10</a:t>
            </a:r>
            <a:r>
              <a:rPr lang="en-US" altLang="zh-TW" sz="2000" u="sng" dirty="0">
                <a:solidFill>
                  <a:srgbClr val="FF0000"/>
                </a:solidFill>
              </a:rPr>
              <a:t>6</a:t>
            </a:r>
            <a:r>
              <a:rPr lang="zh-TW" altLang="zh-TW" sz="2000" u="sng" dirty="0" smtClean="0">
                <a:solidFill>
                  <a:srgbClr val="FF0000"/>
                </a:solidFill>
              </a:rPr>
              <a:t>年</a:t>
            </a:r>
            <a:r>
              <a:rPr lang="en-US" altLang="zh-TW" sz="2000" u="sng" dirty="0" smtClean="0">
                <a:solidFill>
                  <a:srgbClr val="FF0000"/>
                </a:solidFill>
              </a:rPr>
              <a:t>8</a:t>
            </a:r>
            <a:r>
              <a:rPr lang="zh-TW" altLang="zh-TW" sz="2000" u="sng" dirty="0">
                <a:solidFill>
                  <a:srgbClr val="FF0000"/>
                </a:solidFill>
              </a:rPr>
              <a:t>月</a:t>
            </a:r>
            <a:r>
              <a:rPr lang="en-US" altLang="zh-TW" sz="2000" u="sng" dirty="0">
                <a:solidFill>
                  <a:srgbClr val="FF0000"/>
                </a:solidFill>
              </a:rPr>
              <a:t>16</a:t>
            </a:r>
            <a:r>
              <a:rPr lang="zh-TW" altLang="en-US" sz="2000" u="sng" dirty="0">
                <a:solidFill>
                  <a:srgbClr val="FF0000"/>
                </a:solidFill>
              </a:rPr>
              <a:t>日</a:t>
            </a:r>
            <a:r>
              <a:rPr lang="zh-TW" altLang="zh-TW" sz="2000" u="sng" dirty="0">
                <a:solidFill>
                  <a:srgbClr val="FF0000"/>
                </a:solidFill>
              </a:rPr>
              <a:t>至</a:t>
            </a:r>
            <a:r>
              <a:rPr lang="en-US" altLang="zh-TW" sz="2000" u="sng" dirty="0">
                <a:solidFill>
                  <a:srgbClr val="FF0000"/>
                </a:solidFill>
              </a:rPr>
              <a:t>106</a:t>
            </a:r>
            <a:r>
              <a:rPr lang="zh-TW" altLang="zh-TW" sz="2000" u="sng" dirty="0">
                <a:solidFill>
                  <a:srgbClr val="FF0000"/>
                </a:solidFill>
              </a:rPr>
              <a:t>年</a:t>
            </a:r>
            <a:r>
              <a:rPr lang="en-US" altLang="zh-TW" sz="2000" u="sng" dirty="0">
                <a:solidFill>
                  <a:srgbClr val="FF0000"/>
                </a:solidFill>
              </a:rPr>
              <a:t>11</a:t>
            </a:r>
            <a:r>
              <a:rPr lang="zh-TW" altLang="zh-TW" sz="2000" u="sng" dirty="0">
                <a:solidFill>
                  <a:srgbClr val="FF0000"/>
                </a:solidFill>
              </a:rPr>
              <a:t>月</a:t>
            </a:r>
            <a:r>
              <a:rPr lang="en-US" altLang="zh-TW" sz="2000" u="sng" dirty="0">
                <a:solidFill>
                  <a:srgbClr val="FF0000"/>
                </a:solidFill>
              </a:rPr>
              <a:t>16</a:t>
            </a:r>
            <a:r>
              <a:rPr lang="zh-TW" altLang="en-US" sz="2000" u="sng" dirty="0">
                <a:solidFill>
                  <a:srgbClr val="FF0000"/>
                </a:solidFill>
              </a:rPr>
              <a:t>日</a:t>
            </a:r>
            <a:r>
              <a:rPr lang="zh-TW" altLang="zh-TW" sz="2000" u="sng" dirty="0"/>
              <a:t>）</a:t>
            </a:r>
            <a:endParaRPr lang="zh-TW" altLang="zh-TW" sz="2000" u="sng" dirty="0"/>
          </a:p>
          <a:p>
            <a:pPr algn="just"/>
            <a:r>
              <a:rPr lang="zh-TW" altLang="zh-TW" sz="2000" dirty="0"/>
              <a:t>實施</a:t>
            </a:r>
            <a:r>
              <a:rPr lang="zh-TW" altLang="zh-TW" sz="2000" dirty="0"/>
              <a:t>內容：包括</a:t>
            </a:r>
            <a:r>
              <a:rPr lang="zh-TW" altLang="zh-TW" sz="2000" dirty="0"/>
              <a:t>學</a:t>
            </a:r>
            <a:r>
              <a:rPr lang="zh-TW" altLang="en-US" sz="2000" dirty="0"/>
              <a:t>「</a:t>
            </a:r>
            <a:r>
              <a:rPr lang="zh-TW" altLang="zh-TW" sz="2000" dirty="0"/>
              <a:t>校</a:t>
            </a:r>
            <a:r>
              <a:rPr lang="zh-TW" altLang="zh-TW" sz="2000" dirty="0"/>
              <a:t>領導與行政管理、課程發展與評鑑應用、</a:t>
            </a:r>
            <a:r>
              <a:rPr lang="zh-TW" altLang="zh-TW" sz="2000" dirty="0"/>
              <a:t>教師</a:t>
            </a:r>
            <a:r>
              <a:rPr lang="zh-TW" altLang="en-US" sz="2000" dirty="0"/>
              <a:t>                             </a:t>
            </a:r>
            <a:r>
              <a:rPr lang="zh-TW" altLang="zh-TW" sz="2000" dirty="0"/>
              <a:t>教學</a:t>
            </a:r>
            <a:r>
              <a:rPr lang="zh-TW" altLang="zh-TW" sz="2000" dirty="0"/>
              <a:t>與專業發展、學生學習與成效表現、學生事務與</a:t>
            </a:r>
            <a:r>
              <a:rPr lang="zh-TW" altLang="zh-TW" sz="2000" dirty="0"/>
              <a:t>公民</a:t>
            </a:r>
            <a:r>
              <a:rPr lang="zh-TW" altLang="zh-TW" sz="2000" dirty="0"/>
              <a:t>素養、學生輔導與特殊教育、校園營造與資源</a:t>
            </a:r>
            <a:r>
              <a:rPr lang="zh-TW" altLang="zh-TW" sz="2000" dirty="0"/>
              <a:t>統整</a:t>
            </a:r>
            <a:r>
              <a:rPr lang="zh-TW" altLang="en-US" sz="2000" dirty="0"/>
              <a:t>」</a:t>
            </a:r>
            <a:r>
              <a:rPr lang="zh-TW" altLang="zh-TW" sz="2000" dirty="0"/>
              <a:t>等</a:t>
            </a:r>
            <a:r>
              <a:rPr lang="zh-TW" altLang="zh-TW" sz="2000" dirty="0"/>
              <a:t>項。</a:t>
            </a:r>
          </a:p>
          <a:p>
            <a:pPr algn="just"/>
            <a:r>
              <a:rPr lang="zh-TW" altLang="zh-TW" sz="2000" dirty="0"/>
              <a:t>評鑑</a:t>
            </a:r>
            <a:r>
              <a:rPr lang="zh-TW" altLang="zh-TW" sz="2000" dirty="0"/>
              <a:t>方式：由各校組成</a:t>
            </a:r>
            <a:r>
              <a:rPr lang="zh-TW" altLang="zh-TW" sz="2000" dirty="0">
                <a:solidFill>
                  <a:srgbClr val="FF0000"/>
                </a:solidFill>
              </a:rPr>
              <a:t>自我評鑑委員會</a:t>
            </a:r>
            <a:r>
              <a:rPr lang="zh-TW" altLang="zh-TW" sz="2000" dirty="0"/>
              <a:t>，參照評鑑標準進行自我</a:t>
            </a:r>
            <a:r>
              <a:rPr lang="zh-TW" altLang="zh-TW" sz="2000" dirty="0" smtClean="0"/>
              <a:t>評鑑</a:t>
            </a:r>
            <a:r>
              <a:rPr lang="zh-TW" altLang="zh-TW" sz="2000" dirty="0"/>
              <a:t>，並依據結果撰寫「學校自我評鑑報告」。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68362-47BB-426D-884F-6082655E4CA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71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視差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379</TotalTime>
  <Words>3137</Words>
  <Application>Microsoft Macintosh PowerPoint</Application>
  <PresentationFormat>如螢幕大小 (4:3)</PresentationFormat>
  <Paragraphs>589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1" baseType="lpstr">
      <vt:lpstr>Brush Script MT</vt:lpstr>
      <vt:lpstr>Calibri</vt:lpstr>
      <vt:lpstr>Corbel</vt:lpstr>
      <vt:lpstr>Times New Roman</vt:lpstr>
      <vt:lpstr>Verdana</vt:lpstr>
      <vt:lpstr>Wingdings</vt:lpstr>
      <vt:lpstr>Wingdings 2</vt:lpstr>
      <vt:lpstr>新細明體</vt:lpstr>
      <vt:lpstr>標楷體</vt:lpstr>
      <vt:lpstr>Arial</vt:lpstr>
      <vt:lpstr>視差</vt:lpstr>
      <vt:lpstr>臺北市大直高中 校務評鑑實施計畫</vt:lpstr>
      <vt:lpstr>PowerPoint 簡報</vt:lpstr>
      <vt:lpstr>計畫特色(1/2)</vt:lpstr>
      <vt:lpstr>計畫特色(2/2)</vt:lpstr>
      <vt:lpstr>PowerPoint 簡報</vt:lpstr>
      <vt:lpstr>依據及計畫目的</vt:lpstr>
      <vt:lpstr>單位及實施對象</vt:lpstr>
      <vt:lpstr>評鑑組織</vt:lpstr>
      <vt:lpstr>實施方式(2/4)</vt:lpstr>
      <vt:lpstr>實施方式(4/4)</vt:lpstr>
      <vt:lpstr>本年度受訪公立高中</vt:lpstr>
      <vt:lpstr>評鑑結果之公布、獎勵與運用</vt:lpstr>
      <vt:lpstr>PowerPoint 簡報</vt:lpstr>
      <vt:lpstr>校務評鑑訪視流程表</vt:lpstr>
      <vt:lpstr>PowerPoint 簡報</vt:lpstr>
      <vt:lpstr>評鑑範疇及項目內容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自評報告是重要評鑑依據</vt:lpstr>
      <vt:lpstr>PowerPoint 簡報</vt:lpstr>
      <vt:lpstr>PowerPoint 簡報</vt:lpstr>
      <vt:lpstr>PowerPoint 簡報</vt:lpstr>
      <vt:lpstr>PowerPoint 簡報</vt:lpstr>
      <vt:lpstr>PowerPoint 簡報</vt:lpstr>
      <vt:lpstr>向度一 學校領導與行政管理</vt:lpstr>
      <vt:lpstr>向度二 課程發展與評鑑運用</vt:lpstr>
      <vt:lpstr>向度三 教師教學與專業發展</vt:lpstr>
      <vt:lpstr>向度三 教師教學與專業發展</vt:lpstr>
      <vt:lpstr>向度四 學生學習與成效表現</vt:lpstr>
      <vt:lpstr>向度五 學生事務與公民素養</vt:lpstr>
      <vt:lpstr>向度五 學生事務與公民素養</vt:lpstr>
      <vt:lpstr>向度六 學生輔導與特殊教育</vt:lpstr>
      <vt:lpstr>向度六學生輔導與特殊教育</vt:lpstr>
      <vt:lpstr>向度七 校園營造與資源統整</vt:lpstr>
      <vt:lpstr>各向度教育政策具體量化效標</vt:lpstr>
      <vt:lpstr>~The End~ 感謝您的參與聆聽!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臺北市103至107學年度公私立高中職校務暨專業類科 評鑑實施計畫</dc:title>
  <dc:creator>劉亦陞</dc:creator>
  <cp:lastModifiedBy>劉亦陞</cp:lastModifiedBy>
  <cp:revision>25</cp:revision>
  <cp:lastPrinted>2017-08-24T09:02:07Z</cp:lastPrinted>
  <dcterms:created xsi:type="dcterms:W3CDTF">2017-08-24T03:09:26Z</dcterms:created>
  <dcterms:modified xsi:type="dcterms:W3CDTF">2017-08-24T09:28:32Z</dcterms:modified>
</cp:coreProperties>
</file>