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907" r:id="rId1"/>
  </p:sldMasterIdLst>
  <p:notesMasterIdLst>
    <p:notesMasterId r:id="rId90"/>
  </p:notesMasterIdLst>
  <p:handoutMasterIdLst>
    <p:handoutMasterId r:id="rId91"/>
  </p:handoutMasterIdLst>
  <p:sldIdLst>
    <p:sldId id="541" r:id="rId2"/>
    <p:sldId id="778" r:id="rId3"/>
    <p:sldId id="779" r:id="rId4"/>
    <p:sldId id="780" r:id="rId5"/>
    <p:sldId id="400" r:id="rId6"/>
    <p:sldId id="403" r:id="rId7"/>
    <p:sldId id="719" r:id="rId8"/>
    <p:sldId id="718" r:id="rId9"/>
    <p:sldId id="578" r:id="rId10"/>
    <p:sldId id="293" r:id="rId11"/>
    <p:sldId id="717" r:id="rId12"/>
    <p:sldId id="404" r:id="rId13"/>
    <p:sldId id="307" r:id="rId14"/>
    <p:sldId id="302" r:id="rId15"/>
    <p:sldId id="544" r:id="rId16"/>
    <p:sldId id="413" r:id="rId17"/>
    <p:sldId id="414" r:id="rId18"/>
    <p:sldId id="523" r:id="rId19"/>
    <p:sldId id="524" r:id="rId20"/>
    <p:sldId id="525" r:id="rId21"/>
    <p:sldId id="559" r:id="rId22"/>
    <p:sldId id="526" r:id="rId23"/>
    <p:sldId id="527" r:id="rId24"/>
    <p:sldId id="550" r:id="rId25"/>
    <p:sldId id="560" r:id="rId26"/>
    <p:sldId id="530" r:id="rId27"/>
    <p:sldId id="565" r:id="rId28"/>
    <p:sldId id="562" r:id="rId29"/>
    <p:sldId id="566" r:id="rId30"/>
    <p:sldId id="533" r:id="rId31"/>
    <p:sldId id="534" r:id="rId32"/>
    <p:sldId id="434" r:id="rId33"/>
    <p:sldId id="435" r:id="rId34"/>
    <p:sldId id="781" r:id="rId35"/>
    <p:sldId id="782" r:id="rId36"/>
    <p:sldId id="440" r:id="rId37"/>
    <p:sldId id="449" r:id="rId38"/>
    <p:sldId id="451" r:id="rId39"/>
    <p:sldId id="580" r:id="rId40"/>
    <p:sldId id="552" r:id="rId41"/>
    <p:sldId id="777" r:id="rId42"/>
    <p:sldId id="558" r:id="rId43"/>
    <p:sldId id="456" r:id="rId44"/>
    <p:sldId id="651" r:id="rId45"/>
    <p:sldId id="652" r:id="rId46"/>
    <p:sldId id="462" r:id="rId47"/>
    <p:sldId id="463" r:id="rId48"/>
    <p:sldId id="783" r:id="rId49"/>
    <p:sldId id="654" r:id="rId50"/>
    <p:sldId id="658" r:id="rId51"/>
    <p:sldId id="657" r:id="rId52"/>
    <p:sldId id="659" r:id="rId53"/>
    <p:sldId id="664" r:id="rId54"/>
    <p:sldId id="567" r:id="rId55"/>
    <p:sldId id="470" r:id="rId56"/>
    <p:sldId id="672" r:id="rId57"/>
    <p:sldId id="511" r:id="rId58"/>
    <p:sldId id="674" r:id="rId59"/>
    <p:sldId id="712" r:id="rId60"/>
    <p:sldId id="581" r:id="rId61"/>
    <p:sldId id="713" r:id="rId62"/>
    <p:sldId id="714" r:id="rId63"/>
    <p:sldId id="736" r:id="rId64"/>
    <p:sldId id="737" r:id="rId65"/>
    <p:sldId id="746" r:id="rId66"/>
    <p:sldId id="747" r:id="rId67"/>
    <p:sldId id="748" r:id="rId68"/>
    <p:sldId id="749" r:id="rId69"/>
    <p:sldId id="757" r:id="rId70"/>
    <p:sldId id="758" r:id="rId71"/>
    <p:sldId id="771" r:id="rId72"/>
    <p:sldId id="473" r:id="rId73"/>
    <p:sldId id="590" r:id="rId74"/>
    <p:sldId id="591" r:id="rId75"/>
    <p:sldId id="784" r:id="rId76"/>
    <p:sldId id="592" r:id="rId77"/>
    <p:sldId id="617" r:id="rId78"/>
    <p:sldId id="618" r:id="rId79"/>
    <p:sldId id="772" r:id="rId80"/>
    <p:sldId id="774" r:id="rId81"/>
    <p:sldId id="354" r:id="rId82"/>
    <p:sldId id="355" r:id="rId83"/>
    <p:sldId id="356" r:id="rId84"/>
    <p:sldId id="324" r:id="rId85"/>
    <p:sldId id="325" r:id="rId86"/>
    <p:sldId id="326" r:id="rId87"/>
    <p:sldId id="349" r:id="rId88"/>
    <p:sldId id="402" r:id="rId8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6" userDrawn="1">
          <p15:clr>
            <a:srgbClr val="A4A3A4"/>
          </p15:clr>
        </p15:guide>
        <p15:guide id="2" pos="2046" userDrawn="1">
          <p15:clr>
            <a:srgbClr val="A4A3A4"/>
          </p15:clr>
        </p15:guide>
        <p15:guide id="3" orient="horz" pos="3033" userDrawn="1">
          <p15:clr>
            <a:srgbClr val="A4A3A4"/>
          </p15:clr>
        </p15:guide>
        <p15:guide id="4" pos="2050" userDrawn="1">
          <p15:clr>
            <a:srgbClr val="A4A3A4"/>
          </p15:clr>
        </p15:guide>
        <p15:guide id="5" orient="horz" pos="3120" userDrawn="1">
          <p15:clr>
            <a:srgbClr val="A4A3A4"/>
          </p15:clr>
        </p15:guide>
        <p15:guide id="6" orient="horz" pos="3127" userDrawn="1">
          <p15:clr>
            <a:srgbClr val="A4A3A4"/>
          </p15:clr>
        </p15:guide>
        <p15:guide id="7" pos="2137" userDrawn="1">
          <p15:clr>
            <a:srgbClr val="A4A3A4"/>
          </p15:clr>
        </p15:guide>
        <p15:guide id="8"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DDDDDD"/>
    <a:srgbClr val="FFE6CD"/>
    <a:srgbClr val="FFF9F3"/>
    <a:srgbClr val="FFCC99"/>
    <a:srgbClr val="FFE7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9" autoAdjust="0"/>
    <p:restoredTop sz="90710" autoAdjust="0"/>
  </p:normalViewPr>
  <p:slideViewPr>
    <p:cSldViewPr>
      <p:cViewPr varScale="1">
        <p:scale>
          <a:sx n="63" d="100"/>
          <a:sy n="63" d="100"/>
        </p:scale>
        <p:origin x="1140" y="44"/>
      </p:cViewPr>
      <p:guideLst>
        <p:guide orient="horz" pos="2160"/>
        <p:guide pos="2880"/>
      </p:guideLst>
    </p:cSldViewPr>
  </p:slideViewPr>
  <p:outlineViewPr>
    <p:cViewPr>
      <p:scale>
        <a:sx n="33" d="100"/>
        <a:sy n="33" d="100"/>
      </p:scale>
      <p:origin x="0" y="-74112"/>
    </p:cViewPr>
  </p:outlineViewPr>
  <p:notesTextViewPr>
    <p:cViewPr>
      <p:scale>
        <a:sx n="1" d="1"/>
        <a:sy n="1" d="1"/>
      </p:scale>
      <p:origin x="0" y="0"/>
    </p:cViewPr>
  </p:notesTextViewPr>
  <p:sorterViewPr>
    <p:cViewPr>
      <p:scale>
        <a:sx n="160" d="100"/>
        <a:sy n="160" d="100"/>
      </p:scale>
      <p:origin x="0" y="-39774"/>
    </p:cViewPr>
  </p:sorterViewPr>
  <p:notesViewPr>
    <p:cSldViewPr>
      <p:cViewPr varScale="1">
        <p:scale>
          <a:sx n="80" d="100"/>
          <a:sy n="80" d="100"/>
        </p:scale>
        <p:origin x="-4050" y="-102"/>
      </p:cViewPr>
      <p:guideLst>
        <p:guide orient="horz" pos="3026"/>
        <p:guide pos="2046"/>
        <p:guide orient="horz" pos="3033"/>
        <p:guide pos="2050"/>
        <p:guide orient="horz" pos="3120"/>
        <p:guide orient="horz" pos="3127"/>
        <p:guide pos="213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latin typeface="+mj-ea"/>
                <a:ea typeface="+mj-ea"/>
              </a:rPr>
              <a:t>10</a:t>
            </a:r>
            <a:r>
              <a:rPr lang="en-US" altLang="zh-TW" sz="2800" dirty="0">
                <a:latin typeface="+mj-ea"/>
                <a:ea typeface="+mj-ea"/>
              </a:rPr>
              <a:t>8</a:t>
            </a:r>
            <a:r>
              <a:rPr lang="zh-TW" sz="2800" dirty="0">
                <a:latin typeface="+mj-ea"/>
                <a:ea typeface="+mj-ea"/>
              </a:rPr>
              <a:t>年總積分</a:t>
            </a:r>
            <a:r>
              <a:rPr lang="en-US" sz="2800" dirty="0">
                <a:latin typeface="+mj-ea"/>
                <a:ea typeface="+mj-ea"/>
              </a:rPr>
              <a:t>108</a:t>
            </a:r>
            <a:r>
              <a:rPr lang="zh-TW" sz="2800" dirty="0"/>
              <a:t>分</a:t>
            </a:r>
          </a:p>
        </c:rich>
      </c:tx>
      <c:overlay val="0"/>
    </c:title>
    <c:autoTitleDeleted val="0"/>
    <c:plotArea>
      <c:layout/>
      <c:pieChart>
        <c:varyColors val="1"/>
        <c:ser>
          <c:idx val="0"/>
          <c:order val="0"/>
          <c:tx>
            <c:strRef>
              <c:f>工作表1!$B$1</c:f>
              <c:strCache>
                <c:ptCount val="1"/>
                <c:pt idx="0">
                  <c:v>銷售</c:v>
                </c:pt>
              </c:strCache>
            </c:strRef>
          </c:tx>
          <c:spPr>
            <a:ln>
              <a:solidFill>
                <a:schemeClr val="tx1"/>
              </a:solidFill>
            </a:ln>
          </c:spPr>
          <c:explosion val="2"/>
          <c:dLbls>
            <c:dLbl>
              <c:idx val="0"/>
              <c:layout>
                <c:manualLayout>
                  <c:x val="-0.16047035791454117"/>
                  <c:y val="0.11120096898955671"/>
                </c:manualLayout>
              </c:layout>
              <c:tx>
                <c:rich>
                  <a:bodyPr/>
                  <a:lstStyle/>
                  <a:p>
                    <a:r>
                      <a:rPr lang="zh-TW" altLang="en-US">
                        <a:solidFill>
                          <a:srgbClr val="FFFF00"/>
                        </a:solidFill>
                      </a:rPr>
                      <a:t>志願序</a:t>
                    </a:r>
                  </a:p>
                  <a:p>
                    <a:r>
                      <a:rPr lang="en-US" altLang="zh-TW" dirty="0">
                        <a:solidFill>
                          <a:srgbClr val="FFFF00"/>
                        </a:solidFill>
                      </a:rPr>
                      <a:t>36</a:t>
                    </a:r>
                    <a:r>
                      <a:rPr lang="zh-TW" altLang="en-US">
                        <a:solidFill>
                          <a:srgbClr val="FFFF00"/>
                        </a:solidFill>
                      </a:rPr>
                      <a:t>分</a:t>
                    </a:r>
                    <a:endParaRPr lang="zh-TW"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66-4DC6-A844-23C6228FDC65}"/>
                </c:ext>
              </c:extLst>
            </c:dLbl>
            <c:dLbl>
              <c:idx val="1"/>
              <c:layout>
                <c:manualLayout>
                  <c:x val="7.5716829748512151E-3"/>
                  <c:y val="-5.3113294211090976E-2"/>
                </c:manualLayout>
              </c:layout>
              <c:tx>
                <c:rich>
                  <a:bodyPr/>
                  <a:lstStyle/>
                  <a:p>
                    <a:pPr>
                      <a:defRPr>
                        <a:solidFill>
                          <a:schemeClr val="tx1"/>
                        </a:solidFill>
                        <a:latin typeface="+mj-ea"/>
                        <a:ea typeface="+mj-ea"/>
                      </a:defRPr>
                    </a:pPr>
                    <a:r>
                      <a:rPr lang="zh-TW" altLang="en-US" dirty="0">
                        <a:solidFill>
                          <a:schemeClr val="tx1"/>
                        </a:solidFill>
                        <a:latin typeface="+mj-ea"/>
                        <a:ea typeface="+mj-ea"/>
                      </a:rPr>
                      <a:t>多元學習</a:t>
                    </a:r>
                    <a:r>
                      <a:rPr lang="en-US" altLang="zh-TW" dirty="0">
                        <a:solidFill>
                          <a:schemeClr val="tx1"/>
                        </a:solidFill>
                        <a:latin typeface="+mj-ea"/>
                        <a:ea typeface="+mj-ea"/>
                      </a:rPr>
                      <a:t>36</a:t>
                    </a:r>
                    <a:r>
                      <a:rPr lang="zh-TW" altLang="en-US" dirty="0">
                        <a:solidFill>
                          <a:schemeClr val="tx1"/>
                        </a:solidFill>
                        <a:latin typeface="+mj-ea"/>
                        <a:ea typeface="+mj-ea"/>
                      </a:rPr>
                      <a:t>分</a:t>
                    </a:r>
                  </a:p>
                  <a:p>
                    <a:pPr>
                      <a:defRPr>
                        <a:solidFill>
                          <a:schemeClr val="tx1"/>
                        </a:solidFill>
                        <a:latin typeface="+mj-ea"/>
                        <a:ea typeface="+mj-ea"/>
                      </a:defRPr>
                    </a:pPr>
                    <a:r>
                      <a:rPr lang="en-US" altLang="zh-TW" sz="1400" dirty="0">
                        <a:solidFill>
                          <a:schemeClr val="tx1"/>
                        </a:solidFill>
                        <a:latin typeface="+mj-ea"/>
                        <a:ea typeface="+mj-ea"/>
                      </a:rPr>
                      <a:t>(</a:t>
                    </a:r>
                    <a:r>
                      <a:rPr lang="zh-TW" altLang="en-US" sz="1400" dirty="0">
                        <a:solidFill>
                          <a:schemeClr val="tx1"/>
                        </a:solidFill>
                        <a:latin typeface="+mj-ea"/>
                        <a:ea typeface="+mj-ea"/>
                      </a:rPr>
                      <a:t>均衡學習</a:t>
                    </a:r>
                    <a:r>
                      <a:rPr lang="en-US" altLang="zh-TW" sz="1400" dirty="0">
                        <a:solidFill>
                          <a:schemeClr val="tx1"/>
                        </a:solidFill>
                        <a:latin typeface="+mj-ea"/>
                        <a:ea typeface="+mj-ea"/>
                      </a:rPr>
                      <a:t>21</a:t>
                    </a:r>
                    <a:r>
                      <a:rPr lang="zh-TW" altLang="en-US" sz="1400" dirty="0">
                        <a:solidFill>
                          <a:schemeClr val="tx1"/>
                        </a:solidFill>
                        <a:latin typeface="+mj-ea"/>
                        <a:ea typeface="+mj-ea"/>
                      </a:rPr>
                      <a:t>分、服務學習</a:t>
                    </a:r>
                    <a:r>
                      <a:rPr lang="en-US" altLang="zh-TW" sz="1400" dirty="0">
                        <a:solidFill>
                          <a:schemeClr val="tx1"/>
                        </a:solidFill>
                        <a:latin typeface="+mj-ea"/>
                        <a:ea typeface="+mj-ea"/>
                      </a:rPr>
                      <a:t>15</a:t>
                    </a:r>
                    <a:r>
                      <a:rPr lang="zh-TW" altLang="en-US" sz="1400" dirty="0">
                        <a:solidFill>
                          <a:schemeClr val="tx1"/>
                        </a:solidFill>
                        <a:latin typeface="+mj-ea"/>
                        <a:ea typeface="+mj-ea"/>
                      </a:rPr>
                      <a:t>分</a:t>
                    </a:r>
                    <a:r>
                      <a:rPr lang="en-US" altLang="zh-TW" sz="1400" dirty="0">
                        <a:solidFill>
                          <a:schemeClr val="tx1"/>
                        </a:solidFill>
                        <a:latin typeface="+mj-ea"/>
                        <a:ea typeface="+mj-ea"/>
                      </a:rPr>
                      <a:t>)</a:t>
                    </a:r>
                  </a:p>
                </c:rich>
              </c:tx>
              <c:spPr/>
              <c:showLegendKey val="0"/>
              <c:showVal val="1"/>
              <c:showCatName val="0"/>
              <c:showSerName val="0"/>
              <c:showPercent val="0"/>
              <c:showBubbleSize val="0"/>
              <c:extLst>
                <c:ext xmlns:c15="http://schemas.microsoft.com/office/drawing/2012/chart" uri="{CE6537A1-D6FC-4f65-9D91-7224C49458BB}">
                  <c15:layout>
                    <c:manualLayout>
                      <c:w val="0.23146599240744553"/>
                      <c:h val="0.3629258855152081"/>
                    </c:manualLayout>
                  </c15:layout>
                </c:ext>
                <c:ext xmlns:c16="http://schemas.microsoft.com/office/drawing/2014/chart" uri="{C3380CC4-5D6E-409C-BE32-E72D297353CC}">
                  <c16:uniqueId val="{00000001-0666-4DC6-A844-23C6228FDC65}"/>
                </c:ext>
              </c:extLst>
            </c:dLbl>
            <c:dLbl>
              <c:idx val="2"/>
              <c:layout>
                <c:manualLayout>
                  <c:x val="0.12805690333472813"/>
                  <c:y val="0.11089501340128874"/>
                </c:manualLayout>
              </c:layout>
              <c:tx>
                <c:rich>
                  <a:bodyPr/>
                  <a:lstStyle/>
                  <a:p>
                    <a:r>
                      <a:rPr lang="zh-TW" altLang="en-US">
                        <a:solidFill>
                          <a:srgbClr val="FFFF00"/>
                        </a:solidFill>
                      </a:rPr>
                      <a:t>會考</a:t>
                    </a:r>
                  </a:p>
                  <a:p>
                    <a:r>
                      <a:rPr lang="en-US" altLang="zh-TW" dirty="0">
                        <a:solidFill>
                          <a:srgbClr val="FFFF00"/>
                        </a:solidFill>
                      </a:rPr>
                      <a:t>36</a:t>
                    </a:r>
                    <a:r>
                      <a:rPr lang="zh-TW" altLang="en-US">
                        <a:solidFill>
                          <a:srgbClr val="FFFF00"/>
                        </a:solidFill>
                      </a:rPr>
                      <a:t>分</a:t>
                    </a:r>
                    <a:endParaRPr lang="zh-TW"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66-4DC6-A844-23C6228FDC65}"/>
                </c:ext>
              </c:extLst>
            </c:dLbl>
            <c:spPr>
              <a:noFill/>
              <a:ln>
                <a:noFill/>
              </a:ln>
              <a:effectLst/>
            </c:spPr>
            <c:txPr>
              <a:bodyPr/>
              <a:lstStyle/>
              <a:p>
                <a:pPr>
                  <a:defRPr>
                    <a:solidFill>
                      <a:schemeClr val="tx1"/>
                    </a:solidFill>
                    <a:latin typeface="+mj-ea"/>
                    <a:ea typeface="+mj-ea"/>
                  </a:defRPr>
                </a:pPr>
                <a:endParaRPr lang="zh-TW"/>
              </a:p>
            </c:txPr>
            <c:showLegendKey val="0"/>
            <c:showVal val="1"/>
            <c:showCatName val="0"/>
            <c:showSerName val="0"/>
            <c:showPercent val="0"/>
            <c:showBubbleSize val="0"/>
            <c:showLeaderLines val="1"/>
            <c:extLst>
              <c:ext xmlns:c15="http://schemas.microsoft.com/office/drawing/2012/chart" uri="{CE6537A1-D6FC-4f65-9D91-7224C49458BB}"/>
            </c:extLst>
          </c:dLbls>
          <c:cat>
            <c:strRef>
              <c:f>工作表1!$A$2:$A$5</c:f>
              <c:strCache>
                <c:ptCount val="3"/>
                <c:pt idx="0">
                  <c:v>第一季</c:v>
                </c:pt>
                <c:pt idx="1">
                  <c:v>第二季</c:v>
                </c:pt>
                <c:pt idx="2">
                  <c:v>第三季</c:v>
                </c:pt>
              </c:strCache>
            </c:strRef>
          </c:cat>
          <c:val>
            <c:numRef>
              <c:f>工作表1!$B$2:$B$5</c:f>
              <c:numCache>
                <c:formatCode>0%</c:formatCode>
                <c:ptCount val="4"/>
                <c:pt idx="0">
                  <c:v>0.3</c:v>
                </c:pt>
                <c:pt idx="1">
                  <c:v>0.3</c:v>
                </c:pt>
                <c:pt idx="2">
                  <c:v>0.3</c:v>
                </c:pt>
              </c:numCache>
            </c:numRef>
          </c:val>
          <c:extLst>
            <c:ext xmlns:c16="http://schemas.microsoft.com/office/drawing/2014/chart" uri="{C3380CC4-5D6E-409C-BE32-E72D297353CC}">
              <c16:uniqueId val="{00000003-0666-4DC6-A844-23C6228FDC6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b="1"/>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75E53-EFE3-4EF1-9843-52827FCF3038}" type="doc">
      <dgm:prSet loTypeId="urn:microsoft.com/office/officeart/2008/layout/VerticalCurvedList" loCatId="list" qsTypeId="urn:microsoft.com/office/officeart/2005/8/quickstyle/3d5" qsCatId="3D" csTypeId="urn:microsoft.com/office/officeart/2005/8/colors/accent1_2" csCatId="accent1" phldr="1"/>
      <dgm:spPr/>
      <dgm:t>
        <a:bodyPr/>
        <a:lstStyle/>
        <a:p>
          <a:endParaRPr lang="zh-TW" altLang="en-US"/>
        </a:p>
      </dgm:t>
    </dgm:pt>
    <dgm:pt modelId="{E41D8AA1-CDD1-4FCA-8F7E-D89E5864FE70}">
      <dgm:prSet phldrT="[文字]"/>
      <dgm:spPr/>
      <dgm:t>
        <a:bodyPr/>
        <a:lstStyle/>
        <a:p>
          <a:pPr rtl="0"/>
          <a:r>
            <a:rPr lang="zh-TW" altLang="en-US" dirty="0"/>
            <a:t>科學班甄選入學</a:t>
          </a:r>
        </a:p>
      </dgm:t>
    </dgm:pt>
    <dgm:pt modelId="{711C5EDB-917B-4833-8AA6-7A3B5EB71067}" type="parTrans" cxnId="{9274EE8F-3E2F-4532-89BE-EDFEF4FB2A86}">
      <dgm:prSet/>
      <dgm:spPr/>
      <dgm:t>
        <a:bodyPr/>
        <a:lstStyle/>
        <a:p>
          <a:endParaRPr lang="zh-TW" altLang="en-US"/>
        </a:p>
      </dgm:t>
    </dgm:pt>
    <dgm:pt modelId="{65A00429-DB2A-4882-9CAE-A5D7468912D0}" type="sibTrans" cxnId="{9274EE8F-3E2F-4532-89BE-EDFEF4FB2A86}">
      <dgm:prSet/>
      <dgm:spPr/>
      <dgm:t>
        <a:bodyPr/>
        <a:lstStyle/>
        <a:p>
          <a:endParaRPr lang="zh-TW" altLang="en-US"/>
        </a:p>
      </dgm:t>
    </dgm:pt>
    <dgm:pt modelId="{8BB933B4-7A33-4FB4-8736-18556A1C5B7D}">
      <dgm:prSet/>
      <dgm:spPr/>
      <dgm:t>
        <a:bodyPr/>
        <a:lstStyle/>
        <a:p>
          <a:pPr rtl="0"/>
          <a:r>
            <a:rPr lang="zh-TW" altLang="en-US" dirty="0"/>
            <a:t>特色招生考試分發入學</a:t>
          </a:r>
        </a:p>
      </dgm:t>
    </dgm:pt>
    <dgm:pt modelId="{D215A03E-4894-47CB-98B5-8B1C60C0C349}" type="parTrans" cxnId="{E827BDD6-4CCF-4939-9E78-636178104373}">
      <dgm:prSet/>
      <dgm:spPr/>
      <dgm:t>
        <a:bodyPr/>
        <a:lstStyle/>
        <a:p>
          <a:endParaRPr lang="zh-TW" altLang="en-US"/>
        </a:p>
      </dgm:t>
    </dgm:pt>
    <dgm:pt modelId="{8C5D9247-01E0-4A68-9C79-F9E32E6A9DB5}" type="sibTrans" cxnId="{E827BDD6-4CCF-4939-9E78-636178104373}">
      <dgm:prSet/>
      <dgm:spPr/>
      <dgm:t>
        <a:bodyPr/>
        <a:lstStyle/>
        <a:p>
          <a:endParaRPr lang="zh-TW" altLang="en-US"/>
        </a:p>
      </dgm:t>
    </dgm:pt>
    <dgm:pt modelId="{A4B1DB9E-3F26-46BF-BB66-4FBA3C0BD678}" type="pres">
      <dgm:prSet presAssocID="{E9E75E53-EFE3-4EF1-9843-52827FCF3038}" presName="Name0" presStyleCnt="0">
        <dgm:presLayoutVars>
          <dgm:chMax val="7"/>
          <dgm:chPref val="7"/>
          <dgm:dir/>
        </dgm:presLayoutVars>
      </dgm:prSet>
      <dgm:spPr/>
      <dgm:t>
        <a:bodyPr/>
        <a:lstStyle/>
        <a:p>
          <a:endParaRPr lang="zh-TW" altLang="en-US"/>
        </a:p>
      </dgm:t>
    </dgm:pt>
    <dgm:pt modelId="{B05CDEBF-7236-4AA6-A706-8CCEB07D460A}" type="pres">
      <dgm:prSet presAssocID="{E9E75E53-EFE3-4EF1-9843-52827FCF3038}" presName="Name1" presStyleCnt="0"/>
      <dgm:spPr/>
    </dgm:pt>
    <dgm:pt modelId="{2BCC60C9-FED7-4600-8E10-621705291165}" type="pres">
      <dgm:prSet presAssocID="{E9E75E53-EFE3-4EF1-9843-52827FCF3038}" presName="cycle" presStyleCnt="0"/>
      <dgm:spPr/>
    </dgm:pt>
    <dgm:pt modelId="{6E9286E6-DFB5-4261-B391-5192BE23A2C3}" type="pres">
      <dgm:prSet presAssocID="{E9E75E53-EFE3-4EF1-9843-52827FCF3038}" presName="srcNode" presStyleLbl="node1" presStyleIdx="0" presStyleCnt="2"/>
      <dgm:spPr/>
    </dgm:pt>
    <dgm:pt modelId="{5E2069CC-559B-49A7-B51E-C30CF5F3B1B9}" type="pres">
      <dgm:prSet presAssocID="{E9E75E53-EFE3-4EF1-9843-52827FCF3038}" presName="conn" presStyleLbl="parChTrans1D2" presStyleIdx="0" presStyleCnt="1"/>
      <dgm:spPr/>
      <dgm:t>
        <a:bodyPr/>
        <a:lstStyle/>
        <a:p>
          <a:endParaRPr lang="zh-TW" altLang="en-US"/>
        </a:p>
      </dgm:t>
    </dgm:pt>
    <dgm:pt modelId="{90234A8B-B447-4BB5-AFB7-E493543D935B}" type="pres">
      <dgm:prSet presAssocID="{E9E75E53-EFE3-4EF1-9843-52827FCF3038}" presName="extraNode" presStyleLbl="node1" presStyleIdx="0" presStyleCnt="2"/>
      <dgm:spPr/>
    </dgm:pt>
    <dgm:pt modelId="{20FACA11-2CBD-4902-82E3-93FD29AC6C7E}" type="pres">
      <dgm:prSet presAssocID="{E9E75E53-EFE3-4EF1-9843-52827FCF3038}" presName="dstNode" presStyleLbl="node1" presStyleIdx="0" presStyleCnt="2"/>
      <dgm:spPr/>
    </dgm:pt>
    <dgm:pt modelId="{04E1D914-ED0E-44B6-B225-B13D053BF118}" type="pres">
      <dgm:prSet presAssocID="{E41D8AA1-CDD1-4FCA-8F7E-D89E5864FE70}" presName="text_1" presStyleLbl="node1" presStyleIdx="0" presStyleCnt="2">
        <dgm:presLayoutVars>
          <dgm:bulletEnabled val="1"/>
        </dgm:presLayoutVars>
      </dgm:prSet>
      <dgm:spPr/>
      <dgm:t>
        <a:bodyPr/>
        <a:lstStyle/>
        <a:p>
          <a:endParaRPr lang="zh-TW" altLang="en-US"/>
        </a:p>
      </dgm:t>
    </dgm:pt>
    <dgm:pt modelId="{8D807AC9-9FEC-4425-888C-C16C0077AD3B}" type="pres">
      <dgm:prSet presAssocID="{E41D8AA1-CDD1-4FCA-8F7E-D89E5864FE70}" presName="accent_1" presStyleCnt="0"/>
      <dgm:spPr/>
    </dgm:pt>
    <dgm:pt modelId="{273740EE-6047-4EC2-A38E-6A74882D9454}" type="pres">
      <dgm:prSet presAssocID="{E41D8AA1-CDD1-4FCA-8F7E-D89E5864FE70}" presName="accentRepeatNode" presStyleLbl="solidFgAcc1" presStyleIdx="0" presStyleCnt="2"/>
      <dgm:spPr/>
    </dgm:pt>
    <dgm:pt modelId="{2F179205-A51A-49D7-B429-543EA65DC911}" type="pres">
      <dgm:prSet presAssocID="{8BB933B4-7A33-4FB4-8736-18556A1C5B7D}" presName="text_2" presStyleLbl="node1" presStyleIdx="1" presStyleCnt="2">
        <dgm:presLayoutVars>
          <dgm:bulletEnabled val="1"/>
        </dgm:presLayoutVars>
      </dgm:prSet>
      <dgm:spPr/>
      <dgm:t>
        <a:bodyPr/>
        <a:lstStyle/>
        <a:p>
          <a:endParaRPr lang="zh-TW" altLang="en-US"/>
        </a:p>
      </dgm:t>
    </dgm:pt>
    <dgm:pt modelId="{730D03C7-9668-490B-90A1-4BFAA112C6D5}" type="pres">
      <dgm:prSet presAssocID="{8BB933B4-7A33-4FB4-8736-18556A1C5B7D}" presName="accent_2" presStyleCnt="0"/>
      <dgm:spPr/>
    </dgm:pt>
    <dgm:pt modelId="{056F2FF9-C17F-4848-A3A2-4D8616722C0F}" type="pres">
      <dgm:prSet presAssocID="{8BB933B4-7A33-4FB4-8736-18556A1C5B7D}" presName="accentRepeatNode" presStyleLbl="solidFgAcc1" presStyleIdx="1" presStyleCnt="2"/>
      <dgm:spPr/>
    </dgm:pt>
  </dgm:ptLst>
  <dgm:cxnLst>
    <dgm:cxn modelId="{95770001-30AC-4FDF-8F5F-3EE62F900F03}" type="presOf" srcId="{65A00429-DB2A-4882-9CAE-A5D7468912D0}" destId="{5E2069CC-559B-49A7-B51E-C30CF5F3B1B9}" srcOrd="0" destOrd="0" presId="urn:microsoft.com/office/officeart/2008/layout/VerticalCurvedList"/>
    <dgm:cxn modelId="{E827BDD6-4CCF-4939-9E78-636178104373}" srcId="{E9E75E53-EFE3-4EF1-9843-52827FCF3038}" destId="{8BB933B4-7A33-4FB4-8736-18556A1C5B7D}" srcOrd="1" destOrd="0" parTransId="{D215A03E-4894-47CB-98B5-8B1C60C0C349}" sibTransId="{8C5D9247-01E0-4A68-9C79-F9E32E6A9DB5}"/>
    <dgm:cxn modelId="{A5F25192-E5B0-4C13-BC45-858128D07B6F}" type="presOf" srcId="{E9E75E53-EFE3-4EF1-9843-52827FCF3038}" destId="{A4B1DB9E-3F26-46BF-BB66-4FBA3C0BD678}" srcOrd="0" destOrd="0" presId="urn:microsoft.com/office/officeart/2008/layout/VerticalCurvedList"/>
    <dgm:cxn modelId="{9274EE8F-3E2F-4532-89BE-EDFEF4FB2A86}" srcId="{E9E75E53-EFE3-4EF1-9843-52827FCF3038}" destId="{E41D8AA1-CDD1-4FCA-8F7E-D89E5864FE70}" srcOrd="0" destOrd="0" parTransId="{711C5EDB-917B-4833-8AA6-7A3B5EB71067}" sibTransId="{65A00429-DB2A-4882-9CAE-A5D7468912D0}"/>
    <dgm:cxn modelId="{DB860436-C9EB-4976-9E20-404943808080}" type="presOf" srcId="{E41D8AA1-CDD1-4FCA-8F7E-D89E5864FE70}" destId="{04E1D914-ED0E-44B6-B225-B13D053BF118}" srcOrd="0" destOrd="0" presId="urn:microsoft.com/office/officeart/2008/layout/VerticalCurvedList"/>
    <dgm:cxn modelId="{DB31D3E4-C6DD-4BB7-9E65-D5509071F7F2}" type="presOf" srcId="{8BB933B4-7A33-4FB4-8736-18556A1C5B7D}" destId="{2F179205-A51A-49D7-B429-543EA65DC911}" srcOrd="0" destOrd="0" presId="urn:microsoft.com/office/officeart/2008/layout/VerticalCurvedList"/>
    <dgm:cxn modelId="{533EBD3A-178B-43AF-9A79-B9982DE363A7}" type="presParOf" srcId="{A4B1DB9E-3F26-46BF-BB66-4FBA3C0BD678}" destId="{B05CDEBF-7236-4AA6-A706-8CCEB07D460A}" srcOrd="0" destOrd="0" presId="urn:microsoft.com/office/officeart/2008/layout/VerticalCurvedList"/>
    <dgm:cxn modelId="{BBC4B5DD-1A46-4CD5-98E4-B9164A162876}" type="presParOf" srcId="{B05CDEBF-7236-4AA6-A706-8CCEB07D460A}" destId="{2BCC60C9-FED7-4600-8E10-621705291165}" srcOrd="0" destOrd="0" presId="urn:microsoft.com/office/officeart/2008/layout/VerticalCurvedList"/>
    <dgm:cxn modelId="{FCB7083F-EDBE-4377-B6CE-3F744CA7E579}" type="presParOf" srcId="{2BCC60C9-FED7-4600-8E10-621705291165}" destId="{6E9286E6-DFB5-4261-B391-5192BE23A2C3}" srcOrd="0" destOrd="0" presId="urn:microsoft.com/office/officeart/2008/layout/VerticalCurvedList"/>
    <dgm:cxn modelId="{7A547B96-D8C9-4697-92E3-FF6596B858E6}" type="presParOf" srcId="{2BCC60C9-FED7-4600-8E10-621705291165}" destId="{5E2069CC-559B-49A7-B51E-C30CF5F3B1B9}" srcOrd="1" destOrd="0" presId="urn:microsoft.com/office/officeart/2008/layout/VerticalCurvedList"/>
    <dgm:cxn modelId="{DF7A3AAB-C620-4DF6-A03A-332A45A6BDF9}" type="presParOf" srcId="{2BCC60C9-FED7-4600-8E10-621705291165}" destId="{90234A8B-B447-4BB5-AFB7-E493543D935B}" srcOrd="2" destOrd="0" presId="urn:microsoft.com/office/officeart/2008/layout/VerticalCurvedList"/>
    <dgm:cxn modelId="{DCCD963C-47AD-4072-88D1-A3986C8B3610}" type="presParOf" srcId="{2BCC60C9-FED7-4600-8E10-621705291165}" destId="{20FACA11-2CBD-4902-82E3-93FD29AC6C7E}" srcOrd="3" destOrd="0" presId="urn:microsoft.com/office/officeart/2008/layout/VerticalCurvedList"/>
    <dgm:cxn modelId="{DBE0FA1B-1E1C-478B-BF84-F33CB4F028B7}" type="presParOf" srcId="{B05CDEBF-7236-4AA6-A706-8CCEB07D460A}" destId="{04E1D914-ED0E-44B6-B225-B13D053BF118}" srcOrd="1" destOrd="0" presId="urn:microsoft.com/office/officeart/2008/layout/VerticalCurvedList"/>
    <dgm:cxn modelId="{E922606A-6D93-46E7-B705-11C670052768}" type="presParOf" srcId="{B05CDEBF-7236-4AA6-A706-8CCEB07D460A}" destId="{8D807AC9-9FEC-4425-888C-C16C0077AD3B}" srcOrd="2" destOrd="0" presId="urn:microsoft.com/office/officeart/2008/layout/VerticalCurvedList"/>
    <dgm:cxn modelId="{49531846-BDC9-4595-9C5A-A5BF22F665A5}" type="presParOf" srcId="{8D807AC9-9FEC-4425-888C-C16C0077AD3B}" destId="{273740EE-6047-4EC2-A38E-6A74882D9454}" srcOrd="0" destOrd="0" presId="urn:microsoft.com/office/officeart/2008/layout/VerticalCurvedList"/>
    <dgm:cxn modelId="{4CAA53C0-9613-415F-8F53-19361659622D}" type="presParOf" srcId="{B05CDEBF-7236-4AA6-A706-8CCEB07D460A}" destId="{2F179205-A51A-49D7-B429-543EA65DC911}" srcOrd="3" destOrd="0" presId="urn:microsoft.com/office/officeart/2008/layout/VerticalCurvedList"/>
    <dgm:cxn modelId="{23051357-F7A0-4191-8D1B-7257605D9458}" type="presParOf" srcId="{B05CDEBF-7236-4AA6-A706-8CCEB07D460A}" destId="{730D03C7-9668-490B-90A1-4BFAA112C6D5}" srcOrd="4" destOrd="0" presId="urn:microsoft.com/office/officeart/2008/layout/VerticalCurvedList"/>
    <dgm:cxn modelId="{851FCA42-47BE-4FF4-AEEC-48D842A78E67}" type="presParOf" srcId="{730D03C7-9668-490B-90A1-4BFAA112C6D5}" destId="{056F2FF9-C17F-4848-A3A2-4D8616722C0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64CCC-7FF9-46A3-8E6C-0B65EB1383FA}" type="doc">
      <dgm:prSet loTypeId="urn:microsoft.com/office/officeart/2008/layout/VerticalCurvedList" loCatId="list" qsTypeId="urn:microsoft.com/office/officeart/2005/8/quickstyle/simple4" qsCatId="simple" csTypeId="urn:microsoft.com/office/officeart/2005/8/colors/accent1_5" csCatId="accent1" phldr="1"/>
      <dgm:spPr/>
      <dgm:t>
        <a:bodyPr/>
        <a:lstStyle/>
        <a:p>
          <a:endParaRPr lang="zh-TW" altLang="en-US"/>
        </a:p>
      </dgm:t>
    </dgm:pt>
    <dgm:pt modelId="{D97F83D7-B1E2-4D31-A336-9B6B00E3AB0F}">
      <dgm:prSet phldrT="[文字]" custT="1"/>
      <dgm:spPr/>
      <dgm:t>
        <a:bodyPr/>
        <a:lstStyle/>
        <a:p>
          <a:r>
            <a:rPr lang="zh-TW" altLang="en-US" sz="2800" b="1" dirty="0"/>
            <a:t>技優甄審入學</a:t>
          </a:r>
        </a:p>
      </dgm:t>
    </dgm:pt>
    <dgm:pt modelId="{D69FCF5A-B724-49F1-945F-C3D7A57AFE2A}" type="parTrans" cxnId="{AC8FA5A5-5BBD-44A7-9418-DAB5A3C2C4CB}">
      <dgm:prSet/>
      <dgm:spPr/>
      <dgm:t>
        <a:bodyPr/>
        <a:lstStyle/>
        <a:p>
          <a:endParaRPr lang="zh-TW" altLang="en-US" sz="2400" b="1">
            <a:solidFill>
              <a:schemeClr val="accent2">
                <a:lumMod val="75000"/>
              </a:schemeClr>
            </a:solidFill>
          </a:endParaRPr>
        </a:p>
      </dgm:t>
    </dgm:pt>
    <dgm:pt modelId="{A4B0C26D-3F44-4A64-BC29-A19D2F9C2D60}" type="sibTrans" cxnId="{AC8FA5A5-5BBD-44A7-9418-DAB5A3C2C4CB}">
      <dgm:prSet/>
      <dgm:spPr/>
      <dgm:t>
        <a:bodyPr/>
        <a:lstStyle/>
        <a:p>
          <a:endParaRPr lang="zh-TW" altLang="en-US" sz="2400" b="1">
            <a:solidFill>
              <a:schemeClr val="accent2">
                <a:lumMod val="75000"/>
              </a:schemeClr>
            </a:solidFill>
          </a:endParaRPr>
        </a:p>
      </dgm:t>
    </dgm:pt>
    <dgm:pt modelId="{E2B1E84C-1E4B-4064-8AF3-ACA7120D3377}">
      <dgm:prSet custT="1"/>
      <dgm:spPr/>
      <dgm:t>
        <a:bodyPr/>
        <a:lstStyle/>
        <a:p>
          <a:r>
            <a:rPr lang="zh-TW" altLang="en-US" sz="2800" b="1" dirty="0"/>
            <a:t>特色招生專業群科甄選入學</a:t>
          </a:r>
          <a:endParaRPr lang="en-US" altLang="zh-TW" sz="2800" b="1" dirty="0"/>
        </a:p>
      </dgm:t>
    </dgm:pt>
    <dgm:pt modelId="{0807B5BB-DEF0-41CA-A7E4-832BCDBE7C69}" type="parTrans" cxnId="{6560193A-5A86-46A0-9D3D-CAB0B356AAB6}">
      <dgm:prSet/>
      <dgm:spPr/>
      <dgm:t>
        <a:bodyPr/>
        <a:lstStyle/>
        <a:p>
          <a:endParaRPr lang="zh-TW" altLang="en-US" sz="2400" b="1">
            <a:solidFill>
              <a:schemeClr val="accent2">
                <a:lumMod val="75000"/>
              </a:schemeClr>
            </a:solidFill>
          </a:endParaRPr>
        </a:p>
      </dgm:t>
    </dgm:pt>
    <dgm:pt modelId="{78C13673-4D10-402B-96FD-F816FB08EA97}" type="sibTrans" cxnId="{6560193A-5A86-46A0-9D3D-CAB0B356AAB6}">
      <dgm:prSet/>
      <dgm:spPr/>
      <dgm:t>
        <a:bodyPr/>
        <a:lstStyle/>
        <a:p>
          <a:endParaRPr lang="zh-TW" altLang="en-US" sz="2400" b="1">
            <a:solidFill>
              <a:schemeClr val="accent2">
                <a:lumMod val="75000"/>
              </a:schemeClr>
            </a:solidFill>
          </a:endParaRPr>
        </a:p>
      </dgm:t>
    </dgm:pt>
    <dgm:pt modelId="{950CA700-A649-4CA2-9998-0603FCD092D5}">
      <dgm:prSet custT="1"/>
      <dgm:spPr/>
      <dgm:t>
        <a:bodyPr/>
        <a:lstStyle/>
        <a:p>
          <a:r>
            <a:rPr lang="zh-TW" altLang="en-US" sz="2800" b="1" dirty="0"/>
            <a:t>產業特殊需求類科</a:t>
          </a:r>
          <a:endParaRPr lang="en-US" altLang="zh-TW" sz="2800" b="1" dirty="0"/>
        </a:p>
      </dgm:t>
    </dgm:pt>
    <dgm:pt modelId="{542C6622-0112-47B5-830A-BB8C399A2942}" type="parTrans" cxnId="{CFF8B4B4-1986-416E-B590-567BF395667D}">
      <dgm:prSet/>
      <dgm:spPr/>
      <dgm:t>
        <a:bodyPr/>
        <a:lstStyle/>
        <a:p>
          <a:endParaRPr lang="zh-TW" altLang="en-US" sz="2400" b="1">
            <a:solidFill>
              <a:schemeClr val="accent2">
                <a:lumMod val="75000"/>
              </a:schemeClr>
            </a:solidFill>
          </a:endParaRPr>
        </a:p>
      </dgm:t>
    </dgm:pt>
    <dgm:pt modelId="{79B34587-6170-4BB8-84D1-017493DEA6C2}" type="sibTrans" cxnId="{CFF8B4B4-1986-416E-B590-567BF395667D}">
      <dgm:prSet/>
      <dgm:spPr/>
      <dgm:t>
        <a:bodyPr/>
        <a:lstStyle/>
        <a:p>
          <a:endParaRPr lang="zh-TW" altLang="en-US" sz="2400" b="1">
            <a:solidFill>
              <a:schemeClr val="accent2">
                <a:lumMod val="75000"/>
              </a:schemeClr>
            </a:solidFill>
          </a:endParaRPr>
        </a:p>
      </dgm:t>
    </dgm:pt>
    <dgm:pt modelId="{A4089DEC-CEBC-4936-A2EB-1EA650F7E28E}">
      <dgm:prSet custT="1"/>
      <dgm:spPr/>
      <dgm:t>
        <a:bodyPr/>
        <a:lstStyle/>
        <a:p>
          <a:r>
            <a:rPr lang="zh-TW" altLang="en-US" sz="2800" b="1"/>
            <a:t>實用技能學程</a:t>
          </a:r>
          <a:endParaRPr lang="en-US" altLang="zh-TW" sz="2800" b="1" dirty="0"/>
        </a:p>
      </dgm:t>
    </dgm:pt>
    <dgm:pt modelId="{50D344F1-7349-4B65-89C5-D9A599C5A216}" type="parTrans" cxnId="{4A828AFE-4FD2-446C-A4D2-8628496CB213}">
      <dgm:prSet/>
      <dgm:spPr/>
      <dgm:t>
        <a:bodyPr/>
        <a:lstStyle/>
        <a:p>
          <a:endParaRPr lang="zh-TW" altLang="en-US" sz="2400" b="1">
            <a:solidFill>
              <a:schemeClr val="accent2">
                <a:lumMod val="75000"/>
              </a:schemeClr>
            </a:solidFill>
          </a:endParaRPr>
        </a:p>
      </dgm:t>
    </dgm:pt>
    <dgm:pt modelId="{920CFEE3-2FC6-450E-AAB4-FB30E3D8FFB7}" type="sibTrans" cxnId="{4A828AFE-4FD2-446C-A4D2-8628496CB213}">
      <dgm:prSet/>
      <dgm:spPr/>
      <dgm:t>
        <a:bodyPr/>
        <a:lstStyle/>
        <a:p>
          <a:endParaRPr lang="zh-TW" altLang="en-US" sz="2400" b="1">
            <a:solidFill>
              <a:schemeClr val="accent2">
                <a:lumMod val="75000"/>
              </a:schemeClr>
            </a:solidFill>
          </a:endParaRPr>
        </a:p>
      </dgm:t>
    </dgm:pt>
    <dgm:pt modelId="{8B0FE117-1950-4821-BC0E-BAB1CFFE6E92}">
      <dgm:prSet custT="1"/>
      <dgm:spPr/>
      <dgm:t>
        <a:bodyPr/>
        <a:lstStyle/>
        <a:p>
          <a:r>
            <a:rPr lang="zh-TW" altLang="en-US" sz="2800" b="1"/>
            <a:t>產學攜手合作計畫</a:t>
          </a:r>
          <a:endParaRPr lang="en-US" altLang="zh-TW" sz="2800" b="1" dirty="0"/>
        </a:p>
      </dgm:t>
    </dgm:pt>
    <dgm:pt modelId="{E5B58C9E-1CD8-4BE1-A025-2526BFE64880}" type="parTrans" cxnId="{8426FF44-6240-40A5-80A9-AFE9CBDA24E3}">
      <dgm:prSet/>
      <dgm:spPr/>
      <dgm:t>
        <a:bodyPr/>
        <a:lstStyle/>
        <a:p>
          <a:endParaRPr lang="zh-TW" altLang="en-US" sz="2400" b="1">
            <a:solidFill>
              <a:schemeClr val="accent2">
                <a:lumMod val="75000"/>
              </a:schemeClr>
            </a:solidFill>
          </a:endParaRPr>
        </a:p>
      </dgm:t>
    </dgm:pt>
    <dgm:pt modelId="{10EF4DDF-E9CE-4016-B2F1-7DA16DA41939}" type="sibTrans" cxnId="{8426FF44-6240-40A5-80A9-AFE9CBDA24E3}">
      <dgm:prSet/>
      <dgm:spPr/>
      <dgm:t>
        <a:bodyPr/>
        <a:lstStyle/>
        <a:p>
          <a:endParaRPr lang="zh-TW" altLang="en-US" sz="2400" b="1">
            <a:solidFill>
              <a:schemeClr val="accent2">
                <a:lumMod val="75000"/>
              </a:schemeClr>
            </a:solidFill>
          </a:endParaRPr>
        </a:p>
      </dgm:t>
    </dgm:pt>
    <dgm:pt modelId="{4FD896C3-02C7-4FA2-B403-2C9E6E016650}">
      <dgm:prSet custT="1"/>
      <dgm:spPr/>
      <dgm:t>
        <a:bodyPr/>
        <a:lstStyle/>
        <a:p>
          <a:r>
            <a:rPr lang="zh-TW" altLang="en-US" sz="2800" b="1"/>
            <a:t>建教合作班</a:t>
          </a:r>
          <a:endParaRPr lang="en-US" altLang="zh-TW" sz="2800" b="1" dirty="0"/>
        </a:p>
      </dgm:t>
    </dgm:pt>
    <dgm:pt modelId="{599302F5-5E51-426D-BCF5-EF64B9CF478B}" type="parTrans" cxnId="{536330C9-ED05-4717-92FE-ECABC889A625}">
      <dgm:prSet/>
      <dgm:spPr/>
      <dgm:t>
        <a:bodyPr/>
        <a:lstStyle/>
        <a:p>
          <a:endParaRPr lang="zh-TW" altLang="en-US" sz="2400" b="1">
            <a:solidFill>
              <a:schemeClr val="accent2">
                <a:lumMod val="75000"/>
              </a:schemeClr>
            </a:solidFill>
          </a:endParaRPr>
        </a:p>
      </dgm:t>
    </dgm:pt>
    <dgm:pt modelId="{E3079EE9-D174-42A4-9CA7-9EC2F2A7E1B0}" type="sibTrans" cxnId="{536330C9-ED05-4717-92FE-ECABC889A625}">
      <dgm:prSet/>
      <dgm:spPr/>
      <dgm:t>
        <a:bodyPr/>
        <a:lstStyle/>
        <a:p>
          <a:endParaRPr lang="zh-TW" altLang="en-US" sz="2400" b="1">
            <a:solidFill>
              <a:schemeClr val="accent2">
                <a:lumMod val="75000"/>
              </a:schemeClr>
            </a:solidFill>
          </a:endParaRPr>
        </a:p>
      </dgm:t>
    </dgm:pt>
    <dgm:pt modelId="{4D60A0B1-EA38-4EBF-A86B-92527EF1345D}">
      <dgm:prSet custT="1"/>
      <dgm:spPr/>
      <dgm:t>
        <a:bodyPr/>
        <a:lstStyle/>
        <a:p>
          <a:r>
            <a:rPr lang="zh-TW" altLang="en-US" sz="2800" b="1" dirty="0"/>
            <a:t>五專免試入學</a:t>
          </a:r>
        </a:p>
      </dgm:t>
    </dgm:pt>
    <dgm:pt modelId="{B571B41A-CCFA-477F-84D9-8F79D472BCAA}" type="parTrans" cxnId="{1EBDBB57-4270-491B-84B6-A34F75C9FBF6}">
      <dgm:prSet/>
      <dgm:spPr/>
      <dgm:t>
        <a:bodyPr/>
        <a:lstStyle/>
        <a:p>
          <a:endParaRPr lang="zh-TW" altLang="en-US" sz="2400" b="1">
            <a:solidFill>
              <a:schemeClr val="accent2">
                <a:lumMod val="75000"/>
              </a:schemeClr>
            </a:solidFill>
          </a:endParaRPr>
        </a:p>
      </dgm:t>
    </dgm:pt>
    <dgm:pt modelId="{2CE781BF-52EB-4FAA-8387-58D97C5EC267}" type="sibTrans" cxnId="{1EBDBB57-4270-491B-84B6-A34F75C9FBF6}">
      <dgm:prSet/>
      <dgm:spPr/>
      <dgm:t>
        <a:bodyPr/>
        <a:lstStyle/>
        <a:p>
          <a:endParaRPr lang="zh-TW" altLang="en-US" sz="2400" b="1">
            <a:solidFill>
              <a:schemeClr val="accent2">
                <a:lumMod val="75000"/>
              </a:schemeClr>
            </a:solidFill>
          </a:endParaRPr>
        </a:p>
      </dgm:t>
    </dgm:pt>
    <dgm:pt modelId="{B16E3B39-2B4E-4449-BE99-997AD4911961}" type="pres">
      <dgm:prSet presAssocID="{5CF64CCC-7FF9-46A3-8E6C-0B65EB1383FA}" presName="Name0" presStyleCnt="0">
        <dgm:presLayoutVars>
          <dgm:chMax val="7"/>
          <dgm:chPref val="7"/>
          <dgm:dir/>
        </dgm:presLayoutVars>
      </dgm:prSet>
      <dgm:spPr/>
      <dgm:t>
        <a:bodyPr/>
        <a:lstStyle/>
        <a:p>
          <a:endParaRPr lang="zh-TW" altLang="en-US"/>
        </a:p>
      </dgm:t>
    </dgm:pt>
    <dgm:pt modelId="{BFC46748-FD04-4B20-8E77-9170B131713E}" type="pres">
      <dgm:prSet presAssocID="{5CF64CCC-7FF9-46A3-8E6C-0B65EB1383FA}" presName="Name1" presStyleCnt="0"/>
      <dgm:spPr/>
    </dgm:pt>
    <dgm:pt modelId="{E1677BC8-D072-425F-9958-C07C51CBCD5A}" type="pres">
      <dgm:prSet presAssocID="{5CF64CCC-7FF9-46A3-8E6C-0B65EB1383FA}" presName="cycle" presStyleCnt="0"/>
      <dgm:spPr/>
    </dgm:pt>
    <dgm:pt modelId="{A9602788-FBFC-46FA-BAA4-FF0E55BFF6F7}" type="pres">
      <dgm:prSet presAssocID="{5CF64CCC-7FF9-46A3-8E6C-0B65EB1383FA}" presName="srcNode" presStyleLbl="node1" presStyleIdx="0" presStyleCnt="7"/>
      <dgm:spPr/>
    </dgm:pt>
    <dgm:pt modelId="{043471AD-577A-4537-82F7-27616798857D}" type="pres">
      <dgm:prSet presAssocID="{5CF64CCC-7FF9-46A3-8E6C-0B65EB1383FA}" presName="conn" presStyleLbl="parChTrans1D2" presStyleIdx="0" presStyleCnt="1"/>
      <dgm:spPr/>
      <dgm:t>
        <a:bodyPr/>
        <a:lstStyle/>
        <a:p>
          <a:endParaRPr lang="zh-TW" altLang="en-US"/>
        </a:p>
      </dgm:t>
    </dgm:pt>
    <dgm:pt modelId="{863C6B0E-78B8-4748-9BAE-56E39A2A537E}" type="pres">
      <dgm:prSet presAssocID="{5CF64CCC-7FF9-46A3-8E6C-0B65EB1383FA}" presName="extraNode" presStyleLbl="node1" presStyleIdx="0" presStyleCnt="7"/>
      <dgm:spPr/>
    </dgm:pt>
    <dgm:pt modelId="{FF0B700A-B0EC-41C1-A816-83C5FD882F46}" type="pres">
      <dgm:prSet presAssocID="{5CF64CCC-7FF9-46A3-8E6C-0B65EB1383FA}" presName="dstNode" presStyleLbl="node1" presStyleIdx="0" presStyleCnt="7"/>
      <dgm:spPr/>
    </dgm:pt>
    <dgm:pt modelId="{CFAB8A2C-1C79-4A39-B941-5054B4F247A8}" type="pres">
      <dgm:prSet presAssocID="{D97F83D7-B1E2-4D31-A336-9B6B00E3AB0F}" presName="text_1" presStyleLbl="node1" presStyleIdx="0" presStyleCnt="7">
        <dgm:presLayoutVars>
          <dgm:bulletEnabled val="1"/>
        </dgm:presLayoutVars>
      </dgm:prSet>
      <dgm:spPr/>
      <dgm:t>
        <a:bodyPr/>
        <a:lstStyle/>
        <a:p>
          <a:endParaRPr lang="zh-TW" altLang="en-US"/>
        </a:p>
      </dgm:t>
    </dgm:pt>
    <dgm:pt modelId="{2A111593-A2CE-4A4F-A8D4-89EB9D69AAB4}" type="pres">
      <dgm:prSet presAssocID="{D97F83D7-B1E2-4D31-A336-9B6B00E3AB0F}" presName="accent_1" presStyleCnt="0"/>
      <dgm:spPr/>
    </dgm:pt>
    <dgm:pt modelId="{0A76F8E6-BDA5-45D4-8D1A-6585CEC1DB51}" type="pres">
      <dgm:prSet presAssocID="{D97F83D7-B1E2-4D31-A336-9B6B00E3AB0F}" presName="accentRepeatNode" presStyleLbl="solidFgAcc1" presStyleIdx="0" presStyleCnt="7"/>
      <dgm:spPr/>
    </dgm:pt>
    <dgm:pt modelId="{4EEA3DF2-EB54-4741-97D9-6074AB7B4121}" type="pres">
      <dgm:prSet presAssocID="{E2B1E84C-1E4B-4064-8AF3-ACA7120D3377}" presName="text_2" presStyleLbl="node1" presStyleIdx="1" presStyleCnt="7">
        <dgm:presLayoutVars>
          <dgm:bulletEnabled val="1"/>
        </dgm:presLayoutVars>
      </dgm:prSet>
      <dgm:spPr/>
      <dgm:t>
        <a:bodyPr/>
        <a:lstStyle/>
        <a:p>
          <a:endParaRPr lang="zh-TW" altLang="en-US"/>
        </a:p>
      </dgm:t>
    </dgm:pt>
    <dgm:pt modelId="{FB857C41-1AF6-4DD3-9A10-0D6DF28EF5CA}" type="pres">
      <dgm:prSet presAssocID="{E2B1E84C-1E4B-4064-8AF3-ACA7120D3377}" presName="accent_2" presStyleCnt="0"/>
      <dgm:spPr/>
    </dgm:pt>
    <dgm:pt modelId="{15F5BD1F-FF45-4A23-8B64-68D7830B31D6}" type="pres">
      <dgm:prSet presAssocID="{E2B1E84C-1E4B-4064-8AF3-ACA7120D3377}" presName="accentRepeatNode" presStyleLbl="solidFgAcc1" presStyleIdx="1" presStyleCnt="7"/>
      <dgm:spPr/>
    </dgm:pt>
    <dgm:pt modelId="{B6B7EC55-C0E0-4EA6-BD62-6D377D06D877}" type="pres">
      <dgm:prSet presAssocID="{950CA700-A649-4CA2-9998-0603FCD092D5}" presName="text_3" presStyleLbl="node1" presStyleIdx="2" presStyleCnt="7">
        <dgm:presLayoutVars>
          <dgm:bulletEnabled val="1"/>
        </dgm:presLayoutVars>
      </dgm:prSet>
      <dgm:spPr/>
      <dgm:t>
        <a:bodyPr/>
        <a:lstStyle/>
        <a:p>
          <a:endParaRPr lang="zh-TW" altLang="en-US"/>
        </a:p>
      </dgm:t>
    </dgm:pt>
    <dgm:pt modelId="{B0DEF036-E3CD-4C31-9B0A-B7ECFFC3FF64}" type="pres">
      <dgm:prSet presAssocID="{950CA700-A649-4CA2-9998-0603FCD092D5}" presName="accent_3" presStyleCnt="0"/>
      <dgm:spPr/>
    </dgm:pt>
    <dgm:pt modelId="{7E1D13DD-A273-4497-B198-2AF26421BA05}" type="pres">
      <dgm:prSet presAssocID="{950CA700-A649-4CA2-9998-0603FCD092D5}" presName="accentRepeatNode" presStyleLbl="solidFgAcc1" presStyleIdx="2" presStyleCnt="7"/>
      <dgm:spPr/>
    </dgm:pt>
    <dgm:pt modelId="{FF377A62-E0AF-4D53-9C0B-106E87908ACF}" type="pres">
      <dgm:prSet presAssocID="{A4089DEC-CEBC-4936-A2EB-1EA650F7E28E}" presName="text_4" presStyleLbl="node1" presStyleIdx="3" presStyleCnt="7">
        <dgm:presLayoutVars>
          <dgm:bulletEnabled val="1"/>
        </dgm:presLayoutVars>
      </dgm:prSet>
      <dgm:spPr/>
      <dgm:t>
        <a:bodyPr/>
        <a:lstStyle/>
        <a:p>
          <a:endParaRPr lang="zh-TW" altLang="en-US"/>
        </a:p>
      </dgm:t>
    </dgm:pt>
    <dgm:pt modelId="{8CA6D658-7BBF-4A95-AF41-A6DAFFA1EA78}" type="pres">
      <dgm:prSet presAssocID="{A4089DEC-CEBC-4936-A2EB-1EA650F7E28E}" presName="accent_4" presStyleCnt="0"/>
      <dgm:spPr/>
    </dgm:pt>
    <dgm:pt modelId="{3D6B2D63-AC6D-41C7-8818-CDDD3337EDE2}" type="pres">
      <dgm:prSet presAssocID="{A4089DEC-CEBC-4936-A2EB-1EA650F7E28E}" presName="accentRepeatNode" presStyleLbl="solidFgAcc1" presStyleIdx="3" presStyleCnt="7"/>
      <dgm:spPr/>
    </dgm:pt>
    <dgm:pt modelId="{8CED407B-C9E8-485F-8A2E-E35EC6A1F514}" type="pres">
      <dgm:prSet presAssocID="{8B0FE117-1950-4821-BC0E-BAB1CFFE6E92}" presName="text_5" presStyleLbl="node1" presStyleIdx="4" presStyleCnt="7">
        <dgm:presLayoutVars>
          <dgm:bulletEnabled val="1"/>
        </dgm:presLayoutVars>
      </dgm:prSet>
      <dgm:spPr/>
      <dgm:t>
        <a:bodyPr/>
        <a:lstStyle/>
        <a:p>
          <a:endParaRPr lang="zh-TW" altLang="en-US"/>
        </a:p>
      </dgm:t>
    </dgm:pt>
    <dgm:pt modelId="{0B20F524-2EC7-4699-B923-CFCF98AFD71A}" type="pres">
      <dgm:prSet presAssocID="{8B0FE117-1950-4821-BC0E-BAB1CFFE6E92}" presName="accent_5" presStyleCnt="0"/>
      <dgm:spPr/>
    </dgm:pt>
    <dgm:pt modelId="{EAAC1D7B-17CA-464E-A155-F6BA169B4672}" type="pres">
      <dgm:prSet presAssocID="{8B0FE117-1950-4821-BC0E-BAB1CFFE6E92}" presName="accentRepeatNode" presStyleLbl="solidFgAcc1" presStyleIdx="4" presStyleCnt="7"/>
      <dgm:spPr/>
    </dgm:pt>
    <dgm:pt modelId="{AAF08D58-4694-4576-A769-5025EA533EFE}" type="pres">
      <dgm:prSet presAssocID="{4FD896C3-02C7-4FA2-B403-2C9E6E016650}" presName="text_6" presStyleLbl="node1" presStyleIdx="5" presStyleCnt="7">
        <dgm:presLayoutVars>
          <dgm:bulletEnabled val="1"/>
        </dgm:presLayoutVars>
      </dgm:prSet>
      <dgm:spPr/>
      <dgm:t>
        <a:bodyPr/>
        <a:lstStyle/>
        <a:p>
          <a:endParaRPr lang="zh-TW" altLang="en-US"/>
        </a:p>
      </dgm:t>
    </dgm:pt>
    <dgm:pt modelId="{BA41381E-2E61-4EDB-AD06-5E992B6CECB3}" type="pres">
      <dgm:prSet presAssocID="{4FD896C3-02C7-4FA2-B403-2C9E6E016650}" presName="accent_6" presStyleCnt="0"/>
      <dgm:spPr/>
    </dgm:pt>
    <dgm:pt modelId="{5914C4F6-BCB7-4D89-9F3C-6207064EC537}" type="pres">
      <dgm:prSet presAssocID="{4FD896C3-02C7-4FA2-B403-2C9E6E016650}" presName="accentRepeatNode" presStyleLbl="solidFgAcc1" presStyleIdx="5" presStyleCnt="7"/>
      <dgm:spPr/>
    </dgm:pt>
    <dgm:pt modelId="{BD4F27B2-D647-4733-A30D-47FD416DFBDC}" type="pres">
      <dgm:prSet presAssocID="{4D60A0B1-EA38-4EBF-A86B-92527EF1345D}" presName="text_7" presStyleLbl="node1" presStyleIdx="6" presStyleCnt="7">
        <dgm:presLayoutVars>
          <dgm:bulletEnabled val="1"/>
        </dgm:presLayoutVars>
      </dgm:prSet>
      <dgm:spPr/>
      <dgm:t>
        <a:bodyPr/>
        <a:lstStyle/>
        <a:p>
          <a:endParaRPr lang="zh-TW" altLang="en-US"/>
        </a:p>
      </dgm:t>
    </dgm:pt>
    <dgm:pt modelId="{A9A0CDB6-CAA4-4445-80CA-515E2EC604B2}" type="pres">
      <dgm:prSet presAssocID="{4D60A0B1-EA38-4EBF-A86B-92527EF1345D}" presName="accent_7" presStyleCnt="0"/>
      <dgm:spPr/>
    </dgm:pt>
    <dgm:pt modelId="{884DE709-3FB8-4524-857E-67B784325A3B}" type="pres">
      <dgm:prSet presAssocID="{4D60A0B1-EA38-4EBF-A86B-92527EF1345D}" presName="accentRepeatNode" presStyleLbl="solidFgAcc1" presStyleIdx="6" presStyleCnt="7"/>
      <dgm:spPr/>
    </dgm:pt>
  </dgm:ptLst>
  <dgm:cxnLst>
    <dgm:cxn modelId="{D363E474-11FE-497C-8C24-CB12F8D654EC}" type="presOf" srcId="{D97F83D7-B1E2-4D31-A336-9B6B00E3AB0F}" destId="{CFAB8A2C-1C79-4A39-B941-5054B4F247A8}" srcOrd="0" destOrd="0" presId="urn:microsoft.com/office/officeart/2008/layout/VerticalCurvedList"/>
    <dgm:cxn modelId="{536330C9-ED05-4717-92FE-ECABC889A625}" srcId="{5CF64CCC-7FF9-46A3-8E6C-0B65EB1383FA}" destId="{4FD896C3-02C7-4FA2-B403-2C9E6E016650}" srcOrd="5" destOrd="0" parTransId="{599302F5-5E51-426D-BCF5-EF64B9CF478B}" sibTransId="{E3079EE9-D174-42A4-9CA7-9EC2F2A7E1B0}"/>
    <dgm:cxn modelId="{7D064F47-2C07-43ED-9372-6991FF4F0363}" type="presOf" srcId="{8B0FE117-1950-4821-BC0E-BAB1CFFE6E92}" destId="{8CED407B-C9E8-485F-8A2E-E35EC6A1F514}" srcOrd="0" destOrd="0" presId="urn:microsoft.com/office/officeart/2008/layout/VerticalCurvedList"/>
    <dgm:cxn modelId="{6560193A-5A86-46A0-9D3D-CAB0B356AAB6}" srcId="{5CF64CCC-7FF9-46A3-8E6C-0B65EB1383FA}" destId="{E2B1E84C-1E4B-4064-8AF3-ACA7120D3377}" srcOrd="1" destOrd="0" parTransId="{0807B5BB-DEF0-41CA-A7E4-832BCDBE7C69}" sibTransId="{78C13673-4D10-402B-96FD-F816FB08EA97}"/>
    <dgm:cxn modelId="{1EBDBB57-4270-491B-84B6-A34F75C9FBF6}" srcId="{5CF64CCC-7FF9-46A3-8E6C-0B65EB1383FA}" destId="{4D60A0B1-EA38-4EBF-A86B-92527EF1345D}" srcOrd="6" destOrd="0" parTransId="{B571B41A-CCFA-477F-84D9-8F79D472BCAA}" sibTransId="{2CE781BF-52EB-4FAA-8387-58D97C5EC267}"/>
    <dgm:cxn modelId="{E43FBDF6-ADA0-4B7A-BC40-A6B76C225938}" type="presOf" srcId="{E2B1E84C-1E4B-4064-8AF3-ACA7120D3377}" destId="{4EEA3DF2-EB54-4741-97D9-6074AB7B4121}" srcOrd="0" destOrd="0" presId="urn:microsoft.com/office/officeart/2008/layout/VerticalCurvedList"/>
    <dgm:cxn modelId="{CFF8B4B4-1986-416E-B590-567BF395667D}" srcId="{5CF64CCC-7FF9-46A3-8E6C-0B65EB1383FA}" destId="{950CA700-A649-4CA2-9998-0603FCD092D5}" srcOrd="2" destOrd="0" parTransId="{542C6622-0112-47B5-830A-BB8C399A2942}" sibTransId="{79B34587-6170-4BB8-84D1-017493DEA6C2}"/>
    <dgm:cxn modelId="{AC8FA5A5-5BBD-44A7-9418-DAB5A3C2C4CB}" srcId="{5CF64CCC-7FF9-46A3-8E6C-0B65EB1383FA}" destId="{D97F83D7-B1E2-4D31-A336-9B6B00E3AB0F}" srcOrd="0" destOrd="0" parTransId="{D69FCF5A-B724-49F1-945F-C3D7A57AFE2A}" sibTransId="{A4B0C26D-3F44-4A64-BC29-A19D2F9C2D60}"/>
    <dgm:cxn modelId="{57EF08A4-C751-47A0-8ED2-89EAB85D7F6C}" type="presOf" srcId="{950CA700-A649-4CA2-9998-0603FCD092D5}" destId="{B6B7EC55-C0E0-4EA6-BD62-6D377D06D877}" srcOrd="0" destOrd="0" presId="urn:microsoft.com/office/officeart/2008/layout/VerticalCurvedList"/>
    <dgm:cxn modelId="{B7E88D99-E988-44C4-A039-4AB12F599E42}" type="presOf" srcId="{4FD896C3-02C7-4FA2-B403-2C9E6E016650}" destId="{AAF08D58-4694-4576-A769-5025EA533EFE}" srcOrd="0" destOrd="0" presId="urn:microsoft.com/office/officeart/2008/layout/VerticalCurvedList"/>
    <dgm:cxn modelId="{ACB4A772-5E84-4A86-A31F-5789A247185C}" type="presOf" srcId="{5CF64CCC-7FF9-46A3-8E6C-0B65EB1383FA}" destId="{B16E3B39-2B4E-4449-BE99-997AD4911961}" srcOrd="0" destOrd="0" presId="urn:microsoft.com/office/officeart/2008/layout/VerticalCurvedList"/>
    <dgm:cxn modelId="{7079578D-2F2A-4455-AD1B-92B860663F31}" type="presOf" srcId="{A4089DEC-CEBC-4936-A2EB-1EA650F7E28E}" destId="{FF377A62-E0AF-4D53-9C0B-106E87908ACF}" srcOrd="0" destOrd="0" presId="urn:microsoft.com/office/officeart/2008/layout/VerticalCurvedList"/>
    <dgm:cxn modelId="{8426FF44-6240-40A5-80A9-AFE9CBDA24E3}" srcId="{5CF64CCC-7FF9-46A3-8E6C-0B65EB1383FA}" destId="{8B0FE117-1950-4821-BC0E-BAB1CFFE6E92}" srcOrd="4" destOrd="0" parTransId="{E5B58C9E-1CD8-4BE1-A025-2526BFE64880}" sibTransId="{10EF4DDF-E9CE-4016-B2F1-7DA16DA41939}"/>
    <dgm:cxn modelId="{4A828AFE-4FD2-446C-A4D2-8628496CB213}" srcId="{5CF64CCC-7FF9-46A3-8E6C-0B65EB1383FA}" destId="{A4089DEC-CEBC-4936-A2EB-1EA650F7E28E}" srcOrd="3" destOrd="0" parTransId="{50D344F1-7349-4B65-89C5-D9A599C5A216}" sibTransId="{920CFEE3-2FC6-450E-AAB4-FB30E3D8FFB7}"/>
    <dgm:cxn modelId="{CCAB8ABE-3F33-4014-AB87-240BA5093805}" type="presOf" srcId="{4D60A0B1-EA38-4EBF-A86B-92527EF1345D}" destId="{BD4F27B2-D647-4733-A30D-47FD416DFBDC}" srcOrd="0" destOrd="0" presId="urn:microsoft.com/office/officeart/2008/layout/VerticalCurvedList"/>
    <dgm:cxn modelId="{DF65677B-C9A7-420B-A19D-B8BBC41EBCB9}" type="presOf" srcId="{A4B0C26D-3F44-4A64-BC29-A19D2F9C2D60}" destId="{043471AD-577A-4537-82F7-27616798857D}" srcOrd="0" destOrd="0" presId="urn:microsoft.com/office/officeart/2008/layout/VerticalCurvedList"/>
    <dgm:cxn modelId="{2A7F93C9-EDCB-4E24-9B45-A540F40B9F25}" type="presParOf" srcId="{B16E3B39-2B4E-4449-BE99-997AD4911961}" destId="{BFC46748-FD04-4B20-8E77-9170B131713E}" srcOrd="0" destOrd="0" presId="urn:microsoft.com/office/officeart/2008/layout/VerticalCurvedList"/>
    <dgm:cxn modelId="{9591F260-CCC2-43AC-A03B-D286A5602F2F}" type="presParOf" srcId="{BFC46748-FD04-4B20-8E77-9170B131713E}" destId="{E1677BC8-D072-425F-9958-C07C51CBCD5A}" srcOrd="0" destOrd="0" presId="urn:microsoft.com/office/officeart/2008/layout/VerticalCurvedList"/>
    <dgm:cxn modelId="{5852BA0F-399D-4F02-A957-4316E5B187F6}" type="presParOf" srcId="{E1677BC8-D072-425F-9958-C07C51CBCD5A}" destId="{A9602788-FBFC-46FA-BAA4-FF0E55BFF6F7}" srcOrd="0" destOrd="0" presId="urn:microsoft.com/office/officeart/2008/layout/VerticalCurvedList"/>
    <dgm:cxn modelId="{EDE8F899-69F4-4C14-93ED-6384BC403678}" type="presParOf" srcId="{E1677BC8-D072-425F-9958-C07C51CBCD5A}" destId="{043471AD-577A-4537-82F7-27616798857D}" srcOrd="1" destOrd="0" presId="urn:microsoft.com/office/officeart/2008/layout/VerticalCurvedList"/>
    <dgm:cxn modelId="{477B452E-95A0-4E3E-9DE2-C0594AD0FD11}" type="presParOf" srcId="{E1677BC8-D072-425F-9958-C07C51CBCD5A}" destId="{863C6B0E-78B8-4748-9BAE-56E39A2A537E}" srcOrd="2" destOrd="0" presId="urn:microsoft.com/office/officeart/2008/layout/VerticalCurvedList"/>
    <dgm:cxn modelId="{8B84E0F0-5179-4532-9CB4-EE4F3958F1C3}" type="presParOf" srcId="{E1677BC8-D072-425F-9958-C07C51CBCD5A}" destId="{FF0B700A-B0EC-41C1-A816-83C5FD882F46}" srcOrd="3" destOrd="0" presId="urn:microsoft.com/office/officeart/2008/layout/VerticalCurvedList"/>
    <dgm:cxn modelId="{275CE03A-5C76-4EB4-A7E2-3D9B5B6CD713}" type="presParOf" srcId="{BFC46748-FD04-4B20-8E77-9170B131713E}" destId="{CFAB8A2C-1C79-4A39-B941-5054B4F247A8}" srcOrd="1" destOrd="0" presId="urn:microsoft.com/office/officeart/2008/layout/VerticalCurvedList"/>
    <dgm:cxn modelId="{E60EB544-C3E1-4BA6-88C2-E4D6A2878889}" type="presParOf" srcId="{BFC46748-FD04-4B20-8E77-9170B131713E}" destId="{2A111593-A2CE-4A4F-A8D4-89EB9D69AAB4}" srcOrd="2" destOrd="0" presId="urn:microsoft.com/office/officeart/2008/layout/VerticalCurvedList"/>
    <dgm:cxn modelId="{81706F5B-F629-4A39-90EA-338B001FBEC3}" type="presParOf" srcId="{2A111593-A2CE-4A4F-A8D4-89EB9D69AAB4}" destId="{0A76F8E6-BDA5-45D4-8D1A-6585CEC1DB51}" srcOrd="0" destOrd="0" presId="urn:microsoft.com/office/officeart/2008/layout/VerticalCurvedList"/>
    <dgm:cxn modelId="{CCD98D09-9B65-47E2-9D4D-299B691E72CD}" type="presParOf" srcId="{BFC46748-FD04-4B20-8E77-9170B131713E}" destId="{4EEA3DF2-EB54-4741-97D9-6074AB7B4121}" srcOrd="3" destOrd="0" presId="urn:microsoft.com/office/officeart/2008/layout/VerticalCurvedList"/>
    <dgm:cxn modelId="{EC3EE416-CAFA-473C-8084-F8AFD5897112}" type="presParOf" srcId="{BFC46748-FD04-4B20-8E77-9170B131713E}" destId="{FB857C41-1AF6-4DD3-9A10-0D6DF28EF5CA}" srcOrd="4" destOrd="0" presId="urn:microsoft.com/office/officeart/2008/layout/VerticalCurvedList"/>
    <dgm:cxn modelId="{FBAD48C0-F496-493E-B7E4-315F93A62ED5}" type="presParOf" srcId="{FB857C41-1AF6-4DD3-9A10-0D6DF28EF5CA}" destId="{15F5BD1F-FF45-4A23-8B64-68D7830B31D6}" srcOrd="0" destOrd="0" presId="urn:microsoft.com/office/officeart/2008/layout/VerticalCurvedList"/>
    <dgm:cxn modelId="{0339B54C-8F7D-4FBE-8482-8213A69AF684}" type="presParOf" srcId="{BFC46748-FD04-4B20-8E77-9170B131713E}" destId="{B6B7EC55-C0E0-4EA6-BD62-6D377D06D877}" srcOrd="5" destOrd="0" presId="urn:microsoft.com/office/officeart/2008/layout/VerticalCurvedList"/>
    <dgm:cxn modelId="{52B292EA-E10B-405F-8BA7-9D1D06C43006}" type="presParOf" srcId="{BFC46748-FD04-4B20-8E77-9170B131713E}" destId="{B0DEF036-E3CD-4C31-9B0A-B7ECFFC3FF64}" srcOrd="6" destOrd="0" presId="urn:microsoft.com/office/officeart/2008/layout/VerticalCurvedList"/>
    <dgm:cxn modelId="{260FF6EB-B8D4-4516-AA0D-08E27FFEEEE2}" type="presParOf" srcId="{B0DEF036-E3CD-4C31-9B0A-B7ECFFC3FF64}" destId="{7E1D13DD-A273-4497-B198-2AF26421BA05}" srcOrd="0" destOrd="0" presId="urn:microsoft.com/office/officeart/2008/layout/VerticalCurvedList"/>
    <dgm:cxn modelId="{5A05E5F5-1CAD-4B84-B2AB-08F76C4EC55B}" type="presParOf" srcId="{BFC46748-FD04-4B20-8E77-9170B131713E}" destId="{FF377A62-E0AF-4D53-9C0B-106E87908ACF}" srcOrd="7" destOrd="0" presId="urn:microsoft.com/office/officeart/2008/layout/VerticalCurvedList"/>
    <dgm:cxn modelId="{B0342535-5C9F-4E41-9DCD-28E02652A1B6}" type="presParOf" srcId="{BFC46748-FD04-4B20-8E77-9170B131713E}" destId="{8CA6D658-7BBF-4A95-AF41-A6DAFFA1EA78}" srcOrd="8" destOrd="0" presId="urn:microsoft.com/office/officeart/2008/layout/VerticalCurvedList"/>
    <dgm:cxn modelId="{7E2A05CC-6B45-4A4A-9BF3-A35C5605F50F}" type="presParOf" srcId="{8CA6D658-7BBF-4A95-AF41-A6DAFFA1EA78}" destId="{3D6B2D63-AC6D-41C7-8818-CDDD3337EDE2}" srcOrd="0" destOrd="0" presId="urn:microsoft.com/office/officeart/2008/layout/VerticalCurvedList"/>
    <dgm:cxn modelId="{3CD3C1F4-5A3D-43A8-9313-7803F0AC842E}" type="presParOf" srcId="{BFC46748-FD04-4B20-8E77-9170B131713E}" destId="{8CED407B-C9E8-485F-8A2E-E35EC6A1F514}" srcOrd="9" destOrd="0" presId="urn:microsoft.com/office/officeart/2008/layout/VerticalCurvedList"/>
    <dgm:cxn modelId="{03AC87F7-5466-4744-A046-BC9416146484}" type="presParOf" srcId="{BFC46748-FD04-4B20-8E77-9170B131713E}" destId="{0B20F524-2EC7-4699-B923-CFCF98AFD71A}" srcOrd="10" destOrd="0" presId="urn:microsoft.com/office/officeart/2008/layout/VerticalCurvedList"/>
    <dgm:cxn modelId="{23BEBE4F-20D9-40AE-8B95-CC372288C17E}" type="presParOf" srcId="{0B20F524-2EC7-4699-B923-CFCF98AFD71A}" destId="{EAAC1D7B-17CA-464E-A155-F6BA169B4672}" srcOrd="0" destOrd="0" presId="urn:microsoft.com/office/officeart/2008/layout/VerticalCurvedList"/>
    <dgm:cxn modelId="{F40732E0-60FF-4A3D-BE45-6E5D012DF08F}" type="presParOf" srcId="{BFC46748-FD04-4B20-8E77-9170B131713E}" destId="{AAF08D58-4694-4576-A769-5025EA533EFE}" srcOrd="11" destOrd="0" presId="urn:microsoft.com/office/officeart/2008/layout/VerticalCurvedList"/>
    <dgm:cxn modelId="{E5FE0D12-A750-4D82-9361-39B411CC8741}" type="presParOf" srcId="{BFC46748-FD04-4B20-8E77-9170B131713E}" destId="{BA41381E-2E61-4EDB-AD06-5E992B6CECB3}" srcOrd="12" destOrd="0" presId="urn:microsoft.com/office/officeart/2008/layout/VerticalCurvedList"/>
    <dgm:cxn modelId="{B15363ED-C240-404E-BB0D-CB805978535A}" type="presParOf" srcId="{BA41381E-2E61-4EDB-AD06-5E992B6CECB3}" destId="{5914C4F6-BCB7-4D89-9F3C-6207064EC537}" srcOrd="0" destOrd="0" presId="urn:microsoft.com/office/officeart/2008/layout/VerticalCurvedList"/>
    <dgm:cxn modelId="{14A92A05-88AC-4D75-859C-5A14BC46F730}" type="presParOf" srcId="{BFC46748-FD04-4B20-8E77-9170B131713E}" destId="{BD4F27B2-D647-4733-A30D-47FD416DFBDC}" srcOrd="13" destOrd="0" presId="urn:microsoft.com/office/officeart/2008/layout/VerticalCurvedList"/>
    <dgm:cxn modelId="{D31E7CB3-66F5-4133-92DC-4C255219A612}" type="presParOf" srcId="{BFC46748-FD04-4B20-8E77-9170B131713E}" destId="{A9A0CDB6-CAA4-4445-80CA-515E2EC604B2}" srcOrd="14" destOrd="0" presId="urn:microsoft.com/office/officeart/2008/layout/VerticalCurvedList"/>
    <dgm:cxn modelId="{A8854D65-7AE3-47E8-BF70-88BB2383D479}" type="presParOf" srcId="{A9A0CDB6-CAA4-4445-80CA-515E2EC604B2}" destId="{884DE709-3FB8-4524-857E-67B784325A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069CC-559B-49A7-B51E-C30CF5F3B1B9}">
      <dsp:nvSpPr>
        <dsp:cNvPr id="0" name=""/>
        <dsp:cNvSpPr/>
      </dsp:nvSpPr>
      <dsp:spPr>
        <a:xfrm>
          <a:off x="-535001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4E1D914-ED0E-44B6-B225-B13D053BF118}">
      <dsp:nvSpPr>
        <dsp:cNvPr id="0" name=""/>
        <dsp:cNvSpPr/>
      </dsp:nvSpPr>
      <dsp:spPr>
        <a:xfrm>
          <a:off x="876533" y="681199"/>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a:t>科學班甄選入學</a:t>
          </a:r>
        </a:p>
      </dsp:txBody>
      <dsp:txXfrm>
        <a:off x="876533" y="681199"/>
        <a:ext cx="5602697" cy="1362209"/>
      </dsp:txXfrm>
    </dsp:sp>
    <dsp:sp modelId="{273740EE-6047-4EC2-A38E-6A74882D9454}">
      <dsp:nvSpPr>
        <dsp:cNvPr id="0" name=""/>
        <dsp:cNvSpPr/>
      </dsp:nvSpPr>
      <dsp:spPr>
        <a:xfrm>
          <a:off x="25152" y="510923"/>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 modelId="{2F179205-A51A-49D7-B429-543EA65DC911}">
      <dsp:nvSpPr>
        <dsp:cNvPr id="0" name=""/>
        <dsp:cNvSpPr/>
      </dsp:nvSpPr>
      <dsp:spPr>
        <a:xfrm>
          <a:off x="876533" y="2724895"/>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a:t>特色招生考試分發入學</a:t>
          </a:r>
        </a:p>
      </dsp:txBody>
      <dsp:txXfrm>
        <a:off x="876533" y="2724895"/>
        <a:ext cx="5602697" cy="1362209"/>
      </dsp:txXfrm>
    </dsp:sp>
    <dsp:sp modelId="{056F2FF9-C17F-4848-A3A2-4D8616722C0F}">
      <dsp:nvSpPr>
        <dsp:cNvPr id="0" name=""/>
        <dsp:cNvSpPr/>
      </dsp:nvSpPr>
      <dsp:spPr>
        <a:xfrm>
          <a:off x="25152" y="2554618"/>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471AD-577A-4537-82F7-27616798857D}">
      <dsp:nvSpPr>
        <dsp:cNvPr id="0" name=""/>
        <dsp:cNvSpPr/>
      </dsp:nvSpPr>
      <dsp:spPr>
        <a:xfrm>
          <a:off x="-5675307" y="-869242"/>
          <a:ext cx="6760822" cy="6760822"/>
        </a:xfrm>
        <a:prstGeom prst="blockArc">
          <a:avLst>
            <a:gd name="adj1" fmla="val 18900000"/>
            <a:gd name="adj2" fmla="val 2700000"/>
            <a:gd name="adj3" fmla="val 319"/>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B8A2C-1C79-4A39-B941-5054B4F247A8}">
      <dsp:nvSpPr>
        <dsp:cNvPr id="0" name=""/>
        <dsp:cNvSpPr/>
      </dsp:nvSpPr>
      <dsp:spPr>
        <a:xfrm>
          <a:off x="352317" y="228315"/>
          <a:ext cx="5434303" cy="456430"/>
        </a:xfrm>
        <a:prstGeom prst="rect">
          <a:avLst/>
        </a:prstGeom>
        <a:gradFill rotWithShape="0">
          <a:gsLst>
            <a:gs pos="0">
              <a:schemeClr val="accent1">
                <a:alpha val="90000"/>
                <a:hueOff val="0"/>
                <a:satOff val="0"/>
                <a:lumOff val="0"/>
                <a:alphaOff val="0"/>
                <a:tint val="92000"/>
                <a:satMod val="170000"/>
              </a:schemeClr>
            </a:gs>
            <a:gs pos="15000">
              <a:schemeClr val="accent1">
                <a:alpha val="90000"/>
                <a:hueOff val="0"/>
                <a:satOff val="0"/>
                <a:lumOff val="0"/>
                <a:alphaOff val="0"/>
                <a:tint val="92000"/>
                <a:shade val="99000"/>
                <a:satMod val="170000"/>
              </a:schemeClr>
            </a:gs>
            <a:gs pos="62000">
              <a:schemeClr val="accent1">
                <a:alpha val="90000"/>
                <a:hueOff val="0"/>
                <a:satOff val="0"/>
                <a:lumOff val="0"/>
                <a:alphaOff val="0"/>
                <a:tint val="96000"/>
                <a:shade val="80000"/>
                <a:satMod val="170000"/>
              </a:schemeClr>
            </a:gs>
            <a:gs pos="97000">
              <a:schemeClr val="accent1">
                <a:alpha val="90000"/>
                <a:hueOff val="0"/>
                <a:satOff val="0"/>
                <a:lumOff val="0"/>
                <a:alphaOff val="0"/>
                <a:tint val="98000"/>
                <a:shade val="63000"/>
                <a:satMod val="170000"/>
              </a:schemeClr>
            </a:gs>
            <a:gs pos="100000">
              <a:schemeClr val="accent1">
                <a:alpha val="9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t>技優甄審入學</a:t>
          </a:r>
        </a:p>
      </dsp:txBody>
      <dsp:txXfrm>
        <a:off x="352317" y="228315"/>
        <a:ext cx="5434303" cy="456430"/>
      </dsp:txXfrm>
    </dsp:sp>
    <dsp:sp modelId="{0A76F8E6-BDA5-45D4-8D1A-6585CEC1DB51}">
      <dsp:nvSpPr>
        <dsp:cNvPr id="0" name=""/>
        <dsp:cNvSpPr/>
      </dsp:nvSpPr>
      <dsp:spPr>
        <a:xfrm>
          <a:off x="67048" y="17126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EA3DF2-EB54-4741-97D9-6074AB7B4121}">
      <dsp:nvSpPr>
        <dsp:cNvPr id="0" name=""/>
        <dsp:cNvSpPr/>
      </dsp:nvSpPr>
      <dsp:spPr>
        <a:xfrm>
          <a:off x="765655" y="913362"/>
          <a:ext cx="5020965" cy="456430"/>
        </a:xfrm>
        <a:prstGeom prst="rect">
          <a:avLst/>
        </a:prstGeom>
        <a:gradFill rotWithShape="0">
          <a:gsLst>
            <a:gs pos="0">
              <a:schemeClr val="accent1">
                <a:alpha val="90000"/>
                <a:hueOff val="0"/>
                <a:satOff val="0"/>
                <a:lumOff val="0"/>
                <a:alphaOff val="-6667"/>
                <a:tint val="92000"/>
                <a:satMod val="170000"/>
              </a:schemeClr>
            </a:gs>
            <a:gs pos="15000">
              <a:schemeClr val="accent1">
                <a:alpha val="90000"/>
                <a:hueOff val="0"/>
                <a:satOff val="0"/>
                <a:lumOff val="0"/>
                <a:alphaOff val="-6667"/>
                <a:tint val="92000"/>
                <a:shade val="99000"/>
                <a:satMod val="170000"/>
              </a:schemeClr>
            </a:gs>
            <a:gs pos="62000">
              <a:schemeClr val="accent1">
                <a:alpha val="90000"/>
                <a:hueOff val="0"/>
                <a:satOff val="0"/>
                <a:lumOff val="0"/>
                <a:alphaOff val="-6667"/>
                <a:tint val="96000"/>
                <a:shade val="80000"/>
                <a:satMod val="170000"/>
              </a:schemeClr>
            </a:gs>
            <a:gs pos="97000">
              <a:schemeClr val="accent1">
                <a:alpha val="90000"/>
                <a:hueOff val="0"/>
                <a:satOff val="0"/>
                <a:lumOff val="0"/>
                <a:alphaOff val="-6667"/>
                <a:tint val="98000"/>
                <a:shade val="63000"/>
                <a:satMod val="170000"/>
              </a:schemeClr>
            </a:gs>
            <a:gs pos="100000">
              <a:schemeClr val="accent1">
                <a:alpha val="90000"/>
                <a:hueOff val="0"/>
                <a:satOff val="0"/>
                <a:lumOff val="0"/>
                <a:alphaOff val="-6667"/>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t>特色招生專業群科甄選入學</a:t>
          </a:r>
          <a:endParaRPr lang="en-US" altLang="zh-TW" sz="2800" b="1" kern="1200" dirty="0"/>
        </a:p>
      </dsp:txBody>
      <dsp:txXfrm>
        <a:off x="765655" y="913362"/>
        <a:ext cx="5020965" cy="456430"/>
      </dsp:txXfrm>
    </dsp:sp>
    <dsp:sp modelId="{15F5BD1F-FF45-4A23-8B64-68D7830B31D6}">
      <dsp:nvSpPr>
        <dsp:cNvPr id="0" name=""/>
        <dsp:cNvSpPr/>
      </dsp:nvSpPr>
      <dsp:spPr>
        <a:xfrm>
          <a:off x="480386" y="85630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6667"/>
            </a:schemeClr>
          </a:solidFill>
          <a:prstDash val="solid"/>
        </a:ln>
        <a:effectLst/>
      </dsp:spPr>
      <dsp:style>
        <a:lnRef idx="1">
          <a:scrgbClr r="0" g="0" b="0"/>
        </a:lnRef>
        <a:fillRef idx="1">
          <a:scrgbClr r="0" g="0" b="0"/>
        </a:fillRef>
        <a:effectRef idx="0">
          <a:scrgbClr r="0" g="0" b="0"/>
        </a:effectRef>
        <a:fontRef idx="minor"/>
      </dsp:style>
    </dsp:sp>
    <dsp:sp modelId="{B6B7EC55-C0E0-4EA6-BD62-6D377D06D877}">
      <dsp:nvSpPr>
        <dsp:cNvPr id="0" name=""/>
        <dsp:cNvSpPr/>
      </dsp:nvSpPr>
      <dsp:spPr>
        <a:xfrm>
          <a:off x="992162" y="1597907"/>
          <a:ext cx="4794457" cy="456430"/>
        </a:xfrm>
        <a:prstGeom prst="rect">
          <a:avLst/>
        </a:prstGeom>
        <a:gradFill rotWithShape="0">
          <a:gsLst>
            <a:gs pos="0">
              <a:schemeClr val="accent1">
                <a:alpha val="90000"/>
                <a:hueOff val="0"/>
                <a:satOff val="0"/>
                <a:lumOff val="0"/>
                <a:alphaOff val="-13333"/>
                <a:tint val="92000"/>
                <a:satMod val="170000"/>
              </a:schemeClr>
            </a:gs>
            <a:gs pos="15000">
              <a:schemeClr val="accent1">
                <a:alpha val="90000"/>
                <a:hueOff val="0"/>
                <a:satOff val="0"/>
                <a:lumOff val="0"/>
                <a:alphaOff val="-13333"/>
                <a:tint val="92000"/>
                <a:shade val="99000"/>
                <a:satMod val="170000"/>
              </a:schemeClr>
            </a:gs>
            <a:gs pos="62000">
              <a:schemeClr val="accent1">
                <a:alpha val="90000"/>
                <a:hueOff val="0"/>
                <a:satOff val="0"/>
                <a:lumOff val="0"/>
                <a:alphaOff val="-13333"/>
                <a:tint val="96000"/>
                <a:shade val="80000"/>
                <a:satMod val="170000"/>
              </a:schemeClr>
            </a:gs>
            <a:gs pos="97000">
              <a:schemeClr val="accent1">
                <a:alpha val="90000"/>
                <a:hueOff val="0"/>
                <a:satOff val="0"/>
                <a:lumOff val="0"/>
                <a:alphaOff val="-13333"/>
                <a:tint val="98000"/>
                <a:shade val="63000"/>
                <a:satMod val="170000"/>
              </a:schemeClr>
            </a:gs>
            <a:gs pos="100000">
              <a:schemeClr val="accent1">
                <a:alpha val="90000"/>
                <a:hueOff val="0"/>
                <a:satOff val="0"/>
                <a:lumOff val="0"/>
                <a:alphaOff val="-1333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1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t>產業特殊需求類科</a:t>
          </a:r>
          <a:endParaRPr lang="en-US" altLang="zh-TW" sz="2800" b="1" kern="1200" dirty="0"/>
        </a:p>
      </dsp:txBody>
      <dsp:txXfrm>
        <a:off x="992162" y="1597907"/>
        <a:ext cx="4794457" cy="456430"/>
      </dsp:txXfrm>
    </dsp:sp>
    <dsp:sp modelId="{7E1D13DD-A273-4497-B198-2AF26421BA05}">
      <dsp:nvSpPr>
        <dsp:cNvPr id="0" name=""/>
        <dsp:cNvSpPr/>
      </dsp:nvSpPr>
      <dsp:spPr>
        <a:xfrm>
          <a:off x="706894" y="1540853"/>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sp>
    <dsp:sp modelId="{FF377A62-E0AF-4D53-9C0B-106E87908ACF}">
      <dsp:nvSpPr>
        <dsp:cNvPr id="0" name=""/>
        <dsp:cNvSpPr/>
      </dsp:nvSpPr>
      <dsp:spPr>
        <a:xfrm>
          <a:off x="1064484" y="2282953"/>
          <a:ext cx="4722136" cy="456430"/>
        </a:xfrm>
        <a:prstGeom prst="rect">
          <a:avLst/>
        </a:prstGeom>
        <a:gradFill rotWithShape="0">
          <a:gsLst>
            <a:gs pos="0">
              <a:schemeClr val="accent1">
                <a:alpha val="90000"/>
                <a:hueOff val="0"/>
                <a:satOff val="0"/>
                <a:lumOff val="0"/>
                <a:alphaOff val="-20000"/>
                <a:tint val="92000"/>
                <a:satMod val="170000"/>
              </a:schemeClr>
            </a:gs>
            <a:gs pos="15000">
              <a:schemeClr val="accent1">
                <a:alpha val="90000"/>
                <a:hueOff val="0"/>
                <a:satOff val="0"/>
                <a:lumOff val="0"/>
                <a:alphaOff val="-20000"/>
                <a:tint val="92000"/>
                <a:shade val="99000"/>
                <a:satMod val="170000"/>
              </a:schemeClr>
            </a:gs>
            <a:gs pos="62000">
              <a:schemeClr val="accent1">
                <a:alpha val="90000"/>
                <a:hueOff val="0"/>
                <a:satOff val="0"/>
                <a:lumOff val="0"/>
                <a:alphaOff val="-20000"/>
                <a:tint val="96000"/>
                <a:shade val="80000"/>
                <a:satMod val="170000"/>
              </a:schemeClr>
            </a:gs>
            <a:gs pos="97000">
              <a:schemeClr val="accent1">
                <a:alpha val="90000"/>
                <a:hueOff val="0"/>
                <a:satOff val="0"/>
                <a:lumOff val="0"/>
                <a:alphaOff val="-20000"/>
                <a:tint val="98000"/>
                <a:shade val="63000"/>
                <a:satMod val="170000"/>
              </a:schemeClr>
            </a:gs>
            <a:gs pos="100000">
              <a:schemeClr val="accent1">
                <a:alpha val="90000"/>
                <a:hueOff val="0"/>
                <a:satOff val="0"/>
                <a:lumOff val="0"/>
                <a:alphaOff val="-2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a:t>實用技能學程</a:t>
          </a:r>
          <a:endParaRPr lang="en-US" altLang="zh-TW" sz="2800" b="1" kern="1200" dirty="0"/>
        </a:p>
      </dsp:txBody>
      <dsp:txXfrm>
        <a:off x="1064484" y="2282953"/>
        <a:ext cx="4722136" cy="456430"/>
      </dsp:txXfrm>
    </dsp:sp>
    <dsp:sp modelId="{3D6B2D63-AC6D-41C7-8818-CDDD3337EDE2}">
      <dsp:nvSpPr>
        <dsp:cNvPr id="0" name=""/>
        <dsp:cNvSpPr/>
      </dsp:nvSpPr>
      <dsp:spPr>
        <a:xfrm>
          <a:off x="779215" y="2225900"/>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8CED407B-C9E8-485F-8A2E-E35EC6A1F514}">
      <dsp:nvSpPr>
        <dsp:cNvPr id="0" name=""/>
        <dsp:cNvSpPr/>
      </dsp:nvSpPr>
      <dsp:spPr>
        <a:xfrm>
          <a:off x="992162" y="2968000"/>
          <a:ext cx="4794457" cy="456430"/>
        </a:xfrm>
        <a:prstGeom prst="rect">
          <a:avLst/>
        </a:prstGeom>
        <a:gradFill rotWithShape="0">
          <a:gsLst>
            <a:gs pos="0">
              <a:schemeClr val="accent1">
                <a:alpha val="90000"/>
                <a:hueOff val="0"/>
                <a:satOff val="0"/>
                <a:lumOff val="0"/>
                <a:alphaOff val="-26667"/>
                <a:tint val="92000"/>
                <a:satMod val="170000"/>
              </a:schemeClr>
            </a:gs>
            <a:gs pos="15000">
              <a:schemeClr val="accent1">
                <a:alpha val="90000"/>
                <a:hueOff val="0"/>
                <a:satOff val="0"/>
                <a:lumOff val="0"/>
                <a:alphaOff val="-26667"/>
                <a:tint val="92000"/>
                <a:shade val="99000"/>
                <a:satMod val="170000"/>
              </a:schemeClr>
            </a:gs>
            <a:gs pos="62000">
              <a:schemeClr val="accent1">
                <a:alpha val="90000"/>
                <a:hueOff val="0"/>
                <a:satOff val="0"/>
                <a:lumOff val="0"/>
                <a:alphaOff val="-26667"/>
                <a:tint val="96000"/>
                <a:shade val="80000"/>
                <a:satMod val="170000"/>
              </a:schemeClr>
            </a:gs>
            <a:gs pos="97000">
              <a:schemeClr val="accent1">
                <a:alpha val="90000"/>
                <a:hueOff val="0"/>
                <a:satOff val="0"/>
                <a:lumOff val="0"/>
                <a:alphaOff val="-26667"/>
                <a:tint val="98000"/>
                <a:shade val="63000"/>
                <a:satMod val="170000"/>
              </a:schemeClr>
            </a:gs>
            <a:gs pos="100000">
              <a:schemeClr val="accent1">
                <a:alpha val="90000"/>
                <a:hueOff val="0"/>
                <a:satOff val="0"/>
                <a:lumOff val="0"/>
                <a:alphaOff val="-26667"/>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a:t>產學攜手合作計畫</a:t>
          </a:r>
          <a:endParaRPr lang="en-US" altLang="zh-TW" sz="2800" b="1" kern="1200" dirty="0"/>
        </a:p>
      </dsp:txBody>
      <dsp:txXfrm>
        <a:off x="992162" y="2968000"/>
        <a:ext cx="4794457" cy="456430"/>
      </dsp:txXfrm>
    </dsp:sp>
    <dsp:sp modelId="{EAAC1D7B-17CA-464E-A155-F6BA169B4672}">
      <dsp:nvSpPr>
        <dsp:cNvPr id="0" name=""/>
        <dsp:cNvSpPr/>
      </dsp:nvSpPr>
      <dsp:spPr>
        <a:xfrm>
          <a:off x="706894" y="2910947"/>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sp>
    <dsp:sp modelId="{AAF08D58-4694-4576-A769-5025EA533EFE}">
      <dsp:nvSpPr>
        <dsp:cNvPr id="0" name=""/>
        <dsp:cNvSpPr/>
      </dsp:nvSpPr>
      <dsp:spPr>
        <a:xfrm>
          <a:off x="765655" y="3652545"/>
          <a:ext cx="5020965" cy="456430"/>
        </a:xfrm>
        <a:prstGeom prst="rect">
          <a:avLst/>
        </a:prstGeom>
        <a:gradFill rotWithShape="0">
          <a:gsLst>
            <a:gs pos="0">
              <a:schemeClr val="accent1">
                <a:alpha val="90000"/>
                <a:hueOff val="0"/>
                <a:satOff val="0"/>
                <a:lumOff val="0"/>
                <a:alphaOff val="-33333"/>
                <a:tint val="92000"/>
                <a:satMod val="170000"/>
              </a:schemeClr>
            </a:gs>
            <a:gs pos="15000">
              <a:schemeClr val="accent1">
                <a:alpha val="90000"/>
                <a:hueOff val="0"/>
                <a:satOff val="0"/>
                <a:lumOff val="0"/>
                <a:alphaOff val="-33333"/>
                <a:tint val="92000"/>
                <a:shade val="99000"/>
                <a:satMod val="170000"/>
              </a:schemeClr>
            </a:gs>
            <a:gs pos="62000">
              <a:schemeClr val="accent1">
                <a:alpha val="90000"/>
                <a:hueOff val="0"/>
                <a:satOff val="0"/>
                <a:lumOff val="0"/>
                <a:alphaOff val="-33333"/>
                <a:tint val="96000"/>
                <a:shade val="80000"/>
                <a:satMod val="170000"/>
              </a:schemeClr>
            </a:gs>
            <a:gs pos="97000">
              <a:schemeClr val="accent1">
                <a:alpha val="90000"/>
                <a:hueOff val="0"/>
                <a:satOff val="0"/>
                <a:lumOff val="0"/>
                <a:alphaOff val="-33333"/>
                <a:tint val="98000"/>
                <a:shade val="63000"/>
                <a:satMod val="170000"/>
              </a:schemeClr>
            </a:gs>
            <a:gs pos="100000">
              <a:schemeClr val="accent1">
                <a:alpha val="90000"/>
                <a:hueOff val="0"/>
                <a:satOff val="0"/>
                <a:lumOff val="0"/>
                <a:alphaOff val="-3333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3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a:t>建教合作班</a:t>
          </a:r>
          <a:endParaRPr lang="en-US" altLang="zh-TW" sz="2800" b="1" kern="1200" dirty="0"/>
        </a:p>
      </dsp:txBody>
      <dsp:txXfrm>
        <a:off x="765655" y="3652545"/>
        <a:ext cx="5020965" cy="456430"/>
      </dsp:txXfrm>
    </dsp:sp>
    <dsp:sp modelId="{5914C4F6-BCB7-4D89-9F3C-6207064EC537}">
      <dsp:nvSpPr>
        <dsp:cNvPr id="0" name=""/>
        <dsp:cNvSpPr/>
      </dsp:nvSpPr>
      <dsp:spPr>
        <a:xfrm>
          <a:off x="480386" y="359549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33333"/>
            </a:schemeClr>
          </a:solidFill>
          <a:prstDash val="solid"/>
        </a:ln>
        <a:effectLst/>
      </dsp:spPr>
      <dsp:style>
        <a:lnRef idx="1">
          <a:scrgbClr r="0" g="0" b="0"/>
        </a:lnRef>
        <a:fillRef idx="1">
          <a:scrgbClr r="0" g="0" b="0"/>
        </a:fillRef>
        <a:effectRef idx="0">
          <a:scrgbClr r="0" g="0" b="0"/>
        </a:effectRef>
        <a:fontRef idx="minor"/>
      </dsp:style>
    </dsp:sp>
    <dsp:sp modelId="{BD4F27B2-D647-4733-A30D-47FD416DFBDC}">
      <dsp:nvSpPr>
        <dsp:cNvPr id="0" name=""/>
        <dsp:cNvSpPr/>
      </dsp:nvSpPr>
      <dsp:spPr>
        <a:xfrm>
          <a:off x="352317" y="4337592"/>
          <a:ext cx="5434303" cy="456430"/>
        </a:xfrm>
        <a:prstGeom prst="rect">
          <a:avLst/>
        </a:prstGeom>
        <a:gradFill rotWithShape="0">
          <a:gsLst>
            <a:gs pos="0">
              <a:schemeClr val="accent1">
                <a:alpha val="90000"/>
                <a:hueOff val="0"/>
                <a:satOff val="0"/>
                <a:lumOff val="0"/>
                <a:alphaOff val="-40000"/>
                <a:tint val="92000"/>
                <a:satMod val="170000"/>
              </a:schemeClr>
            </a:gs>
            <a:gs pos="15000">
              <a:schemeClr val="accent1">
                <a:alpha val="90000"/>
                <a:hueOff val="0"/>
                <a:satOff val="0"/>
                <a:lumOff val="0"/>
                <a:alphaOff val="-40000"/>
                <a:tint val="92000"/>
                <a:shade val="99000"/>
                <a:satMod val="170000"/>
              </a:schemeClr>
            </a:gs>
            <a:gs pos="62000">
              <a:schemeClr val="accent1">
                <a:alpha val="90000"/>
                <a:hueOff val="0"/>
                <a:satOff val="0"/>
                <a:lumOff val="0"/>
                <a:alphaOff val="-40000"/>
                <a:tint val="96000"/>
                <a:shade val="80000"/>
                <a:satMod val="170000"/>
              </a:schemeClr>
            </a:gs>
            <a:gs pos="97000">
              <a:schemeClr val="accent1">
                <a:alpha val="90000"/>
                <a:hueOff val="0"/>
                <a:satOff val="0"/>
                <a:lumOff val="0"/>
                <a:alphaOff val="-40000"/>
                <a:tint val="98000"/>
                <a:shade val="63000"/>
                <a:satMod val="170000"/>
              </a:schemeClr>
            </a:gs>
            <a:gs pos="100000">
              <a:schemeClr val="accent1">
                <a:alpha val="90000"/>
                <a:hueOff val="0"/>
                <a:satOff val="0"/>
                <a:lumOff val="0"/>
                <a:alphaOff val="-4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4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t>五專免試入學</a:t>
          </a:r>
        </a:p>
      </dsp:txBody>
      <dsp:txXfrm>
        <a:off x="352317" y="4337592"/>
        <a:ext cx="5434303" cy="456430"/>
      </dsp:txXfrm>
    </dsp:sp>
    <dsp:sp modelId="{884DE709-3FB8-4524-857E-67B784325A3B}">
      <dsp:nvSpPr>
        <dsp:cNvPr id="0" name=""/>
        <dsp:cNvSpPr/>
      </dsp:nvSpPr>
      <dsp:spPr>
        <a:xfrm>
          <a:off x="67048" y="428053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2"/>
            <a:ext cx="2945659" cy="496332"/>
          </a:xfrm>
          <a:prstGeom prst="rect">
            <a:avLst/>
          </a:prstGeom>
        </p:spPr>
        <p:txBody>
          <a:bodyPr vert="horz" lIns="91584" tIns="45793" rIns="91584" bIns="45793" rtlCol="0"/>
          <a:lstStyle>
            <a:lvl1pPr algn="l">
              <a:defRPr sz="1200"/>
            </a:lvl1pPr>
          </a:lstStyle>
          <a:p>
            <a:endParaRPr lang="zh-TW" altLang="en-US"/>
          </a:p>
        </p:txBody>
      </p:sp>
      <p:sp>
        <p:nvSpPr>
          <p:cNvPr id="3" name="日期版面配置區 2"/>
          <p:cNvSpPr>
            <a:spLocks noGrp="1"/>
          </p:cNvSpPr>
          <p:nvPr>
            <p:ph type="dt" sz="quarter" idx="1"/>
          </p:nvPr>
        </p:nvSpPr>
        <p:spPr>
          <a:xfrm>
            <a:off x="3850444" y="2"/>
            <a:ext cx="2945659" cy="496332"/>
          </a:xfrm>
          <a:prstGeom prst="rect">
            <a:avLst/>
          </a:prstGeom>
        </p:spPr>
        <p:txBody>
          <a:bodyPr vert="horz" lIns="91584" tIns="45793" rIns="91584" bIns="45793" rtlCol="0"/>
          <a:lstStyle>
            <a:lvl1pPr algn="r">
              <a:defRPr sz="1200"/>
            </a:lvl1pPr>
          </a:lstStyle>
          <a:p>
            <a:fld id="{549B47BE-838A-4C89-AA62-5519E3B638B5}" type="datetimeFigureOut">
              <a:rPr lang="zh-TW" altLang="en-US" smtClean="0"/>
              <a:pPr/>
              <a:t>2019/2/26</a:t>
            </a:fld>
            <a:endParaRPr lang="zh-TW" altLang="en-US"/>
          </a:p>
        </p:txBody>
      </p:sp>
      <p:sp>
        <p:nvSpPr>
          <p:cNvPr id="4" name="頁尾版面配置區 3"/>
          <p:cNvSpPr>
            <a:spLocks noGrp="1"/>
          </p:cNvSpPr>
          <p:nvPr>
            <p:ph type="ftr" sz="quarter" idx="2"/>
          </p:nvPr>
        </p:nvSpPr>
        <p:spPr>
          <a:xfrm>
            <a:off x="4" y="9428589"/>
            <a:ext cx="2945659" cy="496332"/>
          </a:xfrm>
          <a:prstGeom prst="rect">
            <a:avLst/>
          </a:prstGeom>
        </p:spPr>
        <p:txBody>
          <a:bodyPr vert="horz" lIns="91584" tIns="45793" rIns="91584" bIns="4579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9"/>
            <a:ext cx="2945659" cy="496332"/>
          </a:xfrm>
          <a:prstGeom prst="rect">
            <a:avLst/>
          </a:prstGeom>
        </p:spPr>
        <p:txBody>
          <a:bodyPr vert="horz" lIns="91584" tIns="45793" rIns="91584" bIns="45793" rtlCol="0" anchor="b"/>
          <a:lstStyle>
            <a:lvl1pPr algn="r">
              <a:defRPr sz="1200"/>
            </a:lvl1pPr>
          </a:lstStyle>
          <a:p>
            <a:fld id="{F30AFEDB-F653-45E4-B4A7-39F0D091AA71}" type="slidenum">
              <a:rPr lang="zh-TW" altLang="en-US" smtClean="0"/>
              <a:pPr/>
              <a:t>‹#›</a:t>
            </a:fld>
            <a:endParaRPr lang="zh-TW" altLang="en-US"/>
          </a:p>
        </p:txBody>
      </p:sp>
    </p:spTree>
    <p:extLst>
      <p:ext uri="{BB962C8B-B14F-4D97-AF65-F5344CB8AC3E}">
        <p14:creationId xmlns:p14="http://schemas.microsoft.com/office/powerpoint/2010/main" val="15169867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2"/>
            <a:ext cx="2945553" cy="496332"/>
          </a:xfrm>
          <a:prstGeom prst="rect">
            <a:avLst/>
          </a:prstGeom>
        </p:spPr>
        <p:txBody>
          <a:bodyPr vert="horz" lIns="91584" tIns="45793" rIns="91584" bIns="45793" rtlCol="0"/>
          <a:lstStyle>
            <a:lvl1pPr algn="l">
              <a:defRPr sz="1200"/>
            </a:lvl1pPr>
          </a:lstStyle>
          <a:p>
            <a:endParaRPr lang="zh-TW" altLang="en-US"/>
          </a:p>
        </p:txBody>
      </p:sp>
      <p:sp>
        <p:nvSpPr>
          <p:cNvPr id="3" name="日期版面配置區 2"/>
          <p:cNvSpPr>
            <a:spLocks noGrp="1"/>
          </p:cNvSpPr>
          <p:nvPr>
            <p:ph type="dt" idx="1"/>
          </p:nvPr>
        </p:nvSpPr>
        <p:spPr>
          <a:xfrm>
            <a:off x="3850534" y="2"/>
            <a:ext cx="2945553" cy="496332"/>
          </a:xfrm>
          <a:prstGeom prst="rect">
            <a:avLst/>
          </a:prstGeom>
        </p:spPr>
        <p:txBody>
          <a:bodyPr vert="horz" lIns="91584" tIns="45793" rIns="91584" bIns="45793" rtlCol="0"/>
          <a:lstStyle>
            <a:lvl1pPr algn="r">
              <a:defRPr sz="1200"/>
            </a:lvl1pPr>
          </a:lstStyle>
          <a:p>
            <a:fld id="{63557E61-DFFC-45F4-9F08-CD0EA7C95860}" type="datetimeFigureOut">
              <a:rPr lang="zh-TW" altLang="en-US" smtClean="0"/>
              <a:pPr/>
              <a:t>2019/2/26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84" tIns="45793" rIns="91584" bIns="45793" rtlCol="0" anchor="ctr"/>
          <a:lstStyle/>
          <a:p>
            <a:endParaRPr lang="zh-TW" altLang="en-US"/>
          </a:p>
        </p:txBody>
      </p:sp>
      <p:sp>
        <p:nvSpPr>
          <p:cNvPr id="5" name="備忘稿版面配置區 4"/>
          <p:cNvSpPr>
            <a:spLocks noGrp="1"/>
          </p:cNvSpPr>
          <p:nvPr>
            <p:ph type="body" sz="quarter" idx="3"/>
          </p:nvPr>
        </p:nvSpPr>
        <p:spPr>
          <a:xfrm>
            <a:off x="679135" y="4715155"/>
            <a:ext cx="5439413" cy="4466987"/>
          </a:xfrm>
          <a:prstGeom prst="rect">
            <a:avLst/>
          </a:prstGeom>
        </p:spPr>
        <p:txBody>
          <a:bodyPr vert="horz" lIns="91584" tIns="45793" rIns="91584" bIns="45793"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28721"/>
            <a:ext cx="2945553" cy="496332"/>
          </a:xfrm>
          <a:prstGeom prst="rect">
            <a:avLst/>
          </a:prstGeom>
        </p:spPr>
        <p:txBody>
          <a:bodyPr vert="horz" lIns="91584" tIns="45793" rIns="91584" bIns="4579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534" y="9428721"/>
            <a:ext cx="2945553" cy="496332"/>
          </a:xfrm>
          <a:prstGeom prst="rect">
            <a:avLst/>
          </a:prstGeom>
        </p:spPr>
        <p:txBody>
          <a:bodyPr vert="horz" lIns="91584" tIns="45793" rIns="91584" bIns="45793" rtlCol="0" anchor="b"/>
          <a:lstStyle>
            <a:lvl1pPr algn="r">
              <a:defRPr sz="1200"/>
            </a:lvl1pPr>
          </a:lstStyle>
          <a:p>
            <a:fld id="{033DD6B4-95EC-4949-A9F9-C0695ADB8EC0}" type="slidenum">
              <a:rPr lang="zh-TW" altLang="en-US" smtClean="0"/>
              <a:pPr/>
              <a:t>‹#›</a:t>
            </a:fld>
            <a:endParaRPr lang="zh-TW" altLang="en-US"/>
          </a:p>
        </p:txBody>
      </p:sp>
    </p:spTree>
    <p:extLst>
      <p:ext uri="{BB962C8B-B14F-4D97-AF65-F5344CB8AC3E}">
        <p14:creationId xmlns:p14="http://schemas.microsoft.com/office/powerpoint/2010/main" val="3997882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dirty="0"/>
          </a:p>
        </p:txBody>
      </p:sp>
    </p:spTree>
    <p:extLst>
      <p:ext uri="{BB962C8B-B14F-4D97-AF65-F5344CB8AC3E}">
        <p14:creationId xmlns:p14="http://schemas.microsoft.com/office/powerpoint/2010/main" val="364459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a:p>
        </p:txBody>
      </p:sp>
    </p:spTree>
    <p:extLst>
      <p:ext uri="{BB962C8B-B14F-4D97-AF65-F5344CB8AC3E}">
        <p14:creationId xmlns:p14="http://schemas.microsoft.com/office/powerpoint/2010/main" val="362511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40707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677863" y="809625"/>
            <a:ext cx="5383212"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737"/>
            <a:r>
              <a:rPr lang="zh-TW" altLang="en-US"/>
              <a:t> </a:t>
            </a:r>
          </a:p>
        </p:txBody>
      </p:sp>
      <p:sp>
        <p:nvSpPr>
          <p:cNvPr id="33796" name="投影片編號版面配置區 3"/>
          <p:cNvSpPr txBox="1">
            <a:spLocks noGrp="1"/>
          </p:cNvSpPr>
          <p:nvPr/>
        </p:nvSpPr>
        <p:spPr bwMode="auto">
          <a:xfrm>
            <a:off x="3814763" y="10234653"/>
            <a:ext cx="2921000" cy="53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50" tIns="49125" rIns="98250" bIns="49125"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FCC4BD7-D991-4D7E-9621-606ECBDED203}" type="slidenum">
              <a:rPr lang="zh-TW" altLang="en-US" sz="1300">
                <a:solidFill>
                  <a:srgbClr val="000000"/>
                </a:solidFill>
                <a:latin typeface="Calibri" pitchFamily="34" charset="0"/>
              </a:rPr>
              <a:pPr algn="r" eaLnBrk="1" hangingPunct="1"/>
              <a:t>16</a:t>
            </a:fld>
            <a:endParaRPr lang="zh-TW" altLang="en-US" sz="1300">
              <a:solidFill>
                <a:srgbClr val="000000"/>
              </a:solidFill>
              <a:latin typeface="Calibri" pitchFamily="34" charset="0"/>
            </a:endParaRPr>
          </a:p>
        </p:txBody>
      </p:sp>
      <p:sp>
        <p:nvSpPr>
          <p:cNvPr id="33797"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627" indent="-285624">
              <a:defRPr kumimoji="1">
                <a:solidFill>
                  <a:schemeClr val="tx1"/>
                </a:solidFill>
                <a:latin typeface="Arial" pitchFamily="34" charset="0"/>
                <a:ea typeface="新細明體" pitchFamily="18" charset="-120"/>
              </a:defRPr>
            </a:lvl2pPr>
            <a:lvl3pPr marL="1142501" indent="-228500">
              <a:defRPr kumimoji="1">
                <a:solidFill>
                  <a:schemeClr val="tx1"/>
                </a:solidFill>
                <a:latin typeface="Arial" pitchFamily="34" charset="0"/>
                <a:ea typeface="新細明體" pitchFamily="18" charset="-120"/>
              </a:defRPr>
            </a:lvl3pPr>
            <a:lvl4pPr marL="1599500" indent="-228500">
              <a:defRPr kumimoji="1">
                <a:solidFill>
                  <a:schemeClr val="tx1"/>
                </a:solidFill>
                <a:latin typeface="Arial" pitchFamily="34" charset="0"/>
                <a:ea typeface="新細明體" pitchFamily="18" charset="-120"/>
              </a:defRPr>
            </a:lvl4pPr>
            <a:lvl5pPr marL="2056500" indent="-228500">
              <a:defRPr kumimoji="1">
                <a:solidFill>
                  <a:schemeClr val="tx1"/>
                </a:solidFill>
                <a:latin typeface="Arial" pitchFamily="34" charset="0"/>
                <a:ea typeface="新細明體" pitchFamily="18" charset="-120"/>
              </a:defRPr>
            </a:lvl5pPr>
            <a:lvl6pPr marL="2513501" indent="-2285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501" indent="-2285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501" indent="-2285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4500" indent="-2285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a:solidFill>
                <a:srgbClr val="000000"/>
              </a:solidFill>
            </a:endParaRPr>
          </a:p>
        </p:txBody>
      </p:sp>
    </p:spTree>
    <p:extLst>
      <p:ext uri="{BB962C8B-B14F-4D97-AF65-F5344CB8AC3E}">
        <p14:creationId xmlns:p14="http://schemas.microsoft.com/office/powerpoint/2010/main" val="233273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xfrm>
            <a:off x="677863" y="809625"/>
            <a:ext cx="5383212"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737"/>
            <a:r>
              <a:rPr lang="zh-TW" altLang="en-US"/>
              <a:t> </a:t>
            </a:r>
          </a:p>
        </p:txBody>
      </p:sp>
      <p:sp>
        <p:nvSpPr>
          <p:cNvPr id="34820" name="投影片編號版面配置區 3"/>
          <p:cNvSpPr txBox="1">
            <a:spLocks noGrp="1"/>
          </p:cNvSpPr>
          <p:nvPr/>
        </p:nvSpPr>
        <p:spPr bwMode="auto">
          <a:xfrm>
            <a:off x="3814763" y="10234653"/>
            <a:ext cx="2921000" cy="53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50" tIns="49125" rIns="98250" bIns="49125"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671D184-A039-42CF-8E9F-1D5D16C59A33}" type="slidenum">
              <a:rPr lang="zh-TW" altLang="en-US" sz="1300">
                <a:solidFill>
                  <a:srgbClr val="000000"/>
                </a:solidFill>
                <a:latin typeface="Calibri" pitchFamily="34" charset="0"/>
              </a:rPr>
              <a:pPr algn="r" eaLnBrk="1" hangingPunct="1"/>
              <a:t>17</a:t>
            </a:fld>
            <a:endParaRPr lang="zh-TW" altLang="en-US" sz="1300">
              <a:solidFill>
                <a:srgbClr val="000000"/>
              </a:solidFill>
              <a:latin typeface="Calibri" pitchFamily="34" charset="0"/>
            </a:endParaRPr>
          </a:p>
        </p:txBody>
      </p:sp>
      <p:sp>
        <p:nvSpPr>
          <p:cNvPr id="34821"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627" indent="-285624">
              <a:defRPr kumimoji="1">
                <a:solidFill>
                  <a:schemeClr val="tx1"/>
                </a:solidFill>
                <a:latin typeface="Arial" pitchFamily="34" charset="0"/>
                <a:ea typeface="新細明體" pitchFamily="18" charset="-120"/>
              </a:defRPr>
            </a:lvl2pPr>
            <a:lvl3pPr marL="1142501" indent="-228500">
              <a:defRPr kumimoji="1">
                <a:solidFill>
                  <a:schemeClr val="tx1"/>
                </a:solidFill>
                <a:latin typeface="Arial" pitchFamily="34" charset="0"/>
                <a:ea typeface="新細明體" pitchFamily="18" charset="-120"/>
              </a:defRPr>
            </a:lvl3pPr>
            <a:lvl4pPr marL="1599500" indent="-228500">
              <a:defRPr kumimoji="1">
                <a:solidFill>
                  <a:schemeClr val="tx1"/>
                </a:solidFill>
                <a:latin typeface="Arial" pitchFamily="34" charset="0"/>
                <a:ea typeface="新細明體" pitchFamily="18" charset="-120"/>
              </a:defRPr>
            </a:lvl4pPr>
            <a:lvl5pPr marL="2056500" indent="-228500">
              <a:defRPr kumimoji="1">
                <a:solidFill>
                  <a:schemeClr val="tx1"/>
                </a:solidFill>
                <a:latin typeface="Arial" pitchFamily="34" charset="0"/>
                <a:ea typeface="新細明體" pitchFamily="18" charset="-120"/>
              </a:defRPr>
            </a:lvl5pPr>
            <a:lvl6pPr marL="2513501" indent="-2285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501" indent="-2285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501" indent="-2285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4500" indent="-2285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a:solidFill>
                <a:srgbClr val="000000"/>
              </a:solidFill>
            </a:endParaRPr>
          </a:p>
        </p:txBody>
      </p:sp>
    </p:spTree>
    <p:extLst>
      <p:ext uri="{BB962C8B-B14F-4D97-AF65-F5344CB8AC3E}">
        <p14:creationId xmlns:p14="http://schemas.microsoft.com/office/powerpoint/2010/main" val="340634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4168219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21160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投影片圖像版面配置區 1">
            <a:extLst>
              <a:ext uri="{FF2B5EF4-FFF2-40B4-BE49-F238E27FC236}">
                <a16:creationId xmlns:a16="http://schemas.microsoft.com/office/drawing/2014/main" id="{EFA26FF0-A853-49B5-A047-29B3E139B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備忘稿版面配置區 2">
            <a:extLst>
              <a:ext uri="{FF2B5EF4-FFF2-40B4-BE49-F238E27FC236}">
                <a16:creationId xmlns:a16="http://schemas.microsoft.com/office/drawing/2014/main" id="{89013D66-D84B-4CB6-AF1C-4B6BE521D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0644" name="投影片編號版面配置區 3">
            <a:extLst>
              <a:ext uri="{FF2B5EF4-FFF2-40B4-BE49-F238E27FC236}">
                <a16:creationId xmlns:a16="http://schemas.microsoft.com/office/drawing/2014/main" id="{0CF731A5-CA88-4F9D-A18B-995CE783B5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682">
              <a:defRPr kumimoji="1">
                <a:solidFill>
                  <a:schemeClr val="tx1"/>
                </a:solidFill>
                <a:latin typeface="Arial" panose="020B0604020202020204" pitchFamily="34" charset="0"/>
                <a:ea typeface="新細明體" panose="02020500000000000000" pitchFamily="18" charset="-120"/>
              </a:defRPr>
            </a:lvl1pPr>
            <a:lvl2pPr marL="716798" indent="-275692" defTabSz="880682">
              <a:defRPr kumimoji="1">
                <a:solidFill>
                  <a:schemeClr val="tx1"/>
                </a:solidFill>
                <a:latin typeface="Arial" panose="020B0604020202020204" pitchFamily="34" charset="0"/>
                <a:ea typeface="新細明體" panose="02020500000000000000" pitchFamily="18" charset="-120"/>
              </a:defRPr>
            </a:lvl2pPr>
            <a:lvl3pPr marL="1102766" indent="-220553" defTabSz="880682">
              <a:defRPr kumimoji="1">
                <a:solidFill>
                  <a:schemeClr val="tx1"/>
                </a:solidFill>
                <a:latin typeface="Arial" panose="020B0604020202020204" pitchFamily="34" charset="0"/>
                <a:ea typeface="新細明體" panose="02020500000000000000" pitchFamily="18" charset="-120"/>
              </a:defRPr>
            </a:lvl3pPr>
            <a:lvl4pPr marL="1543873" indent="-220553" defTabSz="880682">
              <a:defRPr kumimoji="1">
                <a:solidFill>
                  <a:schemeClr val="tx1"/>
                </a:solidFill>
                <a:latin typeface="Arial" panose="020B0604020202020204" pitchFamily="34" charset="0"/>
                <a:ea typeface="新細明體" panose="02020500000000000000" pitchFamily="18" charset="-120"/>
              </a:defRPr>
            </a:lvl4pPr>
            <a:lvl5pPr marL="1984980" indent="-220553" defTabSz="880682">
              <a:defRPr kumimoji="1">
                <a:solidFill>
                  <a:schemeClr val="tx1"/>
                </a:solidFill>
                <a:latin typeface="Arial" panose="020B0604020202020204" pitchFamily="34" charset="0"/>
                <a:ea typeface="新細明體" panose="02020500000000000000" pitchFamily="18" charset="-120"/>
              </a:defRPr>
            </a:lvl5pPr>
            <a:lvl6pPr marL="2426086"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867193"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308299"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749406"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525BBA8-B795-4102-AF38-334C929BF064}" type="slidenum">
              <a:rPr kumimoji="0" lang="zh-TW" altLang="en-US">
                <a:latin typeface="Calibri" panose="020F0502020204030204" pitchFamily="34" charset="0"/>
              </a:rPr>
              <a:pPr/>
              <a:t>52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30982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投影片圖像版面配置區 1">
            <a:extLst>
              <a:ext uri="{FF2B5EF4-FFF2-40B4-BE49-F238E27FC236}">
                <a16:creationId xmlns:a16="http://schemas.microsoft.com/office/drawing/2014/main" id="{EFA26FF0-A853-49B5-A047-29B3E139B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備忘稿版面配置區 2">
            <a:extLst>
              <a:ext uri="{FF2B5EF4-FFF2-40B4-BE49-F238E27FC236}">
                <a16:creationId xmlns:a16="http://schemas.microsoft.com/office/drawing/2014/main" id="{89013D66-D84B-4CB6-AF1C-4B6BE521D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0644" name="投影片編號版面配置區 3">
            <a:extLst>
              <a:ext uri="{FF2B5EF4-FFF2-40B4-BE49-F238E27FC236}">
                <a16:creationId xmlns:a16="http://schemas.microsoft.com/office/drawing/2014/main" id="{0CF731A5-CA88-4F9D-A18B-995CE783B5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682">
              <a:defRPr kumimoji="1">
                <a:solidFill>
                  <a:schemeClr val="tx1"/>
                </a:solidFill>
                <a:latin typeface="Arial" panose="020B0604020202020204" pitchFamily="34" charset="0"/>
                <a:ea typeface="新細明體" panose="02020500000000000000" pitchFamily="18" charset="-120"/>
              </a:defRPr>
            </a:lvl1pPr>
            <a:lvl2pPr marL="716798" indent="-275692" defTabSz="880682">
              <a:defRPr kumimoji="1">
                <a:solidFill>
                  <a:schemeClr val="tx1"/>
                </a:solidFill>
                <a:latin typeface="Arial" panose="020B0604020202020204" pitchFamily="34" charset="0"/>
                <a:ea typeface="新細明體" panose="02020500000000000000" pitchFamily="18" charset="-120"/>
              </a:defRPr>
            </a:lvl2pPr>
            <a:lvl3pPr marL="1102766" indent="-220553" defTabSz="880682">
              <a:defRPr kumimoji="1">
                <a:solidFill>
                  <a:schemeClr val="tx1"/>
                </a:solidFill>
                <a:latin typeface="Arial" panose="020B0604020202020204" pitchFamily="34" charset="0"/>
                <a:ea typeface="新細明體" panose="02020500000000000000" pitchFamily="18" charset="-120"/>
              </a:defRPr>
            </a:lvl3pPr>
            <a:lvl4pPr marL="1543873" indent="-220553" defTabSz="880682">
              <a:defRPr kumimoji="1">
                <a:solidFill>
                  <a:schemeClr val="tx1"/>
                </a:solidFill>
                <a:latin typeface="Arial" panose="020B0604020202020204" pitchFamily="34" charset="0"/>
                <a:ea typeface="新細明體" panose="02020500000000000000" pitchFamily="18" charset="-120"/>
              </a:defRPr>
            </a:lvl4pPr>
            <a:lvl5pPr marL="1984980" indent="-220553" defTabSz="880682">
              <a:defRPr kumimoji="1">
                <a:solidFill>
                  <a:schemeClr val="tx1"/>
                </a:solidFill>
                <a:latin typeface="Arial" panose="020B0604020202020204" pitchFamily="34" charset="0"/>
                <a:ea typeface="新細明體" panose="02020500000000000000" pitchFamily="18" charset="-120"/>
              </a:defRPr>
            </a:lvl5pPr>
            <a:lvl6pPr marL="2426086"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867193"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308299"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749406"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525BBA8-B795-4102-AF38-334C929BF064}" type="slidenum">
              <a:rPr kumimoji="0" lang="zh-TW" altLang="en-US">
                <a:latin typeface="Calibri" panose="020F0502020204030204" pitchFamily="34" charset="0"/>
              </a:rPr>
              <a:pPr/>
              <a:t>53</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302206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投影片圖像版面配置區 1">
            <a:extLst>
              <a:ext uri="{FF2B5EF4-FFF2-40B4-BE49-F238E27FC236}">
                <a16:creationId xmlns:a16="http://schemas.microsoft.com/office/drawing/2014/main" id="{EFA26FF0-A853-49B5-A047-29B3E139B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備忘稿版面配置區 2">
            <a:extLst>
              <a:ext uri="{FF2B5EF4-FFF2-40B4-BE49-F238E27FC236}">
                <a16:creationId xmlns:a16="http://schemas.microsoft.com/office/drawing/2014/main" id="{89013D66-D84B-4CB6-AF1C-4B6BE521D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0644" name="投影片編號版面配置區 3">
            <a:extLst>
              <a:ext uri="{FF2B5EF4-FFF2-40B4-BE49-F238E27FC236}">
                <a16:creationId xmlns:a16="http://schemas.microsoft.com/office/drawing/2014/main" id="{0CF731A5-CA88-4F9D-A18B-995CE783B5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682">
              <a:defRPr kumimoji="1">
                <a:solidFill>
                  <a:schemeClr val="tx1"/>
                </a:solidFill>
                <a:latin typeface="Arial" panose="020B0604020202020204" pitchFamily="34" charset="0"/>
                <a:ea typeface="新細明體" panose="02020500000000000000" pitchFamily="18" charset="-120"/>
              </a:defRPr>
            </a:lvl1pPr>
            <a:lvl2pPr marL="716798" indent="-275692" defTabSz="880682">
              <a:defRPr kumimoji="1">
                <a:solidFill>
                  <a:schemeClr val="tx1"/>
                </a:solidFill>
                <a:latin typeface="Arial" panose="020B0604020202020204" pitchFamily="34" charset="0"/>
                <a:ea typeface="新細明體" panose="02020500000000000000" pitchFamily="18" charset="-120"/>
              </a:defRPr>
            </a:lvl2pPr>
            <a:lvl3pPr marL="1102766" indent="-220553" defTabSz="880682">
              <a:defRPr kumimoji="1">
                <a:solidFill>
                  <a:schemeClr val="tx1"/>
                </a:solidFill>
                <a:latin typeface="Arial" panose="020B0604020202020204" pitchFamily="34" charset="0"/>
                <a:ea typeface="新細明體" panose="02020500000000000000" pitchFamily="18" charset="-120"/>
              </a:defRPr>
            </a:lvl3pPr>
            <a:lvl4pPr marL="1543873" indent="-220553" defTabSz="880682">
              <a:defRPr kumimoji="1">
                <a:solidFill>
                  <a:schemeClr val="tx1"/>
                </a:solidFill>
                <a:latin typeface="Arial" panose="020B0604020202020204" pitchFamily="34" charset="0"/>
                <a:ea typeface="新細明體" panose="02020500000000000000" pitchFamily="18" charset="-120"/>
              </a:defRPr>
            </a:lvl4pPr>
            <a:lvl5pPr marL="1984980" indent="-220553" defTabSz="880682">
              <a:defRPr kumimoji="1">
                <a:solidFill>
                  <a:schemeClr val="tx1"/>
                </a:solidFill>
                <a:latin typeface="Arial" panose="020B0604020202020204" pitchFamily="34" charset="0"/>
                <a:ea typeface="新細明體" panose="02020500000000000000" pitchFamily="18" charset="-120"/>
              </a:defRPr>
            </a:lvl5pPr>
            <a:lvl6pPr marL="2426086"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867193"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308299"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749406" indent="-220553" defTabSz="88068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525BBA8-B795-4102-AF38-334C929BF064}" type="slidenum">
              <a:rPr kumimoji="0" lang="zh-TW" altLang="en-US">
                <a:latin typeface="Calibri" panose="020F0502020204030204" pitchFamily="34" charset="0"/>
              </a:rPr>
              <a:pPr/>
              <a:t>56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622661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377"/>
            <a:r>
              <a:rPr lang="zh-TW" altLang="en-US"/>
              <a:t> </a:t>
            </a:r>
          </a:p>
        </p:txBody>
      </p:sp>
      <p:sp>
        <p:nvSpPr>
          <p:cNvPr id="210948" name="投影片編號版面配置區 3"/>
          <p:cNvSpPr txBox="1">
            <a:spLocks noGrp="1"/>
          </p:cNvSpPr>
          <p:nvPr/>
        </p:nvSpPr>
        <p:spPr bwMode="auto">
          <a:xfrm>
            <a:off x="3847864" y="9428243"/>
            <a:ext cx="2948194"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4" tIns="45357" rIns="90714" bIns="45357"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a:fld id="{4AD8C70A-8D65-414C-9964-6C6FE791361F}" type="slidenum">
              <a:rPr lang="zh-TW" altLang="en-US" sz="1200">
                <a:solidFill>
                  <a:srgbClr val="000000"/>
                </a:solidFill>
                <a:latin typeface="Calibri" pitchFamily="34" charset="0"/>
              </a:rPr>
              <a:pPr algn="r"/>
              <a:t>57</a:t>
            </a:fld>
            <a:endParaRPr lang="zh-TW" altLang="en-US" sz="1200">
              <a:solidFill>
                <a:srgbClr val="000000"/>
              </a:solidFill>
              <a:latin typeface="Calibri" pitchFamily="34" charset="0"/>
            </a:endParaRPr>
          </a:p>
        </p:txBody>
      </p:sp>
    </p:spTree>
    <p:extLst>
      <p:ext uri="{BB962C8B-B14F-4D97-AF65-F5344CB8AC3E}">
        <p14:creationId xmlns:p14="http://schemas.microsoft.com/office/powerpoint/2010/main" val="163621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515405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有些老師可能知道去年五專優先免試的名額只占核定名額的</a:t>
            </a:r>
            <a:r>
              <a:rPr lang="en-US" altLang="zh-TW" dirty="0"/>
              <a:t>30%</a:t>
            </a:r>
            <a:r>
              <a:rPr lang="zh-TW" altLang="en-US" dirty="0"/>
              <a:t>，導致有些學生明明有機會可以上的卻被擠掉的情形，今年為了改善這種狀況，我們將名額提高至</a:t>
            </a:r>
            <a:r>
              <a:rPr lang="en-US" altLang="zh-TW" dirty="0"/>
              <a:t>60%</a:t>
            </a:r>
            <a:r>
              <a:rPr lang="zh-TW" altLang="en-US" dirty="0"/>
              <a:t>為上限，讓有興趣就讀五專的同學能夠提早的就位。</a:t>
            </a:r>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61</a:t>
            </a:fld>
            <a:endParaRPr lang="zh-TW" altLang="en-US"/>
          </a:p>
        </p:txBody>
      </p:sp>
    </p:spTree>
    <p:extLst>
      <p:ext uri="{BB962C8B-B14F-4D97-AF65-F5344CB8AC3E}">
        <p14:creationId xmlns:p14="http://schemas.microsoft.com/office/powerpoint/2010/main" val="98876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64</a:t>
            </a:fld>
            <a:endParaRPr lang="zh-TW" altLang="en-US" smtClean="0"/>
          </a:p>
        </p:txBody>
      </p:sp>
    </p:spTree>
    <p:extLst>
      <p:ext uri="{BB962C8B-B14F-4D97-AF65-F5344CB8AC3E}">
        <p14:creationId xmlns:p14="http://schemas.microsoft.com/office/powerpoint/2010/main" val="2712979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7091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76887CB-49CB-476D-BBA6-AB6F29CAD74C}" type="slidenum">
              <a:rPr lang="zh-TW" altLang="en-US" smtClean="0"/>
              <a:pPr/>
              <a:t>69</a:t>
            </a:fld>
            <a:endParaRPr lang="zh-TW" altLang="en-US" smtClean="0"/>
          </a:p>
        </p:txBody>
      </p:sp>
    </p:spTree>
    <p:extLst>
      <p:ext uri="{BB962C8B-B14F-4D97-AF65-F5344CB8AC3E}">
        <p14:creationId xmlns:p14="http://schemas.microsoft.com/office/powerpoint/2010/main" val="3717515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95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889" indent="-285726">
              <a:defRPr kumimoji="1">
                <a:solidFill>
                  <a:schemeClr val="tx1"/>
                </a:solidFill>
                <a:latin typeface="Arial" pitchFamily="34" charset="0"/>
                <a:ea typeface="新細明體" pitchFamily="18" charset="-120"/>
              </a:defRPr>
            </a:lvl2pPr>
            <a:lvl3pPr marL="1142907" indent="-228581">
              <a:defRPr kumimoji="1">
                <a:solidFill>
                  <a:schemeClr val="tx1"/>
                </a:solidFill>
                <a:latin typeface="Arial" pitchFamily="34" charset="0"/>
                <a:ea typeface="新細明體" pitchFamily="18" charset="-120"/>
              </a:defRPr>
            </a:lvl3pPr>
            <a:lvl4pPr marL="1600070" indent="-228581">
              <a:defRPr kumimoji="1">
                <a:solidFill>
                  <a:schemeClr val="tx1"/>
                </a:solidFill>
                <a:latin typeface="Arial" pitchFamily="34" charset="0"/>
                <a:ea typeface="新細明體" pitchFamily="18" charset="-120"/>
              </a:defRPr>
            </a:lvl4pPr>
            <a:lvl5pPr marL="2057232" indent="-228581">
              <a:defRPr kumimoji="1">
                <a:solidFill>
                  <a:schemeClr val="tx1"/>
                </a:solidFill>
                <a:latin typeface="Arial" pitchFamily="34" charset="0"/>
                <a:ea typeface="新細明體" pitchFamily="18" charset="-120"/>
              </a:defRPr>
            </a:lvl5pPr>
            <a:lvl6pPr marL="2514395" indent="-22858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559" indent="-22858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8722" indent="-22858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884" indent="-22858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BC0821A2-EF40-4C92-AD4A-D7592F2E6B73}" type="slidenum">
              <a:rPr lang="zh-TW" altLang="en-US" smtClean="0">
                <a:solidFill>
                  <a:srgbClr val="000000"/>
                </a:solidFill>
              </a:rPr>
              <a:pPr/>
              <a:t>73</a:t>
            </a:fld>
            <a:endParaRPr lang="zh-TW" altLang="en-US">
              <a:solidFill>
                <a:srgbClr val="000000"/>
              </a:solidFill>
            </a:endParaRPr>
          </a:p>
        </p:txBody>
      </p:sp>
    </p:spTree>
    <p:extLst>
      <p:ext uri="{BB962C8B-B14F-4D97-AF65-F5344CB8AC3E}">
        <p14:creationId xmlns:p14="http://schemas.microsoft.com/office/powerpoint/2010/main" val="236696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105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889" indent="-285726">
              <a:defRPr kumimoji="1">
                <a:solidFill>
                  <a:schemeClr val="tx1"/>
                </a:solidFill>
                <a:latin typeface="Arial" pitchFamily="34" charset="0"/>
                <a:ea typeface="新細明體" pitchFamily="18" charset="-120"/>
              </a:defRPr>
            </a:lvl2pPr>
            <a:lvl3pPr marL="1142907" indent="-228581">
              <a:defRPr kumimoji="1">
                <a:solidFill>
                  <a:schemeClr val="tx1"/>
                </a:solidFill>
                <a:latin typeface="Arial" pitchFamily="34" charset="0"/>
                <a:ea typeface="新細明體" pitchFamily="18" charset="-120"/>
              </a:defRPr>
            </a:lvl3pPr>
            <a:lvl4pPr marL="1600070" indent="-228581">
              <a:defRPr kumimoji="1">
                <a:solidFill>
                  <a:schemeClr val="tx1"/>
                </a:solidFill>
                <a:latin typeface="Arial" pitchFamily="34" charset="0"/>
                <a:ea typeface="新細明體" pitchFamily="18" charset="-120"/>
              </a:defRPr>
            </a:lvl4pPr>
            <a:lvl5pPr marL="2057232" indent="-228581">
              <a:defRPr kumimoji="1">
                <a:solidFill>
                  <a:schemeClr val="tx1"/>
                </a:solidFill>
                <a:latin typeface="Arial" pitchFamily="34" charset="0"/>
                <a:ea typeface="新細明體" pitchFamily="18" charset="-120"/>
              </a:defRPr>
            </a:lvl5pPr>
            <a:lvl6pPr marL="2514395" indent="-22858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559" indent="-22858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8722" indent="-22858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884" indent="-22858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FD06582E-7ECE-4E29-8795-1D6BCFEB8207}" type="slidenum">
              <a:rPr lang="zh-TW" altLang="en-US" smtClean="0">
                <a:solidFill>
                  <a:srgbClr val="000000"/>
                </a:solidFill>
              </a:rPr>
              <a:pPr/>
              <a:t>76</a:t>
            </a:fld>
            <a:endParaRPr lang="zh-TW" altLang="en-US">
              <a:solidFill>
                <a:srgbClr val="000000"/>
              </a:solidFill>
            </a:endParaRPr>
          </a:p>
        </p:txBody>
      </p:sp>
    </p:spTree>
    <p:extLst>
      <p:ext uri="{BB962C8B-B14F-4D97-AF65-F5344CB8AC3E}">
        <p14:creationId xmlns:p14="http://schemas.microsoft.com/office/powerpoint/2010/main" val="914541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910"/>
            <a:r>
              <a:rPr lang="zh-TW" altLang="en-US"/>
              <a:t> </a:t>
            </a:r>
          </a:p>
        </p:txBody>
      </p:sp>
      <p:sp>
        <p:nvSpPr>
          <p:cNvPr id="111620" name="投影片編號版面配置區 3"/>
          <p:cNvSpPr txBox="1">
            <a:spLocks noGrp="1"/>
          </p:cNvSpPr>
          <p:nvPr/>
        </p:nvSpPr>
        <p:spPr bwMode="auto">
          <a:xfrm>
            <a:off x="3814763" y="10234613"/>
            <a:ext cx="2921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85" tIns="49142" rIns="98285" bIns="49142"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792EDFD-36D3-4814-A40F-F51800FD80F5}" type="slidenum">
              <a:rPr lang="zh-TW" altLang="en-US" sz="1300">
                <a:solidFill>
                  <a:srgbClr val="000000"/>
                </a:solidFill>
                <a:latin typeface="Calibri" pitchFamily="34" charset="0"/>
              </a:rPr>
              <a:pPr algn="r" eaLnBrk="1" hangingPunct="1"/>
              <a:t>77</a:t>
            </a:fld>
            <a:endParaRPr lang="zh-TW" altLang="en-US" sz="1300">
              <a:solidFill>
                <a:srgbClr val="000000"/>
              </a:solidFill>
              <a:latin typeface="Calibri" pitchFamily="34" charset="0"/>
            </a:endParaRPr>
          </a:p>
        </p:txBody>
      </p:sp>
      <p:sp>
        <p:nvSpPr>
          <p:cNvPr id="111621"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889" indent="-285726">
              <a:defRPr kumimoji="1">
                <a:solidFill>
                  <a:schemeClr val="tx1"/>
                </a:solidFill>
                <a:latin typeface="Arial" pitchFamily="34" charset="0"/>
                <a:ea typeface="新細明體" pitchFamily="18" charset="-120"/>
              </a:defRPr>
            </a:lvl2pPr>
            <a:lvl3pPr marL="1142907" indent="-228581">
              <a:defRPr kumimoji="1">
                <a:solidFill>
                  <a:schemeClr val="tx1"/>
                </a:solidFill>
                <a:latin typeface="Arial" pitchFamily="34" charset="0"/>
                <a:ea typeface="新細明體" pitchFamily="18" charset="-120"/>
              </a:defRPr>
            </a:lvl3pPr>
            <a:lvl4pPr marL="1600070" indent="-228581">
              <a:defRPr kumimoji="1">
                <a:solidFill>
                  <a:schemeClr val="tx1"/>
                </a:solidFill>
                <a:latin typeface="Arial" pitchFamily="34" charset="0"/>
                <a:ea typeface="新細明體" pitchFamily="18" charset="-120"/>
              </a:defRPr>
            </a:lvl4pPr>
            <a:lvl5pPr marL="2057232" indent="-228581">
              <a:defRPr kumimoji="1">
                <a:solidFill>
                  <a:schemeClr val="tx1"/>
                </a:solidFill>
                <a:latin typeface="Arial" pitchFamily="34" charset="0"/>
                <a:ea typeface="新細明體" pitchFamily="18" charset="-120"/>
              </a:defRPr>
            </a:lvl5pPr>
            <a:lvl6pPr marL="2514395" indent="-22858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559" indent="-22858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8722" indent="-22858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884" indent="-22858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a:solidFill>
                <a:srgbClr val="000000"/>
              </a:solidFill>
            </a:endParaRPr>
          </a:p>
        </p:txBody>
      </p:sp>
      <p:sp>
        <p:nvSpPr>
          <p:cNvPr id="111622" name="投影片編號版面配置區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889" indent="-285726">
              <a:defRPr kumimoji="1">
                <a:solidFill>
                  <a:schemeClr val="tx1"/>
                </a:solidFill>
                <a:latin typeface="Arial" pitchFamily="34" charset="0"/>
                <a:ea typeface="新細明體" pitchFamily="18" charset="-120"/>
              </a:defRPr>
            </a:lvl2pPr>
            <a:lvl3pPr marL="1142907" indent="-228581">
              <a:defRPr kumimoji="1">
                <a:solidFill>
                  <a:schemeClr val="tx1"/>
                </a:solidFill>
                <a:latin typeface="Arial" pitchFamily="34" charset="0"/>
                <a:ea typeface="新細明體" pitchFamily="18" charset="-120"/>
              </a:defRPr>
            </a:lvl3pPr>
            <a:lvl4pPr marL="1600070" indent="-228581">
              <a:defRPr kumimoji="1">
                <a:solidFill>
                  <a:schemeClr val="tx1"/>
                </a:solidFill>
                <a:latin typeface="Arial" pitchFamily="34" charset="0"/>
                <a:ea typeface="新細明體" pitchFamily="18" charset="-120"/>
              </a:defRPr>
            </a:lvl4pPr>
            <a:lvl5pPr marL="2057232" indent="-228581">
              <a:defRPr kumimoji="1">
                <a:solidFill>
                  <a:schemeClr val="tx1"/>
                </a:solidFill>
                <a:latin typeface="Arial" pitchFamily="34" charset="0"/>
                <a:ea typeface="新細明體" pitchFamily="18" charset="-120"/>
              </a:defRPr>
            </a:lvl5pPr>
            <a:lvl6pPr marL="2514395" indent="-22858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559" indent="-22858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8722" indent="-22858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884" indent="-22858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F1DC84E6-DF8F-4BC7-A3F2-368A773CBFB5}" type="slidenum">
              <a:rPr lang="en-US" altLang="zh-TW" smtClean="0">
                <a:solidFill>
                  <a:srgbClr val="000000"/>
                </a:solidFill>
              </a:rPr>
              <a:pPr/>
              <a:t>77</a:t>
            </a:fld>
            <a:endParaRPr lang="zh-TW" altLang="en-US">
              <a:solidFill>
                <a:srgbClr val="000000"/>
              </a:solidFill>
            </a:endParaRPr>
          </a:p>
        </p:txBody>
      </p:sp>
    </p:spTree>
    <p:extLst>
      <p:ext uri="{BB962C8B-B14F-4D97-AF65-F5344CB8AC3E}">
        <p14:creationId xmlns:p14="http://schemas.microsoft.com/office/powerpoint/2010/main" val="2852959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96781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007972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00940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33485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632682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529459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626059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897581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064991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02299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94653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99483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8893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95249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408649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75459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sp>
        <p:nvSpPr>
          <p:cNvPr id="7" name="日期版面配置區 6"/>
          <p:cNvSpPr>
            <a:spLocks noGrp="1"/>
          </p:cNvSpPr>
          <p:nvPr>
            <p:ph type="dt" sz="half" idx="10"/>
          </p:nvPr>
        </p:nvSpPr>
        <p:spPr/>
        <p:txBody>
          <a:bodyPr/>
          <a:lstStyle/>
          <a:p>
            <a:fld id="{A5A83CBF-6C3E-4902-B7D4-F11E4E0E77BE}" type="datetime1">
              <a:rPr lang="zh-TW" altLang="en-US" smtClean="0"/>
              <a:t>2019/2/26</a:t>
            </a:fld>
            <a:endParaRPr lang="zh-TW" altLang="en-US"/>
          </a:p>
        </p:txBody>
      </p:sp>
      <p:sp>
        <p:nvSpPr>
          <p:cNvPr id="20" name="頁尾版面配置區 19"/>
          <p:cNvSpPr>
            <a:spLocks noGrp="1"/>
          </p:cNvSpPr>
          <p:nvPr>
            <p:ph type="ftr" sz="quarter" idx="11"/>
          </p:nvPr>
        </p:nvSpPr>
        <p:spPr/>
        <p:txBody>
          <a:bodyPr/>
          <a:lstStyle/>
          <a:p>
            <a:endParaRPr lang="zh-TW" altLang="en-US"/>
          </a:p>
        </p:txBody>
      </p:sp>
      <p:sp>
        <p:nvSpPr>
          <p:cNvPr id="10" name="投影片編號版面配置區 9"/>
          <p:cNvSpPr>
            <a:spLocks noGrp="1"/>
          </p:cNvSpPr>
          <p:nvPr>
            <p:ph type="sldNum" sz="quarter" idx="12"/>
          </p:nvPr>
        </p:nvSpPr>
        <p:spPr/>
        <p:txBody>
          <a:bodyPr/>
          <a:lstStyle/>
          <a:p>
            <a:fld id="{47D433DB-B31C-49C9-BEC3-1A87A9E59357}" type="slidenum">
              <a:rPr lang="zh-TW" altLang="en-US" smtClean="0"/>
              <a:pPr/>
              <a:t>‹#›</a:t>
            </a:fld>
            <a:endParaRPr lang="zh-TW" altLang="en-US" dirty="0"/>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FE9ECBC9-48CD-4933-94DB-C47309D67290}" type="datetime1">
              <a:rPr lang="zh-TW" altLang="en-US" smtClean="0"/>
              <a:t>2019/2/26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D433DB-B31C-49C9-BEC3-1A87A9E5935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F8266407-E5A2-484C-9927-87BD4D472797}" type="datetime1">
              <a:rPr lang="zh-TW" altLang="en-US" smtClean="0"/>
              <a:t>2019/2/26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D433DB-B31C-49C9-BEC3-1A87A9E59357}"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表格版面配置區 2"/>
          <p:cNvSpPr>
            <a:spLocks noGrp="1"/>
          </p:cNvSpPr>
          <p:nvPr>
            <p:ph type="tbl" idx="1"/>
          </p:nvPr>
        </p:nvSpPr>
        <p:spPr>
          <a:xfrm>
            <a:off x="457200" y="1600206"/>
            <a:ext cx="8229600" cy="4525963"/>
          </a:xfrm>
        </p:spPr>
        <p:txBody>
          <a:bodyPr rtlCol="0">
            <a:normAutofit/>
          </a:bodyPr>
          <a:lstStyle>
            <a:lvl1pPr>
              <a:defRPr>
                <a:latin typeface="微軟正黑體" panose="020B0604030504040204" pitchFamily="34" charset="-120"/>
                <a:ea typeface="微軟正黑體" panose="020B0604030504040204" pitchFamily="34" charset="-120"/>
              </a:defRPr>
            </a:lvl1pPr>
          </a:lstStyle>
          <a:p>
            <a:pPr lvl="0"/>
            <a:endParaRPr lang="zh-TW" altLang="en-US" noProof="0" dirty="0"/>
          </a:p>
        </p:txBody>
      </p:sp>
      <p:sp>
        <p:nvSpPr>
          <p:cNvPr id="4" name="Date Placeholder 4"/>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054D688D-1CC6-47EE-8DB6-DD9C8AE5E850}" type="datetime1">
              <a:rPr lang="zh-TW" altLang="en-US" smtClean="0"/>
              <a:t>2019/2/26</a:t>
            </a:fld>
            <a:endParaRPr lang="en-US" altLang="zh-TW" dirty="0"/>
          </a:p>
        </p:txBody>
      </p:sp>
      <p:sp>
        <p:nvSpPr>
          <p:cNvPr id="5" name="Footer Placeholder 5"/>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p:cNvSpPr>
            <a:spLocks noGrp="1"/>
          </p:cNvSpPr>
          <p:nvPr>
            <p:ph type="sldNum" sz="quarter" idx="12"/>
          </p:nvPr>
        </p:nvSpPr>
        <p:spPr>
          <a:xfrm>
            <a:off x="7658100" y="6622288"/>
            <a:ext cx="480060" cy="237744"/>
          </a:xfrm>
        </p:spPr>
        <p:txBody>
          <a:bodyPr/>
          <a:lstStyle>
            <a:lvl1pPr eaLnBrk="0" fontAlgn="base" hangingPunct="0">
              <a:spcBef>
                <a:spcPct val="0"/>
              </a:spcBef>
              <a:spcAft>
                <a:spcPct val="0"/>
              </a:spcAft>
              <a:defRPr kumimoji="1" sz="1800" b="1">
                <a:latin typeface="Arial" pitchFamily="34" charset="0"/>
              </a:defRPr>
            </a:lvl1pPr>
          </a:lstStyle>
          <a:p>
            <a:pPr>
              <a:defRPr/>
            </a:pPr>
            <a:fld id="{FB8AD0DE-A118-4F45-B9B6-089AA85C8FDD}" type="slidenum">
              <a:rPr lang="en-US" altLang="zh-TW" smtClean="0"/>
              <a:pPr>
                <a:defRPr/>
              </a:pPr>
              <a:t>‹#›</a:t>
            </a:fld>
            <a:endParaRPr lang="en-US" altLang="zh-TW" dirty="0"/>
          </a:p>
        </p:txBody>
      </p:sp>
    </p:spTree>
    <p:extLst>
      <p:ext uri="{BB962C8B-B14F-4D97-AF65-F5344CB8AC3E}">
        <p14:creationId xmlns:p14="http://schemas.microsoft.com/office/powerpoint/2010/main" val="2515871801"/>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D1EF4758-A764-42E0-A4B0-D206BCA2373A}" type="datetime1">
              <a:rPr lang="zh-TW" altLang="en-US" smtClean="0"/>
              <a:t>2019/2/26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D433DB-B31C-49C9-BEC3-1A87A9E5935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00D8D47D-1A97-4D48-B99D-1352C16A50AC}" type="datetime1">
              <a:rPr lang="zh-TW" altLang="en-US" smtClean="0"/>
              <a:t>2019/2/26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D433DB-B31C-49C9-BEC3-1A87A9E59357}"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CFEECE29-1556-451E-9D8D-4A0F3217AA80}" type="datetime1">
              <a:rPr lang="zh-TW" altLang="en-US" smtClean="0"/>
              <a:t>2019/2/26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7D433DB-B31C-49C9-BEC3-1A87A9E5935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97213121-82A0-4626-B717-EE341C107D67}" type="datetime1">
              <a:rPr lang="zh-TW" altLang="en-US" smtClean="0"/>
              <a:t>2019/2/26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7D433DB-B31C-49C9-BEC3-1A87A9E5935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7939D3D3-0C37-4A09-89BF-DB135DF72897}" type="datetime1">
              <a:rPr lang="zh-TW" altLang="en-US" smtClean="0"/>
              <a:t>2019/2/26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7D433DB-B31C-49C9-BEC3-1A87A9E5935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版面配置區 1"/>
          <p:cNvSpPr>
            <a:spLocks noGrp="1"/>
          </p:cNvSpPr>
          <p:nvPr>
            <p:ph type="dt" sz="half" idx="10"/>
          </p:nvPr>
        </p:nvSpPr>
        <p:spPr/>
        <p:txBody>
          <a:bodyPr/>
          <a:lstStyle/>
          <a:p>
            <a:fld id="{BD21CC55-8C35-4933-AA9B-68D16FCEC3FD}" type="datetime1">
              <a:rPr lang="zh-TW" altLang="en-US" smtClean="0"/>
              <a:t>2019/2/26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93A91938-8A98-425F-AD01-7DD9BFA18442}" type="datetime1">
              <a:rPr lang="zh-TW" altLang="en-US" smtClean="0"/>
              <a:t>2019/2/26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7D433DB-B31C-49C9-BEC3-1A87A9E5935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0040FB9F-A3E8-4638-9E9C-8530EAB70829}" type="datetime1">
              <a:rPr lang="zh-TW" altLang="en-US" smtClean="0"/>
              <a:t>2019/2/26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7D433DB-B31C-49C9-BEC3-1A87A9E59357}"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p>
            <a:r>
              <a:rPr kumimoji="0" lang="zh-TW" altLang="en-US"/>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3961470-106C-444D-9C26-49E1778FCDE5}" type="datetime1">
              <a:rPr lang="zh-TW" altLang="en-US" smtClean="0"/>
              <a:t>2019/2/26</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7D433DB-B31C-49C9-BEC3-1A87A9E59357}"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43608" y="764704"/>
            <a:ext cx="7772400" cy="2592287"/>
          </a:xfrm>
        </p:spPr>
        <p:txBody>
          <a:bodyPr>
            <a:normAutofit fontScale="90000"/>
          </a:bodyPr>
          <a:lstStyle/>
          <a:p>
            <a:pPr algn="ctr" eaLnBrk="1" hangingPunct="1">
              <a:defRPr/>
            </a:pPr>
            <a:r>
              <a:rPr kumimoji="0" lang="zh-TW" altLang="en-US" b="1" dirty="0">
                <a:solidFill>
                  <a:schemeClr val="accent5">
                    <a:lumMod val="50000"/>
                  </a:schemeClr>
                </a:solidFill>
                <a:effectLst>
                  <a:outerShdw blurRad="38100" dist="38100" dir="2700000" algn="tl">
                    <a:srgbClr val="C0C0C0"/>
                  </a:outerShdw>
                </a:effectLst>
                <a:latin typeface="微軟正黑體" panose="020B0604030504040204" pitchFamily="34" charset="-120"/>
              </a:rPr>
              <a:t>臺北市十二年國民基本教育</a:t>
            </a:r>
            <a:r>
              <a:rPr kumimoji="0" lang="en-US" altLang="zh-TW" sz="4800" b="1" dirty="0">
                <a:solidFill>
                  <a:srgbClr val="FF0000"/>
                </a:solidFill>
                <a:effectLst>
                  <a:outerShdw blurRad="38100" dist="38100" dir="2700000" algn="tl">
                    <a:srgbClr val="C0C0C0"/>
                  </a:outerShdw>
                </a:effectLst>
                <a:latin typeface="微軟正黑體" panose="020B0604030504040204" pitchFamily="34" charset="-120"/>
              </a:rPr>
              <a:t/>
            </a:r>
            <a:br>
              <a:rPr kumimoji="0" lang="en-US" altLang="zh-TW" sz="4800" b="1" dirty="0">
                <a:solidFill>
                  <a:srgbClr val="FF0000"/>
                </a:solidFill>
                <a:effectLst>
                  <a:outerShdw blurRad="38100" dist="38100" dir="2700000" algn="tl">
                    <a:srgbClr val="C0C0C0"/>
                  </a:outerShdw>
                </a:effectLst>
                <a:latin typeface="微軟正黑體" panose="020B0604030504040204" pitchFamily="34" charset="-120"/>
              </a:rPr>
            </a:br>
            <a:r>
              <a:rPr kumimoji="0" lang="en-US" altLang="zh-TW" sz="4800" b="1" dirty="0">
                <a:solidFill>
                  <a:srgbClr val="000099"/>
                </a:solidFill>
                <a:effectLst>
                  <a:outerShdw blurRad="38100" dist="38100" dir="2700000" algn="tl">
                    <a:srgbClr val="C0C0C0"/>
                  </a:outerShdw>
                </a:effectLst>
                <a:latin typeface="微軟正黑體" panose="020B0604030504040204" pitchFamily="34" charset="-120"/>
              </a:rPr>
              <a:t/>
            </a:r>
            <a:br>
              <a:rPr kumimoji="0" lang="en-US" altLang="zh-TW" sz="4800" b="1" dirty="0">
                <a:solidFill>
                  <a:srgbClr val="000099"/>
                </a:solidFill>
                <a:effectLst>
                  <a:outerShdw blurRad="38100" dist="38100" dir="2700000" algn="tl">
                    <a:srgbClr val="C0C0C0"/>
                  </a:outerShdw>
                </a:effectLst>
                <a:latin typeface="微軟正黑體" panose="020B0604030504040204" pitchFamily="34" charset="-120"/>
              </a:rPr>
            </a:br>
            <a:r>
              <a:rPr kumimoji="0" lang="en-US" altLang="zh-TW" sz="4800" b="1" dirty="0">
                <a:solidFill>
                  <a:srgbClr val="C00000"/>
                </a:solidFill>
                <a:effectLst>
                  <a:outerShdw blurRad="38100" dist="38100" dir="2700000" algn="tl">
                    <a:srgbClr val="C0C0C0"/>
                  </a:outerShdw>
                </a:effectLst>
                <a:latin typeface="微軟正黑體" panose="020B0604030504040204" pitchFamily="34" charset="-120"/>
              </a:rPr>
              <a:t>108</a:t>
            </a:r>
            <a:r>
              <a:rPr kumimoji="0" lang="zh-TW" altLang="en-US" sz="4800" b="1" dirty="0">
                <a:solidFill>
                  <a:srgbClr val="C00000"/>
                </a:solidFill>
                <a:effectLst>
                  <a:outerShdw blurRad="38100" dist="38100" dir="2700000" algn="tl">
                    <a:srgbClr val="C0C0C0"/>
                  </a:outerShdw>
                </a:effectLst>
                <a:latin typeface="微軟正黑體" panose="020B0604030504040204" pitchFamily="34" charset="-120"/>
              </a:rPr>
              <a:t>學年</a:t>
            </a:r>
            <a:r>
              <a:rPr kumimoji="0" lang="en-US" altLang="zh-TW" sz="4800" b="1" dirty="0">
                <a:solidFill>
                  <a:srgbClr val="C00000"/>
                </a:solidFill>
                <a:effectLst>
                  <a:outerShdw blurRad="38100" dist="38100" dir="2700000" algn="tl">
                    <a:srgbClr val="C0C0C0"/>
                  </a:outerShdw>
                </a:effectLst>
                <a:latin typeface="微軟正黑體" panose="020B0604030504040204" pitchFamily="34" charset="-120"/>
              </a:rPr>
              <a:t/>
            </a:r>
            <a:br>
              <a:rPr kumimoji="0" lang="en-US" altLang="zh-TW" sz="4800" b="1" dirty="0">
                <a:solidFill>
                  <a:srgbClr val="C00000"/>
                </a:solidFill>
                <a:effectLst>
                  <a:outerShdw blurRad="38100" dist="38100" dir="2700000" algn="tl">
                    <a:srgbClr val="C0C0C0"/>
                  </a:outerShdw>
                </a:effectLst>
                <a:latin typeface="微軟正黑體" panose="020B0604030504040204" pitchFamily="34" charset="-120"/>
              </a:rPr>
            </a:br>
            <a:r>
              <a:rPr kumimoji="0" lang="zh-TW" altLang="en-US" sz="4800" b="1" dirty="0">
                <a:solidFill>
                  <a:srgbClr val="C00000"/>
                </a:solidFill>
                <a:effectLst>
                  <a:outerShdw blurRad="38100" dist="38100" dir="2700000" algn="tl">
                    <a:srgbClr val="C0C0C0"/>
                  </a:outerShdw>
                </a:effectLst>
                <a:latin typeface="微軟正黑體" panose="020B0604030504040204" pitchFamily="34" charset="-120"/>
              </a:rPr>
              <a:t>適性入學宣導</a:t>
            </a:r>
            <a:endParaRPr kumimoji="0" lang="zh-TW" altLang="en-US" sz="5400" b="1" dirty="0">
              <a:solidFill>
                <a:srgbClr val="C00000"/>
              </a:solidFill>
              <a:effectLst>
                <a:outerShdw blurRad="38100" dist="38100" dir="2700000" algn="tl">
                  <a:srgbClr val="C0C0C0"/>
                </a:outerShdw>
              </a:effectLst>
              <a:latin typeface="微軟正黑體" panose="020B0604030504040204" pitchFamily="34" charset="-120"/>
            </a:endParaRPr>
          </a:p>
        </p:txBody>
      </p:sp>
      <p:sp>
        <p:nvSpPr>
          <p:cNvPr id="3" name="副標題 2"/>
          <p:cNvSpPr>
            <a:spLocks noGrp="1"/>
          </p:cNvSpPr>
          <p:nvPr>
            <p:ph type="subTitle" idx="1"/>
          </p:nvPr>
        </p:nvSpPr>
        <p:spPr>
          <a:xfrm>
            <a:off x="1272208" y="5085184"/>
            <a:ext cx="7543800" cy="1143000"/>
          </a:xfrm>
        </p:spPr>
        <p:txBody>
          <a:bodyPr>
            <a:noAutofit/>
          </a:bodyPr>
          <a:lstStyle/>
          <a:p>
            <a:pPr algn="ctr"/>
            <a:r>
              <a:rPr lang="zh-TW" altLang="en-US" sz="2800" b="1" dirty="0" smtClean="0">
                <a:solidFill>
                  <a:schemeClr val="bg2">
                    <a:lumMod val="10000"/>
                  </a:schemeClr>
                </a:solidFill>
                <a:latin typeface="微軟正黑體" panose="020B0604030504040204" pitchFamily="34" charset="-120"/>
                <a:ea typeface="微軟正黑體" panose="020B0604030504040204" pitchFamily="34" charset="-120"/>
              </a:rPr>
              <a:t>教務主任郭建誠</a:t>
            </a:r>
            <a:endParaRPr lang="en-US" altLang="zh-TW" sz="2800" b="1" dirty="0" smtClean="0">
              <a:solidFill>
                <a:schemeClr val="bg2">
                  <a:lumMod val="10000"/>
                </a:schemeClr>
              </a:solidFill>
              <a:latin typeface="微軟正黑體" panose="020B0604030504040204" pitchFamily="34" charset="-120"/>
              <a:ea typeface="微軟正黑體" panose="020B0604030504040204" pitchFamily="34" charset="-120"/>
            </a:endParaRPr>
          </a:p>
          <a:p>
            <a:pPr algn="ctr"/>
            <a:r>
              <a:rPr lang="zh-TW" altLang="en-US" sz="2800" b="1" dirty="0" smtClean="0">
                <a:solidFill>
                  <a:schemeClr val="bg2">
                    <a:lumMod val="10000"/>
                  </a:schemeClr>
                </a:solidFill>
                <a:latin typeface="微軟正黑體" panose="020B0604030504040204" pitchFamily="34" charset="-120"/>
                <a:ea typeface="微軟正黑體" panose="020B0604030504040204" pitchFamily="34" charset="-120"/>
              </a:rPr>
              <a:t>中華民國</a:t>
            </a:r>
            <a:r>
              <a:rPr lang="en-US" altLang="zh-TW" sz="2800" b="1" dirty="0" smtClean="0">
                <a:solidFill>
                  <a:schemeClr val="bg2">
                    <a:lumMod val="10000"/>
                  </a:schemeClr>
                </a:solidFill>
                <a:latin typeface="微軟正黑體" panose="020B0604030504040204" pitchFamily="34" charset="-120"/>
                <a:ea typeface="微軟正黑體" panose="020B0604030504040204" pitchFamily="34" charset="-120"/>
              </a:rPr>
              <a:t>108</a:t>
            </a:r>
            <a:r>
              <a:rPr lang="zh-TW" altLang="en-US" sz="2800" b="1" dirty="0" smtClean="0">
                <a:solidFill>
                  <a:schemeClr val="bg2">
                    <a:lumMod val="10000"/>
                  </a:schemeClr>
                </a:solidFill>
                <a:latin typeface="微軟正黑體" panose="020B0604030504040204" pitchFamily="34" charset="-120"/>
                <a:ea typeface="微軟正黑體" panose="020B0604030504040204" pitchFamily="34" charset="-120"/>
              </a:rPr>
              <a:t>年</a:t>
            </a:r>
            <a:r>
              <a:rPr lang="en-US" altLang="zh-TW" sz="2800" b="1" dirty="0" smtClean="0">
                <a:solidFill>
                  <a:schemeClr val="bg2">
                    <a:lumMod val="10000"/>
                  </a:schemeClr>
                </a:solidFill>
                <a:latin typeface="微軟正黑體" panose="020B0604030504040204" pitchFamily="34" charset="-120"/>
                <a:ea typeface="微軟正黑體" panose="020B0604030504040204" pitchFamily="34" charset="-120"/>
              </a:rPr>
              <a:t>02</a:t>
            </a:r>
            <a:r>
              <a:rPr lang="zh-TW" altLang="en-US" sz="2800" b="1" dirty="0" smtClean="0">
                <a:solidFill>
                  <a:schemeClr val="bg2">
                    <a:lumMod val="10000"/>
                  </a:schemeClr>
                </a:solidFill>
                <a:latin typeface="微軟正黑體" panose="020B0604030504040204" pitchFamily="34" charset="-120"/>
                <a:ea typeface="微軟正黑體" panose="020B0604030504040204" pitchFamily="34" charset="-120"/>
              </a:rPr>
              <a:t>月</a:t>
            </a:r>
            <a:r>
              <a:rPr lang="en-US" altLang="zh-TW" sz="2800" b="1" dirty="0" smtClean="0">
                <a:solidFill>
                  <a:schemeClr val="bg2">
                    <a:lumMod val="10000"/>
                  </a:schemeClr>
                </a:solidFill>
                <a:latin typeface="微軟正黑體" panose="020B0604030504040204" pitchFamily="34" charset="-120"/>
                <a:ea typeface="微軟正黑體" panose="020B0604030504040204" pitchFamily="34" charset="-120"/>
              </a:rPr>
              <a:t>26</a:t>
            </a:r>
            <a:r>
              <a:rPr lang="zh-TW" altLang="en-US" sz="2800" b="1" dirty="0" smtClean="0">
                <a:solidFill>
                  <a:schemeClr val="bg2">
                    <a:lumMod val="10000"/>
                  </a:schemeClr>
                </a:solidFill>
                <a:latin typeface="微軟正黑體" panose="020B0604030504040204" pitchFamily="34" charset="-120"/>
                <a:ea typeface="微軟正黑體" panose="020B0604030504040204" pitchFamily="34" charset="-120"/>
              </a:rPr>
              <a:t>日</a:t>
            </a:r>
            <a:endParaRPr lang="zh-TW" altLang="en-US" sz="2800" b="1" dirty="0">
              <a:solidFill>
                <a:schemeClr val="bg2">
                  <a:lumMod val="1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615572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15717" y="250226"/>
            <a:ext cx="6466484" cy="646331"/>
          </a:xfrm>
          <a:prstGeom prst="rect">
            <a:avLst/>
          </a:prstGeom>
          <a:solidFill>
            <a:schemeClr val="accent2">
              <a:lumMod val="20000"/>
              <a:lumOff val="80000"/>
            </a:schemeClr>
          </a:solidFill>
        </p:spPr>
        <p:txBody>
          <a:bodyPr wrap="square">
            <a:spAutoFit/>
          </a:bodyPr>
          <a:lstStyle/>
          <a:p>
            <a:r>
              <a:rPr lang="en-US" altLang="zh-TW" sz="3600" b="1" kern="1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sz="3600" b="1" kern="1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1000" b="1" kern="1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r>
              <a:rPr lang="zh-TW" altLang="zh-TW"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考試日期和時間</a:t>
            </a:r>
            <a:endPar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5" name="內容版面配置區 3"/>
          <p:cNvGraphicFramePr>
            <a:graphicFrameLocks/>
          </p:cNvGraphicFramePr>
          <p:nvPr>
            <p:extLst>
              <p:ext uri="{D42A27DB-BD31-4B8C-83A1-F6EECF244321}">
                <p14:modId xmlns:p14="http://schemas.microsoft.com/office/powerpoint/2010/main" val="2950822988"/>
              </p:ext>
            </p:extLst>
          </p:nvPr>
        </p:nvGraphicFramePr>
        <p:xfrm>
          <a:off x="1115616" y="1080448"/>
          <a:ext cx="7560643" cy="5516904"/>
        </p:xfrm>
        <a:graphic>
          <a:graphicData uri="http://schemas.openxmlformats.org/drawingml/2006/table">
            <a:tbl>
              <a:tblPr/>
              <a:tblGrid>
                <a:gridCol w="650378">
                  <a:extLst>
                    <a:ext uri="{9D8B030D-6E8A-4147-A177-3AD203B41FA5}">
                      <a16:colId xmlns:a16="http://schemas.microsoft.com/office/drawing/2014/main" val="20000"/>
                    </a:ext>
                  </a:extLst>
                </a:gridCol>
                <a:gridCol w="1615797">
                  <a:extLst>
                    <a:ext uri="{9D8B030D-6E8A-4147-A177-3AD203B41FA5}">
                      <a16:colId xmlns:a16="http://schemas.microsoft.com/office/drawing/2014/main" val="20001"/>
                    </a:ext>
                  </a:extLst>
                </a:gridCol>
                <a:gridCol w="1675523">
                  <a:extLst>
                    <a:ext uri="{9D8B030D-6E8A-4147-A177-3AD203B41FA5}">
                      <a16:colId xmlns:a16="http://schemas.microsoft.com/office/drawing/2014/main" val="20002"/>
                    </a:ext>
                  </a:extLst>
                </a:gridCol>
                <a:gridCol w="1742544">
                  <a:extLst>
                    <a:ext uri="{9D8B030D-6E8A-4147-A177-3AD203B41FA5}">
                      <a16:colId xmlns:a16="http://schemas.microsoft.com/office/drawing/2014/main" val="20003"/>
                    </a:ext>
                  </a:extLst>
                </a:gridCol>
                <a:gridCol w="1876401">
                  <a:extLst>
                    <a:ext uri="{9D8B030D-6E8A-4147-A177-3AD203B41FA5}">
                      <a16:colId xmlns:a16="http://schemas.microsoft.com/office/drawing/2014/main" val="20004"/>
                    </a:ext>
                  </a:extLst>
                </a:gridCol>
              </a:tblGrid>
              <a:tr h="355451">
                <a:tc>
                  <a:txBody>
                    <a:bodyPr/>
                    <a:lstStyle/>
                    <a:p>
                      <a:pPr algn="ctr"/>
                      <a:endParaRPr lang="zh-TW" altLang="en-US" sz="1200" dirty="0">
                        <a:effectLst/>
                      </a:endParaRPr>
                    </a:p>
                  </a:txBody>
                  <a:tcPr marL="60017" marR="60017" marT="29977" marB="29977" anchor="ctr">
                    <a:lnL w="9525" cap="flat" cmpd="sng" algn="ctr">
                      <a:solidFill>
                        <a:srgbClr val="BF9A3D"/>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1" dirty="0">
                          <a:effectLst/>
                          <a:latin typeface="微軟正黑體" panose="020B0604030504040204" pitchFamily="34" charset="-120"/>
                          <a:ea typeface="微軟正黑體" panose="020B0604030504040204" pitchFamily="34" charset="-120"/>
                        </a:rPr>
                        <a:t>108</a:t>
                      </a:r>
                      <a:r>
                        <a:rPr lang="zh-TW" altLang="en-US" sz="2000" b="1" dirty="0">
                          <a:effectLst/>
                          <a:latin typeface="微軟正黑體" panose="020B0604030504040204" pitchFamily="34" charset="-120"/>
                          <a:ea typeface="微軟正黑體" panose="020B0604030504040204" pitchFamily="34" charset="-120"/>
                        </a:rPr>
                        <a:t>年</a:t>
                      </a:r>
                      <a:r>
                        <a:rPr lang="en-US" altLang="zh-TW" sz="2000" b="1" dirty="0">
                          <a:effectLst/>
                          <a:latin typeface="微軟正黑體" panose="020B0604030504040204" pitchFamily="34" charset="-120"/>
                          <a:ea typeface="微軟正黑體" panose="020B0604030504040204" pitchFamily="34" charset="-120"/>
                        </a:rPr>
                        <a:t>5</a:t>
                      </a:r>
                      <a:r>
                        <a:rPr lang="zh-TW" altLang="en-US" sz="2000" b="1" dirty="0">
                          <a:effectLst/>
                          <a:latin typeface="微軟正黑體" panose="020B0604030504040204" pitchFamily="34" charset="-120"/>
                          <a:ea typeface="微軟正黑體" panose="020B0604030504040204" pitchFamily="34" charset="-120"/>
                        </a:rPr>
                        <a:t>月</a:t>
                      </a:r>
                      <a:r>
                        <a:rPr lang="en-US" altLang="zh-TW" sz="2000" b="1" dirty="0">
                          <a:effectLst/>
                          <a:latin typeface="微軟正黑體" panose="020B0604030504040204" pitchFamily="34" charset="-120"/>
                          <a:ea typeface="微軟正黑體" panose="020B0604030504040204" pitchFamily="34" charset="-120"/>
                        </a:rPr>
                        <a:t>18</a:t>
                      </a:r>
                      <a:r>
                        <a:rPr lang="zh-TW" altLang="en-US" sz="2000" b="1" dirty="0">
                          <a:effectLst/>
                          <a:latin typeface="微軟正黑體" panose="020B0604030504040204" pitchFamily="34" charset="-120"/>
                          <a:ea typeface="微軟正黑體" panose="020B0604030504040204" pitchFamily="34" charset="-120"/>
                        </a:rPr>
                        <a:t>日（六）</a:t>
                      </a:r>
                    </a:p>
                  </a:txBody>
                  <a:tcPr marL="60017" marR="60017" marT="29977" marB="29977" anchor="ctr">
                    <a:lnL w="1270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pPr algn="ctr"/>
                      <a:endParaRPr lang="zh-TW" altLang="en-US" sz="2000" b="1" dirty="0">
                        <a:effectLst/>
                      </a:endParaRPr>
                    </a:p>
                  </a:txBody>
                  <a:tcPr marL="60015" marR="60015" marT="29979" marB="29979"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1" dirty="0">
                          <a:effectLst/>
                          <a:latin typeface="微軟正黑體" panose="020B0604030504040204" pitchFamily="34" charset="-120"/>
                          <a:ea typeface="微軟正黑體" panose="020B0604030504040204" pitchFamily="34" charset="-120"/>
                        </a:rPr>
                        <a:t>108</a:t>
                      </a:r>
                      <a:r>
                        <a:rPr lang="zh-TW" altLang="en-US" sz="2000" b="1" dirty="0">
                          <a:effectLst/>
                          <a:latin typeface="微軟正黑體" panose="020B0604030504040204" pitchFamily="34" charset="-120"/>
                          <a:ea typeface="微軟正黑體" panose="020B0604030504040204" pitchFamily="34" charset="-120"/>
                        </a:rPr>
                        <a:t>年</a:t>
                      </a:r>
                      <a:r>
                        <a:rPr lang="en-US" altLang="zh-TW" sz="2000" b="1" dirty="0">
                          <a:effectLst/>
                          <a:latin typeface="微軟正黑體" panose="020B0604030504040204" pitchFamily="34" charset="-120"/>
                          <a:ea typeface="微軟正黑體" panose="020B0604030504040204" pitchFamily="34" charset="-120"/>
                        </a:rPr>
                        <a:t>5</a:t>
                      </a:r>
                      <a:r>
                        <a:rPr lang="zh-TW" altLang="en-US" sz="2000" b="1" dirty="0">
                          <a:effectLst/>
                          <a:latin typeface="微軟正黑體" panose="020B0604030504040204" pitchFamily="34" charset="-120"/>
                          <a:ea typeface="微軟正黑體" panose="020B0604030504040204" pitchFamily="34" charset="-120"/>
                        </a:rPr>
                        <a:t>月</a:t>
                      </a:r>
                      <a:r>
                        <a:rPr lang="en-US" altLang="zh-TW" sz="2000" b="1" dirty="0">
                          <a:effectLst/>
                          <a:latin typeface="微軟正黑體" panose="020B0604030504040204" pitchFamily="34" charset="-120"/>
                          <a:ea typeface="微軟正黑體" panose="020B0604030504040204" pitchFamily="34" charset="-120"/>
                        </a:rPr>
                        <a:t>19</a:t>
                      </a:r>
                      <a:r>
                        <a:rPr lang="zh-TW" altLang="en-US" sz="2000" b="1" dirty="0">
                          <a:effectLst/>
                          <a:latin typeface="微軟正黑體" panose="020B0604030504040204" pitchFamily="34" charset="-120"/>
                          <a:ea typeface="微軟正黑體" panose="020B0604030504040204" pitchFamily="34" charset="-120"/>
                        </a:rPr>
                        <a:t>日（日）</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extLst>
                  <a:ext uri="{0D108BD9-81ED-4DB2-BD59-A6C34878D82A}">
                    <a16:rowId xmlns:a16="http://schemas.microsoft.com/office/drawing/2014/main" val="10000"/>
                  </a:ext>
                </a:extLst>
              </a:tr>
              <a:tr h="355451">
                <a:tc rowSpan="8">
                  <a:txBody>
                    <a:bodyPr/>
                    <a:lstStyle/>
                    <a:p>
                      <a:pPr algn="ctr"/>
                      <a:r>
                        <a:rPr lang="zh-TW" altLang="en-US" sz="3200" dirty="0">
                          <a:effectLst/>
                          <a:latin typeface="微軟正黑體" panose="020B0604030504040204" pitchFamily="34" charset="-120"/>
                          <a:ea typeface="微軟正黑體" panose="020B0604030504040204" pitchFamily="34" charset="-120"/>
                        </a:rPr>
                        <a:t>上</a:t>
                      </a:r>
                      <a:endParaRPr lang="en-US" altLang="zh-TW" sz="3200" dirty="0">
                        <a:effectLst/>
                        <a:latin typeface="微軟正黑體" panose="020B0604030504040204" pitchFamily="34" charset="-120"/>
                        <a:ea typeface="微軟正黑體" panose="020B0604030504040204" pitchFamily="34" charset="-120"/>
                      </a:endParaRPr>
                    </a:p>
                    <a:p>
                      <a:pPr algn="ctr"/>
                      <a:r>
                        <a:rPr lang="zh-TW" altLang="en-US" sz="3200" dirty="0">
                          <a:effectLst/>
                          <a:latin typeface="微軟正黑體" panose="020B0604030504040204" pitchFamily="34" charset="-120"/>
                          <a:ea typeface="微軟正黑體" panose="020B0604030504040204" pitchFamily="34" charset="-120"/>
                        </a:rPr>
                        <a:t>午</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8:20-8:30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8:20-8:30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1"/>
                  </a:ext>
                </a:extLst>
              </a:tr>
              <a:tr h="414856">
                <a:tc vMerge="1">
                  <a:txBody>
                    <a:bodyPr/>
                    <a:lstStyle/>
                    <a:p>
                      <a:endParaRPr lang="zh-TW" altLang="en-US"/>
                    </a:p>
                  </a:txBody>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8:30-</a:t>
                      </a: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9:40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社會</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8:30-</a:t>
                      </a: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9:40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自然</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2"/>
                  </a:ext>
                </a:extLst>
              </a:tr>
              <a:tr h="355451">
                <a:tc vMerge="1">
                  <a:txBody>
                    <a:bodyPr/>
                    <a:lstStyle/>
                    <a:p>
                      <a:endParaRPr lang="zh-TW" altLang="en-US"/>
                    </a:p>
                  </a:txBody>
                  <a:tcPr/>
                </a:tc>
                <a:tc>
                  <a:txBody>
                    <a:bodyPr/>
                    <a:lstStyle/>
                    <a:p>
                      <a:pPr algn="ctr"/>
                      <a:r>
                        <a:rPr lang="en-US" altLang="zh-TW" sz="1600" dirty="0">
                          <a:effectLst/>
                          <a:latin typeface="微軟正黑體" panose="020B0604030504040204" pitchFamily="34" charset="-120"/>
                          <a:ea typeface="微軟正黑體" panose="020B0604030504040204" pitchFamily="34" charset="-120"/>
                        </a:rPr>
                        <a:t>9:40-10:20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a:effectLst/>
                          <a:latin typeface="微軟正黑體" panose="020B0604030504040204" pitchFamily="34" charset="-120"/>
                          <a:ea typeface="微軟正黑體" panose="020B0604030504040204" pitchFamily="34" charset="-120"/>
                        </a:rPr>
                        <a:t>9:40-10:20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3"/>
                  </a:ext>
                </a:extLst>
              </a:tr>
              <a:tr h="355451">
                <a:tc vMerge="1">
                  <a:txBody>
                    <a:bodyPr/>
                    <a:lstStyle/>
                    <a:p>
                      <a:endParaRPr lang="zh-TW" altLang="en-US"/>
                    </a:p>
                  </a:txBody>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10:20-10:30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10:20-10:30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4"/>
                  </a:ext>
                </a:extLst>
              </a:tr>
              <a:tr h="414856">
                <a:tc vMerge="1">
                  <a:txBody>
                    <a:bodyPr/>
                    <a:lstStyle/>
                    <a:p>
                      <a:endParaRPr lang="zh-TW" altLang="en-US"/>
                    </a:p>
                  </a:txBody>
                  <a:tcPr/>
                </a:tc>
                <a:tc rowSpan="4">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10:30-</a:t>
                      </a: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11:50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4">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數學</a:t>
                      </a:r>
                      <a:r>
                        <a:rPr lang="zh-TW" altLang="en-US" sz="2400" b="0" dirty="0">
                          <a:effectLst/>
                          <a:latin typeface="微軟正黑體" panose="020B0604030504040204" pitchFamily="34" charset="-120"/>
                          <a:ea typeface="微軟正黑體" panose="020B0604030504040204" pitchFamily="34" charset="-120"/>
                        </a:rPr>
                        <a:t>  </a:t>
                      </a:r>
                      <a:r>
                        <a:rPr lang="zh-TW" altLang="en-US" sz="2400" b="0" dirty="0">
                          <a:solidFill>
                            <a:srgbClr val="FF0000"/>
                          </a:solidFill>
                          <a:effectLst/>
                          <a:latin typeface="微軟正黑體" panose="020B0604030504040204" pitchFamily="34" charset="-120"/>
                          <a:ea typeface="微軟正黑體" panose="020B0604030504040204" pitchFamily="34" charset="-120"/>
                        </a:rPr>
                        <a:t>                     </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10:30-</a:t>
                      </a: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11:30</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英語</a:t>
                      </a:r>
                      <a:r>
                        <a:rPr lang="en-US" altLang="zh-TW" sz="2400" b="1" dirty="0">
                          <a:solidFill>
                            <a:srgbClr val="FF0000"/>
                          </a:solidFill>
                          <a:effectLst/>
                          <a:latin typeface="微軟正黑體" panose="020B0604030504040204" pitchFamily="34" charset="-120"/>
                          <a:ea typeface="微軟正黑體" panose="020B0604030504040204" pitchFamily="34" charset="-120"/>
                        </a:rPr>
                        <a:t>(</a:t>
                      </a:r>
                      <a:r>
                        <a:rPr lang="zh-TW" altLang="en-US" sz="2400" b="1" dirty="0">
                          <a:solidFill>
                            <a:srgbClr val="FF0000"/>
                          </a:solidFill>
                          <a:effectLst/>
                          <a:latin typeface="微軟正黑體" panose="020B0604030504040204" pitchFamily="34" charset="-120"/>
                          <a:ea typeface="微軟正黑體" panose="020B0604030504040204" pitchFamily="34" charset="-120"/>
                        </a:rPr>
                        <a:t>閱讀</a:t>
                      </a:r>
                      <a:r>
                        <a:rPr lang="en-US" altLang="zh-TW" sz="2400" b="1" dirty="0">
                          <a:solidFill>
                            <a:srgbClr val="FF0000"/>
                          </a:solidFill>
                          <a:effectLst/>
                          <a:latin typeface="微軟正黑體" panose="020B0604030504040204" pitchFamily="34" charset="-120"/>
                          <a:ea typeface="微軟正黑體" panose="020B0604030504040204" pitchFamily="34" charset="-120"/>
                        </a:rPr>
                        <a:t>)</a:t>
                      </a:r>
                      <a:endParaRPr lang="zh-TW" altLang="en-US" sz="2400" b="1" dirty="0">
                        <a:solidFill>
                          <a:srgbClr val="FF0000"/>
                        </a:solidFill>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5"/>
                  </a:ext>
                </a:extLst>
              </a:tr>
              <a:tr h="355451">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effectLst/>
                          <a:latin typeface="微軟正黑體" panose="020B0604030504040204" pitchFamily="34" charset="-120"/>
                          <a:ea typeface="微軟正黑體" panose="020B0604030504040204" pitchFamily="34" charset="-120"/>
                        </a:rPr>
                        <a:t>11:30-12:00</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latin typeface="微軟正黑體" panose="020B0604030504040204" pitchFamily="34" charset="-120"/>
                          <a:ea typeface="微軟正黑體" panose="020B0604030504040204" pitchFamily="34"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6"/>
                  </a:ext>
                </a:extLst>
              </a:tr>
              <a:tr h="355451">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12:00-12:05</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7"/>
                  </a:ext>
                </a:extLst>
              </a:tr>
              <a:tr h="414856">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12:05-</a:t>
                      </a: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12:30</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effectLst/>
                          <a:latin typeface="微軟正黑體" panose="020B0604030504040204" pitchFamily="34" charset="-120"/>
                          <a:ea typeface="微軟正黑體" panose="020B0604030504040204" pitchFamily="34" charset="-120"/>
                        </a:rPr>
                        <a:t>英語</a:t>
                      </a:r>
                      <a:r>
                        <a:rPr lang="en-US" altLang="zh-TW" sz="2400" b="1" dirty="0">
                          <a:solidFill>
                            <a:srgbClr val="FF0000"/>
                          </a:solidFill>
                          <a:effectLst/>
                          <a:latin typeface="微軟正黑體" panose="020B0604030504040204" pitchFamily="34" charset="-120"/>
                          <a:ea typeface="微軟正黑體" panose="020B0604030504040204" pitchFamily="34" charset="-120"/>
                        </a:rPr>
                        <a:t>(</a:t>
                      </a:r>
                      <a:r>
                        <a:rPr lang="zh-TW" altLang="en-US" sz="2400" b="1" dirty="0">
                          <a:solidFill>
                            <a:srgbClr val="FF0000"/>
                          </a:solidFill>
                          <a:effectLst/>
                          <a:latin typeface="微軟正黑體" panose="020B0604030504040204" pitchFamily="34" charset="-120"/>
                          <a:ea typeface="微軟正黑體" panose="020B0604030504040204" pitchFamily="34" charset="-120"/>
                        </a:rPr>
                        <a:t>聽力</a:t>
                      </a:r>
                      <a:r>
                        <a:rPr lang="en-US" altLang="zh-TW" sz="2400" b="1" dirty="0">
                          <a:solidFill>
                            <a:srgbClr val="FF0000"/>
                          </a:solidFill>
                          <a:effectLst/>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16:rowId xmlns:a16="http://schemas.microsoft.com/office/drawing/2014/main" val="10008"/>
                  </a:ext>
                </a:extLst>
              </a:tr>
              <a:tr h="355451">
                <a:tc rowSpan="5">
                  <a:txBody>
                    <a:bodyPr/>
                    <a:lstStyle/>
                    <a:p>
                      <a:pPr algn="ctr"/>
                      <a:r>
                        <a:rPr lang="zh-TW" altLang="en-US" sz="3200" dirty="0">
                          <a:effectLst/>
                          <a:latin typeface="微軟正黑體" panose="020B0604030504040204" pitchFamily="34" charset="-120"/>
                          <a:ea typeface="微軟正黑體" panose="020B0604030504040204" pitchFamily="34" charset="-120"/>
                        </a:rPr>
                        <a:t>下</a:t>
                      </a:r>
                      <a:endParaRPr lang="en-US" altLang="zh-TW" sz="3200" dirty="0">
                        <a:effectLst/>
                        <a:latin typeface="微軟正黑體" panose="020B0604030504040204" pitchFamily="34" charset="-120"/>
                        <a:ea typeface="微軟正黑體" panose="020B0604030504040204" pitchFamily="34" charset="-120"/>
                      </a:endParaRPr>
                    </a:p>
                    <a:p>
                      <a:pPr algn="ctr"/>
                      <a:r>
                        <a:rPr lang="zh-TW" altLang="en-US" sz="3200" dirty="0">
                          <a:effectLst/>
                          <a:latin typeface="微軟正黑體" panose="020B0604030504040204" pitchFamily="34" charset="-120"/>
                          <a:ea typeface="微軟正黑體" panose="020B0604030504040204" pitchFamily="34" charset="-120"/>
                        </a:rPr>
                        <a:t>午</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13:40-13:50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gridSpan="2">
                  <a:txBody>
                    <a:bodyPr/>
                    <a:lstStyle/>
                    <a:p>
                      <a:pPr algn="l"/>
                      <a:endParaRPr lang="en-US" altLang="zh-TW" sz="2000" dirty="0">
                        <a:effectLst/>
                        <a:latin typeface="微軟正黑體" panose="020B0604030504040204" pitchFamily="34" charset="-120"/>
                        <a:ea typeface="微軟正黑體" panose="020B0604030504040204" pitchFamily="34" charset="-120"/>
                      </a:endParaRPr>
                    </a:p>
                    <a:p>
                      <a:pPr algn="l"/>
                      <a:endParaRPr lang="en-US" altLang="zh-TW" sz="2000" dirty="0">
                        <a:effectLst/>
                        <a:latin typeface="微軟正黑體" panose="020B0604030504040204" pitchFamily="34" charset="-120"/>
                        <a:ea typeface="微軟正黑體" panose="020B0604030504040204" pitchFamily="34" charset="-120"/>
                      </a:endParaRPr>
                    </a:p>
                    <a:p>
                      <a:pPr algn="l"/>
                      <a:endParaRPr lang="en-US" altLang="zh-TW" sz="2000" dirty="0">
                        <a:effectLst/>
                        <a:latin typeface="微軟正黑體" panose="020B0604030504040204" pitchFamily="34" charset="-120"/>
                        <a:ea typeface="微軟正黑體" panose="020B0604030504040204" pitchFamily="34" charset="-120"/>
                      </a:endParaRPr>
                    </a:p>
                    <a:p>
                      <a:pPr algn="l"/>
                      <a:endParaRPr lang="en-US" altLang="zh-TW" sz="2000" dirty="0">
                        <a:effectLst/>
                        <a:latin typeface="微軟正黑體" panose="020B0604030504040204" pitchFamily="34" charset="-120"/>
                        <a:ea typeface="微軟正黑體" panose="020B0604030504040204" pitchFamily="34" charset="-120"/>
                      </a:endParaRPr>
                    </a:p>
                    <a:p>
                      <a:pPr algn="l"/>
                      <a:endParaRPr lang="zh-TW" altLang="en-US" sz="20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hMerge="1">
                  <a:txBody>
                    <a:bodyPr/>
                    <a:lstStyle/>
                    <a:p>
                      <a:endParaRPr lang="zh-TW" altLang="en-US"/>
                    </a:p>
                  </a:txBody>
                  <a:tcPr/>
                </a:tc>
                <a:extLst>
                  <a:ext uri="{0D108BD9-81ED-4DB2-BD59-A6C34878D82A}">
                    <a16:rowId xmlns:a16="http://schemas.microsoft.com/office/drawing/2014/main" val="10009"/>
                  </a:ext>
                </a:extLst>
              </a:tr>
              <a:tr h="478488">
                <a:tc vMerge="1">
                  <a:txBody>
                    <a:bodyPr/>
                    <a:lstStyle/>
                    <a:p>
                      <a:endParaRPr lang="zh-TW" altLang="en-US"/>
                    </a:p>
                  </a:txBody>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13:50-</a:t>
                      </a: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15:00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國文</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0"/>
                  </a:ext>
                </a:extLst>
              </a:tr>
              <a:tr h="355451">
                <a:tc vMerge="1">
                  <a:txBody>
                    <a:bodyPr/>
                    <a:lstStyle/>
                    <a:p>
                      <a:endParaRPr lang="zh-TW" altLang="en-US"/>
                    </a:p>
                  </a:txBody>
                  <a:tcPr/>
                </a:tc>
                <a:tc>
                  <a:txBody>
                    <a:bodyPr/>
                    <a:lstStyle/>
                    <a:p>
                      <a:pPr algn="ctr"/>
                      <a:r>
                        <a:rPr lang="en-US" altLang="zh-TW" sz="1600" dirty="0">
                          <a:effectLst/>
                          <a:latin typeface="微軟正黑體" panose="020B0604030504040204" pitchFamily="34" charset="-120"/>
                          <a:ea typeface="微軟正黑體" panose="020B0604030504040204" pitchFamily="34" charset="-120"/>
                        </a:rPr>
                        <a:t>15:00-15:40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1"/>
                  </a:ext>
                </a:extLst>
              </a:tr>
              <a:tr h="355451">
                <a:tc vMerge="1">
                  <a:txBody>
                    <a:bodyPr/>
                    <a:lstStyle/>
                    <a:p>
                      <a:endParaRPr lang="zh-TW" altLang="en-US"/>
                    </a:p>
                  </a:txBody>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15:40-15:50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2"/>
                  </a:ext>
                </a:extLst>
              </a:tr>
              <a:tr h="478488">
                <a:tc vMerge="1">
                  <a:txBody>
                    <a:bodyPr/>
                    <a:lstStyle/>
                    <a:p>
                      <a:endParaRPr lang="zh-TW" altLang="en-US"/>
                    </a:p>
                  </a:txBody>
                  <a:tcPr/>
                </a:tc>
                <a:tc>
                  <a:txBody>
                    <a:bodyPr/>
                    <a:lstStyle/>
                    <a:p>
                      <a:pPr algn="ct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15:50-</a:t>
                      </a:r>
                      <a:r>
                        <a:rPr lang="en-US" altLang="zh-TW" sz="1600" dirty="0">
                          <a:effectLst/>
                          <a:latin typeface="微軟正黑體" panose="020B0604030504040204" pitchFamily="34" charset="-120"/>
                          <a:ea typeface="微軟正黑體" panose="020B0604030504040204" pitchFamily="34" charset="-120"/>
                          <a:sym typeface="Wingdings"/>
                        </a:rPr>
                        <a:t></a:t>
                      </a:r>
                      <a:r>
                        <a:rPr lang="en-US" altLang="zh-TW" sz="1600" dirty="0">
                          <a:effectLst/>
                          <a:latin typeface="微軟正黑體" panose="020B0604030504040204" pitchFamily="34" charset="-120"/>
                          <a:ea typeface="微軟正黑體" panose="020B0604030504040204" pitchFamily="34" charset="-120"/>
                        </a:rPr>
                        <a:t>16:40</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寫作測驗</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3939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36622" y="1024464"/>
            <a:ext cx="6707212" cy="319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1259632" y="404664"/>
            <a:ext cx="7179678" cy="686944"/>
          </a:xfrm>
          <a:solidFill>
            <a:schemeClr val="accent2">
              <a:lumMod val="20000"/>
              <a:lumOff val="80000"/>
            </a:schemeClr>
          </a:solidFill>
        </p:spPr>
        <p:txBody>
          <a:bodyPr>
            <a:normAutofit fontScale="90000"/>
          </a:bodyPr>
          <a:lstStyle/>
          <a:p>
            <a:pPr algn="ctr"/>
            <a:r>
              <a:rPr lang="en-US" altLang="zh-TW" sz="3200" b="1" dirty="0">
                <a:solidFill>
                  <a:srgbClr val="FF0000"/>
                </a:solidFill>
                <a:latin typeface="微軟正黑體" panose="020B0604030504040204" pitchFamily="34" charset="-120"/>
              </a:rPr>
              <a:t>107</a:t>
            </a:r>
            <a:r>
              <a:rPr lang="zh-TW" altLang="en-US" sz="3200" b="1" dirty="0">
                <a:solidFill>
                  <a:srgbClr val="FF0000"/>
                </a:solidFill>
                <a:latin typeface="微軟正黑體" panose="020B0604030504040204" pitchFamily="34" charset="-120"/>
              </a:rPr>
              <a:t>年</a:t>
            </a:r>
            <a:r>
              <a:rPr lang="zh-TW" altLang="en-US" sz="2800" b="1" dirty="0">
                <a:solidFill>
                  <a:schemeClr val="tx1">
                    <a:lumMod val="95000"/>
                    <a:lumOff val="5000"/>
                  </a:schemeClr>
                </a:solidFill>
                <a:latin typeface="微軟正黑體" panose="020B0604030504040204" pitchFamily="34" charset="-120"/>
              </a:rPr>
              <a:t>國中教育會考各科能力</a:t>
            </a:r>
            <a:r>
              <a:rPr lang="en-US" altLang="zh-TW" sz="2800" b="1" dirty="0">
                <a:solidFill>
                  <a:schemeClr val="tx1">
                    <a:lumMod val="95000"/>
                    <a:lumOff val="5000"/>
                  </a:schemeClr>
                </a:solidFill>
                <a:latin typeface="微軟正黑體" panose="020B0604030504040204" pitchFamily="34" charset="-120"/>
              </a:rPr>
              <a:t/>
            </a:r>
            <a:br>
              <a:rPr lang="en-US" altLang="zh-TW" sz="2800" b="1" dirty="0">
                <a:solidFill>
                  <a:schemeClr val="tx1">
                    <a:lumMod val="95000"/>
                    <a:lumOff val="5000"/>
                  </a:schemeClr>
                </a:solidFill>
                <a:latin typeface="微軟正黑體" panose="020B0604030504040204" pitchFamily="34" charset="-120"/>
              </a:rPr>
            </a:br>
            <a:r>
              <a:rPr lang="zh-TW" altLang="en-US" sz="2800" b="1" dirty="0">
                <a:solidFill>
                  <a:schemeClr val="tx1">
                    <a:lumMod val="95000"/>
                    <a:lumOff val="5000"/>
                  </a:schemeClr>
                </a:solidFill>
                <a:latin typeface="微軟正黑體" panose="020B0604030504040204" pitchFamily="34" charset="-120"/>
              </a:rPr>
              <a:t>等級加標示人數百分比統計表</a:t>
            </a:r>
          </a:p>
        </p:txBody>
      </p:sp>
      <p:sp>
        <p:nvSpPr>
          <p:cNvPr id="3" name="內容版面配置區 2"/>
          <p:cNvSpPr>
            <a:spLocks noGrp="1"/>
          </p:cNvSpPr>
          <p:nvPr>
            <p:ph idx="1"/>
          </p:nvPr>
        </p:nvSpPr>
        <p:spPr>
          <a:xfrm>
            <a:off x="1223628" y="4005064"/>
            <a:ext cx="7560840" cy="567963"/>
          </a:xfrm>
        </p:spPr>
        <p:txBody>
          <a:bodyPr>
            <a:normAutofit/>
          </a:bodyPr>
          <a:lstStyle/>
          <a:p>
            <a:pPr marL="0" indent="0" algn="ctr">
              <a:buNone/>
            </a:pPr>
            <a:r>
              <a:rPr lang="zh-TW" altLang="en-US" sz="2800" dirty="0">
                <a:latin typeface="微軟正黑體" panose="020B0604030504040204" pitchFamily="34" charset="-120"/>
                <a:ea typeface="微軟正黑體" panose="020B0604030504040204" pitchFamily="34" charset="-120"/>
                <a:cs typeface="+mj-cs"/>
              </a:rPr>
              <a:t>英語科閱讀與聽力能力等級人數百分比統計表</a:t>
            </a:r>
            <a:endParaRPr lang="zh-TW" altLang="en-US" sz="2800" dirty="0">
              <a:latin typeface="Adobe 楷体 Std R" pitchFamily="18" charset="-128"/>
              <a:ea typeface="Adobe 楷体 Std R" pitchFamily="18" charset="-128"/>
              <a:cs typeface="+mj-cs"/>
            </a:endParaRPr>
          </a:p>
        </p:txBody>
      </p:sp>
      <p:pic>
        <p:nvPicPr>
          <p:cNvPr id="10" name="圖片 9">
            <a:extLst>
              <a:ext uri="{FF2B5EF4-FFF2-40B4-BE49-F238E27FC236}">
                <a16:creationId xmlns:a16="http://schemas.microsoft.com/office/drawing/2014/main" id="{20A51AD9-9BFB-9543-BC2A-30B0F4ED4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622" y="4521921"/>
            <a:ext cx="7366326" cy="2363463"/>
          </a:xfrm>
          <a:prstGeom prst="rect">
            <a:avLst/>
          </a:prstGeom>
        </p:spPr>
      </p:pic>
    </p:spTree>
    <p:extLst>
      <p:ext uri="{BB962C8B-B14F-4D97-AF65-F5344CB8AC3E}">
        <p14:creationId xmlns:p14="http://schemas.microsoft.com/office/powerpoint/2010/main" val="71755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71600" y="2492896"/>
            <a:ext cx="7416824" cy="1362075"/>
          </a:xfrm>
        </p:spPr>
        <p:txBody>
          <a:bodyPr>
            <a:normAutofit/>
          </a:bodyPr>
          <a:lstStyle/>
          <a:p>
            <a:pPr algn="ctr"/>
            <a:r>
              <a:rPr lang="en-US" altLang="zh-TW" sz="4800" dirty="0">
                <a:solidFill>
                  <a:schemeClr val="accent1">
                    <a:lumMod val="50000"/>
                  </a:schemeClr>
                </a:solidFill>
                <a:latin typeface="微軟正黑體" panose="020B0604030504040204" pitchFamily="34" charset="-120"/>
              </a:rPr>
              <a:t>108</a:t>
            </a:r>
            <a:r>
              <a:rPr lang="zh-TW" altLang="en-US" sz="4800" dirty="0">
                <a:solidFill>
                  <a:schemeClr val="accent1">
                    <a:lumMod val="50000"/>
                  </a:schemeClr>
                </a:solidFill>
                <a:latin typeface="微軟正黑體" panose="020B0604030504040204" pitchFamily="34" charset="-120"/>
              </a:rPr>
              <a:t>年基北區適性入學管道</a:t>
            </a:r>
          </a:p>
        </p:txBody>
      </p:sp>
      <p:sp>
        <p:nvSpPr>
          <p:cNvPr id="5" name="文字版面配置區 4"/>
          <p:cNvSpPr>
            <a:spLocks noGrp="1"/>
          </p:cNvSpPr>
          <p:nvPr>
            <p:ph type="body" idx="1"/>
          </p:nvPr>
        </p:nvSpPr>
        <p:spPr>
          <a:xfrm>
            <a:off x="755576" y="4509120"/>
            <a:ext cx="7772400" cy="1500187"/>
          </a:xfrm>
        </p:spPr>
        <p:txBody>
          <a:bodyPr/>
          <a:lstStyle/>
          <a:p>
            <a:endParaRPr lang="zh-TW" altLang="en-US" dirty="0"/>
          </a:p>
        </p:txBody>
      </p:sp>
    </p:spTree>
    <p:extLst>
      <p:ext uri="{BB962C8B-B14F-4D97-AF65-F5344CB8AC3E}">
        <p14:creationId xmlns:p14="http://schemas.microsoft.com/office/powerpoint/2010/main" val="2409118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2"/>
          <p:cNvSpPr>
            <a:spLocks noGrp="1"/>
          </p:cNvSpPr>
          <p:nvPr>
            <p:ph type="title"/>
          </p:nvPr>
        </p:nvSpPr>
        <p:spPr>
          <a:xfrm>
            <a:off x="1259632" y="332656"/>
            <a:ext cx="7596336" cy="638398"/>
          </a:xfrm>
          <a:solidFill>
            <a:schemeClr val="accent2">
              <a:lumMod val="20000"/>
              <a:lumOff val="80000"/>
            </a:schemeClr>
          </a:solidFill>
          <a:effectLst>
            <a:outerShdw blurRad="50800" dist="38100" dir="2700000" algn="tl" rotWithShape="0">
              <a:srgbClr val="000000">
                <a:alpha val="39998"/>
              </a:srgbClr>
            </a:outerShdw>
          </a:effectLst>
        </p:spPr>
        <p:txBody>
          <a:bodyPr>
            <a:normAutofit fontScale="90000"/>
          </a:bodyPr>
          <a:lstStyle/>
          <a:p>
            <a:pPr eaLnBrk="1" hangingPunct="1">
              <a:defRPr/>
            </a:pPr>
            <a:r>
              <a:rPr kumimoji="0" lang="en-US" altLang="zh-TW" b="1" dirty="0">
                <a:solidFill>
                  <a:srgbClr val="FF0000"/>
                </a:solidFill>
                <a:latin typeface="微軟正黑體" panose="020B0604030504040204" pitchFamily="34" charset="-120"/>
                <a:cs typeface="+mj-cs"/>
              </a:rPr>
              <a:t>108</a:t>
            </a:r>
            <a:r>
              <a:rPr kumimoji="0" lang="zh-TW" altLang="zh-TW" b="1">
                <a:solidFill>
                  <a:srgbClr val="FF0000"/>
                </a:solidFill>
                <a:latin typeface="微軟正黑體" panose="020B0604030504040204" pitchFamily="34" charset="-120"/>
                <a:cs typeface="+mj-cs"/>
              </a:rPr>
              <a:t>年</a:t>
            </a:r>
            <a:r>
              <a:rPr kumimoji="0" lang="zh-TW" altLang="en-US" b="1">
                <a:solidFill>
                  <a:schemeClr val="tx1"/>
                </a:solidFill>
                <a:latin typeface="微軟正黑體" panose="020B0604030504040204" pitchFamily="34" charset="-120"/>
                <a:cs typeface="+mj-cs"/>
              </a:rPr>
              <a:t>基北區</a:t>
            </a:r>
            <a:r>
              <a:rPr kumimoji="0" lang="zh-TW" altLang="zh-TW" b="1">
                <a:solidFill>
                  <a:schemeClr val="tx1"/>
                </a:solidFill>
                <a:latin typeface="微軟正黑體" panose="020B0604030504040204" pitchFamily="34" charset="-120"/>
                <a:cs typeface="+mj-cs"/>
              </a:rPr>
              <a:t>適性入學管道</a:t>
            </a:r>
            <a:endParaRPr kumimoji="0" lang="zh-TW" altLang="en-US" b="1" dirty="0">
              <a:solidFill>
                <a:schemeClr val="tx1"/>
              </a:solidFill>
              <a:latin typeface="微軟正黑體" panose="020B0604030504040204" pitchFamily="34" charset="-120"/>
              <a:cs typeface="+mj-cs"/>
            </a:endParaRPr>
          </a:p>
        </p:txBody>
      </p:sp>
      <p:graphicFrame>
        <p:nvGraphicFramePr>
          <p:cNvPr id="5" name="表格 4"/>
          <p:cNvGraphicFramePr>
            <a:graphicFrameLocks noGrp="1"/>
          </p:cNvGraphicFramePr>
          <p:nvPr>
            <p:extLst>
              <p:ext uri="{D42A27DB-BD31-4B8C-83A1-F6EECF244321}">
                <p14:modId xmlns:p14="http://schemas.microsoft.com/office/powerpoint/2010/main" val="3168558077"/>
              </p:ext>
            </p:extLst>
          </p:nvPr>
        </p:nvGraphicFramePr>
        <p:xfrm>
          <a:off x="1690559" y="5422727"/>
          <a:ext cx="3084930" cy="86589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3084930">
                  <a:extLst>
                    <a:ext uri="{9D8B030D-6E8A-4147-A177-3AD203B41FA5}">
                      <a16:colId xmlns:a16="http://schemas.microsoft.com/office/drawing/2014/main" val="20000"/>
                    </a:ext>
                  </a:extLst>
                </a:gridCol>
              </a:tblGrid>
              <a:tr h="865890">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身心障礙適性輔導安置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457589777"/>
              </p:ext>
            </p:extLst>
          </p:nvPr>
        </p:nvGraphicFramePr>
        <p:xfrm>
          <a:off x="1115616" y="1196752"/>
          <a:ext cx="4234816" cy="4000277"/>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645990">
                  <a:extLst>
                    <a:ext uri="{9D8B030D-6E8A-4147-A177-3AD203B41FA5}">
                      <a16:colId xmlns:a16="http://schemas.microsoft.com/office/drawing/2014/main" val="20000"/>
                    </a:ext>
                  </a:extLst>
                </a:gridCol>
                <a:gridCol w="3588826">
                  <a:extLst>
                    <a:ext uri="{9D8B030D-6E8A-4147-A177-3AD203B41FA5}">
                      <a16:colId xmlns:a16="http://schemas.microsoft.com/office/drawing/2014/main" val="20001"/>
                    </a:ext>
                  </a:extLst>
                </a:gridCol>
              </a:tblGrid>
              <a:tr h="552642">
                <a:tc rowSpan="7">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免試入學</a:t>
                      </a: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直升入學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425">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400" b="1" kern="1200" dirty="0">
                          <a:solidFill>
                            <a:srgbClr val="FF0000"/>
                          </a:solidFill>
                          <a:latin typeface="微軟正黑體" panose="020B0604030504040204" pitchFamily="34" charset="-120"/>
                          <a:ea typeface="微軟正黑體" panose="020B0604030504040204" pitchFamily="34" charset="-120"/>
                          <a:cs typeface="+mn-cs"/>
                        </a:rPr>
                        <a:t>優先免試入學</a:t>
                      </a:r>
                      <a:r>
                        <a:rPr lang="en-US" altLang="zh-TW" sz="2400" b="1" kern="1200" dirty="0">
                          <a:solidFill>
                            <a:srgbClr val="FF0000"/>
                          </a:solidFill>
                          <a:latin typeface="微軟正黑體" panose="020B0604030504040204" pitchFamily="34" charset="-120"/>
                          <a:ea typeface="微軟正黑體" panose="020B0604030504040204" pitchFamily="34" charset="-120"/>
                          <a:cs typeface="+mn-cs"/>
                        </a:rPr>
                        <a:t>(</a:t>
                      </a:r>
                      <a:r>
                        <a:rPr lang="zh-TW" altLang="en-US" sz="2400" b="1" kern="1200" dirty="0">
                          <a:solidFill>
                            <a:srgbClr val="FF0000"/>
                          </a:solidFill>
                          <a:latin typeface="微軟正黑體" panose="020B0604030504040204" pitchFamily="34" charset="-120"/>
                          <a:ea typeface="微軟正黑體" panose="020B0604030504040204" pitchFamily="34" charset="-120"/>
                          <a:cs typeface="+mn-cs"/>
                        </a:rPr>
                        <a:t>一類、二類</a:t>
                      </a:r>
                      <a:r>
                        <a:rPr lang="en-US" altLang="zh-TW" sz="2400" b="1" kern="1200" dirty="0">
                          <a:solidFill>
                            <a:srgbClr val="FF0000"/>
                          </a:solidFill>
                          <a:latin typeface="微軟正黑體" panose="020B0604030504040204" pitchFamily="34" charset="-120"/>
                          <a:ea typeface="微軟正黑體" panose="020B0604030504040204" pitchFamily="34" charset="-120"/>
                          <a:cs typeface="+mn-cs"/>
                        </a:rPr>
                        <a:t>)</a:t>
                      </a:r>
                      <a:endParaRPr lang="zh-TW" altLang="en-US" sz="2400" b="1" kern="1200" dirty="0">
                        <a:solidFill>
                          <a:srgbClr val="FF0000"/>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2642">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免試入學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2642">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技優甄審入學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2642">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產業特殊需求類科</a:t>
                      </a:r>
                      <a:endParaRPr lang="en-US" altLang="zh-TW"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52642">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實用技能班</a:t>
                      </a:r>
                      <a:endParaRPr lang="en-US" altLang="zh-TW"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52642">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標楷體" panose="03000509000000000000" pitchFamily="65" charset="-120"/>
                        <a:ea typeface="標楷體" panose="03000509000000000000"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高職學校獨立招生</a:t>
                      </a:r>
                      <a:endParaRPr lang="en-US" altLang="zh-TW"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725691652"/>
              </p:ext>
            </p:extLst>
          </p:nvPr>
        </p:nvGraphicFramePr>
        <p:xfrm>
          <a:off x="5536824" y="1473900"/>
          <a:ext cx="3319143" cy="2459155"/>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659121">
                  <a:extLst>
                    <a:ext uri="{9D8B030D-6E8A-4147-A177-3AD203B41FA5}">
                      <a16:colId xmlns:a16="http://schemas.microsoft.com/office/drawing/2014/main" val="20000"/>
                    </a:ext>
                  </a:extLst>
                </a:gridCol>
                <a:gridCol w="659121">
                  <a:extLst>
                    <a:ext uri="{9D8B030D-6E8A-4147-A177-3AD203B41FA5}">
                      <a16:colId xmlns:a16="http://schemas.microsoft.com/office/drawing/2014/main" val="20001"/>
                    </a:ext>
                  </a:extLst>
                </a:gridCol>
                <a:gridCol w="2000901">
                  <a:extLst>
                    <a:ext uri="{9D8B030D-6E8A-4147-A177-3AD203B41FA5}">
                      <a16:colId xmlns:a16="http://schemas.microsoft.com/office/drawing/2014/main" val="20002"/>
                    </a:ext>
                  </a:extLst>
                </a:gridCol>
              </a:tblGrid>
              <a:tr h="491831">
                <a:tc rowSpan="5">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特色招生</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4">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甄選入學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藝才班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1831">
                <a:tc vMerge="1">
                  <a:txBody>
                    <a:bodyPr/>
                    <a:lstStyle/>
                    <a:p>
                      <a:endParaRPr lang="zh-TW" altLang="en-US"/>
                    </a:p>
                  </a:txBody>
                  <a:tcPr/>
                </a:tc>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體育班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1831">
                <a:tc vMerge="1">
                  <a:txBody>
                    <a:bodyPr/>
                    <a:lstStyle/>
                    <a:p>
                      <a:endParaRPr lang="zh-TW" altLang="en-US"/>
                    </a:p>
                  </a:txBody>
                  <a:tcPr/>
                </a:tc>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科學班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1831">
                <a:tc vMerge="1">
                  <a:txBody>
                    <a:bodyPr/>
                    <a:lstStyle/>
                    <a:p>
                      <a:endParaRPr lang="zh-TW" altLang="en-US"/>
                    </a:p>
                  </a:txBody>
                  <a:tcPr/>
                </a:tc>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職業類科</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1831">
                <a:tc vMerge="1">
                  <a:txBody>
                    <a:bodyPr/>
                    <a:lstStyle/>
                    <a:p>
                      <a:endParaRPr lang="zh-TW" altLang="en-US"/>
                    </a:p>
                  </a:txBody>
                  <a:tcPr/>
                </a:tc>
                <a:tc gridSpan="2">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考試分發入學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300873403"/>
              </p:ext>
            </p:extLst>
          </p:nvPr>
        </p:nvGraphicFramePr>
        <p:xfrm>
          <a:off x="5508103" y="4362568"/>
          <a:ext cx="3347865" cy="1926049"/>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784583">
                  <a:extLst>
                    <a:ext uri="{9D8B030D-6E8A-4147-A177-3AD203B41FA5}">
                      <a16:colId xmlns:a16="http://schemas.microsoft.com/office/drawing/2014/main" val="20000"/>
                    </a:ext>
                  </a:extLst>
                </a:gridCol>
                <a:gridCol w="2563282">
                  <a:extLst>
                    <a:ext uri="{9D8B030D-6E8A-4147-A177-3AD203B41FA5}">
                      <a16:colId xmlns:a16="http://schemas.microsoft.com/office/drawing/2014/main" val="20001"/>
                    </a:ext>
                  </a:extLst>
                </a:gridCol>
              </a:tblGrid>
              <a:tr h="561381">
                <a:tc rowSpan="3">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其他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建教合作班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1381">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重點運動項目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3287">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未受政府補助私校獨立招生</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77338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idx="4294967295"/>
          </p:nvPr>
        </p:nvSpPr>
        <p:spPr>
          <a:xfrm>
            <a:off x="1433513" y="332656"/>
            <a:ext cx="7129462" cy="1233488"/>
          </a:xfrm>
          <a:solidFill>
            <a:schemeClr val="accent2">
              <a:lumMod val="40000"/>
              <a:lumOff val="60000"/>
            </a:schemeClr>
          </a:solidFill>
        </p:spPr>
        <p:txBody>
          <a:bodyPr anchor="b">
            <a:normAutofit/>
          </a:bodyPr>
          <a:lstStyle/>
          <a:p>
            <a:pPr algn="ctr" rtl="0" eaLnBrk="1" latinLnBrk="0" hangingPunct="1"/>
            <a:r>
              <a:rPr lang="en-US" altLang="zh-TW" sz="3600" b="1" kern="1200" dirty="0">
                <a:solidFill>
                  <a:schemeClr val="tx1"/>
                </a:solidFill>
                <a:effectLst>
                  <a:outerShdw blurRad="38100" dist="38100" dir="2700000" algn="tl" rotWithShape="0">
                    <a:srgbClr val="C0C0C0"/>
                  </a:outerShdw>
                </a:effectLst>
                <a:latin typeface="+mj-lt"/>
                <a:cs typeface="+mj-cs"/>
              </a:rPr>
              <a:t>108</a:t>
            </a:r>
            <a:r>
              <a:rPr lang="zh-TW" altLang="zh-TW" sz="3600" b="1" kern="1200" dirty="0">
                <a:solidFill>
                  <a:schemeClr val="tx1"/>
                </a:solidFill>
                <a:effectLst>
                  <a:outerShdw blurRad="38100" dist="38100" dir="2700000" algn="tl" rotWithShape="0">
                    <a:srgbClr val="C0C0C0"/>
                  </a:outerShdw>
                </a:effectLst>
                <a:latin typeface="+mj-lt"/>
                <a:cs typeface="+mj-cs"/>
              </a:rPr>
              <a:t>學年基北區免試入學方案特點</a:t>
            </a:r>
            <a:endParaRPr kumimoji="0" lang="zh-TW" altLang="en-US" sz="3600" dirty="0">
              <a:latin typeface="微軟正黑體" panose="020B0604030504040204" pitchFamily="34" charset="-120"/>
            </a:endParaRPr>
          </a:p>
        </p:txBody>
      </p:sp>
      <p:sp>
        <p:nvSpPr>
          <p:cNvPr id="560131" name="內容版面配置區 2"/>
          <p:cNvSpPr>
            <a:spLocks noGrp="1"/>
          </p:cNvSpPr>
          <p:nvPr>
            <p:ph idx="4294967295"/>
          </p:nvPr>
        </p:nvSpPr>
        <p:spPr>
          <a:xfrm>
            <a:off x="1115616" y="2132856"/>
            <a:ext cx="8291512" cy="3455988"/>
          </a:xfrm>
        </p:spPr>
        <p:txBody>
          <a:bodyPr>
            <a:normAutofit/>
          </a:bodyPr>
          <a:lstStyle/>
          <a:p>
            <a:pPr>
              <a:buFont typeface="Arial" panose="020B0604020202020204" pitchFamily="34" charset="0"/>
              <a:buChar char="•"/>
              <a:defRPr/>
            </a:pPr>
            <a:r>
              <a:rPr kumimoji="0"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a:t>
            </a:r>
            <a:r>
              <a:rPr kumimoji="0" lang="en-US" altLang="zh-TW"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1</a:t>
            </a:r>
            <a:r>
              <a:rPr kumimoji="0"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次分發到位」</a:t>
            </a:r>
          </a:p>
          <a:p>
            <a:pPr>
              <a:buFont typeface="Arial" panose="020B0604020202020204" pitchFamily="34" charset="0"/>
              <a:buChar char="•"/>
              <a:defRPr/>
            </a:pPr>
            <a:r>
              <a:rPr kumimoji="0"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a:t>
            </a:r>
            <a:r>
              <a:rPr kumimoji="0" lang="en-US" altLang="zh-TW"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5</a:t>
            </a:r>
            <a:r>
              <a:rPr kumimoji="0"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個志願序為</a:t>
            </a:r>
            <a:r>
              <a:rPr kumimoji="0" lang="en-US" altLang="zh-TW"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1</a:t>
            </a:r>
            <a:r>
              <a:rPr kumimoji="0"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群組」</a:t>
            </a:r>
          </a:p>
          <a:p>
            <a:pPr>
              <a:buFont typeface="Arial" panose="020B0604020202020204" pitchFamily="34" charset="0"/>
              <a:buChar char="•"/>
              <a:defRPr/>
            </a:pPr>
            <a:r>
              <a:rPr kumimoji="0" lang="zh-TW" altLang="en-US" sz="4800" b="1"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「總</a:t>
            </a:r>
            <a:r>
              <a:rPr kumimoji="0"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績分</a:t>
            </a:r>
            <a:r>
              <a:rPr kumimoji="0" lang="en-US" altLang="zh-TW"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108</a:t>
            </a:r>
            <a:r>
              <a:rPr kumimoji="0"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a:t>
            </a:r>
            <a:endParaRPr kumimoji="0" lang="en-US" altLang="zh-TW"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32391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idx="4294967295"/>
          </p:nvPr>
        </p:nvSpPr>
        <p:spPr>
          <a:xfrm>
            <a:off x="1644650" y="274638"/>
            <a:ext cx="7499350" cy="1143000"/>
          </a:xfrm>
        </p:spPr>
        <p:txBody>
          <a:bodyPr/>
          <a:lstStyle/>
          <a:p>
            <a:r>
              <a:rPr lang="zh-TW" altLang="en-US" dirty="0"/>
              <a:t>免試入學超額比序項目</a:t>
            </a:r>
          </a:p>
        </p:txBody>
      </p:sp>
      <p:graphicFrame>
        <p:nvGraphicFramePr>
          <p:cNvPr id="7" name="圖表 6"/>
          <p:cNvGraphicFramePr/>
          <p:nvPr>
            <p:extLst>
              <p:ext uri="{D42A27DB-BD31-4B8C-83A1-F6EECF244321}">
                <p14:modId xmlns:p14="http://schemas.microsoft.com/office/powerpoint/2010/main" val="369542759"/>
              </p:ext>
            </p:extLst>
          </p:nvPr>
        </p:nvGraphicFramePr>
        <p:xfrm>
          <a:off x="1763688" y="1628800"/>
          <a:ext cx="6444208"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9284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355615" y="1600199"/>
            <a:ext cx="2593975" cy="1023937"/>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總積分</a:t>
            </a:r>
            <a:r>
              <a:rPr kumimoji="0" lang="en-US" altLang="zh-TW" sz="2400" dirty="0">
                <a:latin typeface="微軟正黑體" panose="020B0604030504040204" pitchFamily="34" charset="-120"/>
                <a:ea typeface="微軟正黑體" panose="020B0604030504040204" pitchFamily="34" charset="-120"/>
              </a:rPr>
              <a:t>(108)</a:t>
            </a:r>
            <a:endParaRPr kumimoji="0" lang="zh-TW" altLang="en-US" sz="2400" dirty="0">
              <a:latin typeface="微軟正黑體" panose="020B0604030504040204" pitchFamily="34" charset="-120"/>
              <a:ea typeface="微軟正黑體" panose="020B0604030504040204" pitchFamily="34" charset="-120"/>
            </a:endParaRPr>
          </a:p>
        </p:txBody>
      </p:sp>
      <p:sp>
        <p:nvSpPr>
          <p:cNvPr id="7" name="流程圖: 文件 3"/>
          <p:cNvSpPr>
            <a:spLocks/>
          </p:cNvSpPr>
          <p:nvPr/>
        </p:nvSpPr>
        <p:spPr bwMode="auto">
          <a:xfrm>
            <a:off x="1355615" y="3113086"/>
            <a:ext cx="2593975" cy="1149350"/>
          </a:xfrm>
          <a:custGeom>
            <a:avLst/>
            <a:gdLst>
              <a:gd name="T0" fmla="*/ 0 w 21600"/>
              <a:gd name="T1" fmla="*/ 0 h 24595"/>
              <a:gd name="T2" fmla="*/ 261467371 w 21600"/>
              <a:gd name="T3" fmla="*/ 0 h 24595"/>
              <a:gd name="T4" fmla="*/ 261467371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a:defRPr/>
            </a:pPr>
            <a:r>
              <a:rPr lang="zh-TW" altLang="en-US" sz="2400" dirty="0"/>
              <a:t>多元學習表現</a:t>
            </a:r>
            <a:endParaRPr lang="en-US" altLang="zh-TW" sz="2400" dirty="0"/>
          </a:p>
          <a:p>
            <a:pPr algn="ctr">
              <a:defRPr/>
            </a:pPr>
            <a:r>
              <a:rPr lang="zh-TW" altLang="en-US" sz="2400" dirty="0"/>
              <a:t>積分</a:t>
            </a:r>
            <a:r>
              <a:rPr lang="en-US" altLang="zh-TW" sz="2400" dirty="0">
                <a:latin typeface="微軟正黑體" panose="020B0604030504040204" pitchFamily="34" charset="-120"/>
                <a:ea typeface="微軟正黑體" panose="020B0604030504040204" pitchFamily="34" charset="-120"/>
              </a:rPr>
              <a:t>(36)</a:t>
            </a:r>
            <a:r>
              <a:rPr lang="zh-TW" altLang="en-US" sz="2000" dirty="0"/>
              <a:t>	</a:t>
            </a:r>
          </a:p>
          <a:p>
            <a:pPr algn="ctr" eaLnBrk="1" fontAlgn="auto" hangingPunct="1">
              <a:spcBef>
                <a:spcPts val="0"/>
              </a:spcBef>
              <a:spcAft>
                <a:spcPts val="0"/>
              </a:spcAft>
              <a:defRPr/>
            </a:pPr>
            <a:endParaRPr kumimoji="0" lang="zh-TW" altLang="en-US" sz="2400" dirty="0">
              <a:latin typeface="微軟正黑體" panose="020B0604030504040204" pitchFamily="34" charset="-120"/>
              <a:ea typeface="微軟正黑體" panose="020B0604030504040204" pitchFamily="34" charset="-120"/>
            </a:endParaRPr>
          </a:p>
        </p:txBody>
      </p:sp>
      <p:sp>
        <p:nvSpPr>
          <p:cNvPr id="8" name="向下箭號 7"/>
          <p:cNvSpPr/>
          <p:nvPr/>
        </p:nvSpPr>
        <p:spPr>
          <a:xfrm>
            <a:off x="2503486" y="2459036"/>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 name="向下箭號 8"/>
          <p:cNvSpPr/>
          <p:nvPr/>
        </p:nvSpPr>
        <p:spPr>
          <a:xfrm rot="16200000">
            <a:off x="661987" y="1546223"/>
            <a:ext cx="323850" cy="650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3559" name="文字方塊 15"/>
          <p:cNvSpPr txBox="1">
            <a:spLocks noChangeArrowheads="1"/>
          </p:cNvSpPr>
          <p:nvPr/>
        </p:nvSpPr>
        <p:spPr bwMode="auto">
          <a:xfrm>
            <a:off x="525761" y="2085974"/>
            <a:ext cx="461665" cy="976312"/>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eaVert" tIns="0" bIns="0">
            <a:spAutoFit/>
          </a:bodyPr>
          <a:lstStyle>
            <a:lvl1pPr>
              <a:spcBef>
                <a:spcPts val="1800"/>
              </a:spcBef>
              <a:buFont typeface="Arial" pitchFamily="34" charset="0"/>
              <a:buChar char="•"/>
              <a:defRPr sz="2400">
                <a:solidFill>
                  <a:schemeClr val="tx1"/>
                </a:solidFill>
                <a:latin typeface="Microsoft JhengHei UI"/>
                <a:ea typeface="Microsoft JhengHei UI"/>
                <a:cs typeface="Microsoft JhengHei UI"/>
              </a:defRPr>
            </a:lvl1pPr>
            <a:lvl2pPr marL="742950" indent="-285750">
              <a:spcBef>
                <a:spcPts val="1200"/>
              </a:spcBef>
              <a:buFont typeface="Arial" pitchFamily="34" charset="0"/>
              <a:buChar char="•"/>
              <a:defRPr sz="2000">
                <a:solidFill>
                  <a:schemeClr val="tx1"/>
                </a:solidFill>
                <a:latin typeface="Microsoft JhengHei UI"/>
                <a:ea typeface="Microsoft JhengHei UI"/>
                <a:cs typeface="Microsoft JhengHei UI"/>
              </a:defRPr>
            </a:lvl2pPr>
            <a:lvl3pPr marL="1143000" indent="-228600">
              <a:spcBef>
                <a:spcPts val="800"/>
              </a:spcBef>
              <a:buFont typeface="Arial" pitchFamily="34" charset="0"/>
              <a:buChar char="•"/>
              <a:defRPr>
                <a:solidFill>
                  <a:schemeClr val="tx1"/>
                </a:solidFill>
                <a:latin typeface="Microsoft JhengHei UI"/>
                <a:ea typeface="Microsoft JhengHei UI"/>
                <a:cs typeface="Microsoft JhengHei UI"/>
              </a:defRPr>
            </a:lvl3pPr>
            <a:lvl4pPr marL="1600200" indent="-228600">
              <a:spcBef>
                <a:spcPts val="600"/>
              </a:spcBef>
              <a:buFont typeface="Arial" pitchFamily="34" charset="0"/>
              <a:buChar char="•"/>
              <a:defRPr sz="1600">
                <a:solidFill>
                  <a:schemeClr val="tx1"/>
                </a:solidFill>
                <a:latin typeface="Microsoft JhengHei UI"/>
                <a:ea typeface="Microsoft JhengHei UI"/>
                <a:cs typeface="Microsoft JhengHei UI"/>
              </a:defRPr>
            </a:lvl4pPr>
            <a:lvl5pPr marL="2057400" indent="-228600">
              <a:spcBef>
                <a:spcPts val="600"/>
              </a:spcBef>
              <a:buFont typeface="Arial" pitchFamily="34" charset="0"/>
              <a:buChar char="•"/>
              <a:defRPr sz="1600">
                <a:solidFill>
                  <a:schemeClr val="tx1"/>
                </a:solidFill>
                <a:latin typeface="Microsoft JhengHei UI"/>
                <a:ea typeface="Microsoft JhengHei UI"/>
                <a:cs typeface="Microsoft JhengHei UI"/>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9pPr>
          </a:lstStyle>
          <a:p>
            <a:pPr eaLnBrk="1" hangingPunct="1">
              <a:spcBef>
                <a:spcPct val="0"/>
              </a:spcBef>
              <a:buFontTx/>
              <a:buNone/>
            </a:pPr>
            <a:r>
              <a:rPr kumimoji="0" lang="zh-TW" altLang="en-US" sz="1800" b="1" dirty="0">
                <a:solidFill>
                  <a:srgbClr val="FF0000"/>
                </a:solidFill>
                <a:latin typeface="微軟正黑體" panose="020B0604030504040204" pitchFamily="34" charset="-120"/>
                <a:ea typeface="微軟正黑體" panose="020B0604030504040204" pitchFamily="34" charset="-120"/>
              </a:rPr>
              <a:t>比序開始</a:t>
            </a:r>
          </a:p>
        </p:txBody>
      </p:sp>
      <p:sp>
        <p:nvSpPr>
          <p:cNvPr id="15" name="矩形 14"/>
          <p:cNvSpPr>
            <a:spLocks noChangeArrowheads="1"/>
          </p:cNvSpPr>
          <p:nvPr/>
        </p:nvSpPr>
        <p:spPr bwMode="auto">
          <a:xfrm>
            <a:off x="4451240" y="1600199"/>
            <a:ext cx="4274189" cy="8636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志願序</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多元學習表現</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教育會考</a:t>
            </a:r>
            <a:r>
              <a:rPr kumimoji="0" lang="en-US" altLang="zh-TW" sz="2200" dirty="0">
                <a:solidFill>
                  <a:srgbClr val="FF0000"/>
                </a:solidFill>
                <a:latin typeface="微軟正黑體" panose="020B0604030504040204" pitchFamily="34" charset="-120"/>
                <a:ea typeface="微軟正黑體" panose="020B0604030504040204" pitchFamily="34" charset="-120"/>
              </a:rPr>
              <a:t>(36)</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6" name="直線單箭頭接點 15"/>
          <p:cNvCxnSpPr/>
          <p:nvPr/>
        </p:nvCxnSpPr>
        <p:spPr bwMode="auto">
          <a:xfrm flipH="1">
            <a:off x="3954462" y="1882774"/>
            <a:ext cx="4302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3562" name="群組 17"/>
          <p:cNvGrpSpPr>
            <a:grpSpLocks/>
          </p:cNvGrpSpPr>
          <p:nvPr/>
        </p:nvGrpSpPr>
        <p:grpSpPr bwMode="auto">
          <a:xfrm>
            <a:off x="3979751" y="3184526"/>
            <a:ext cx="4762247" cy="695325"/>
            <a:chOff x="4002974" y="2034132"/>
            <a:chExt cx="4959467" cy="854025"/>
          </a:xfrm>
        </p:grpSpPr>
        <p:sp>
          <p:nvSpPr>
            <p:cNvPr id="18" name="矩形 17"/>
            <p:cNvSpPr>
              <a:spLocks noChangeArrowheads="1"/>
            </p:cNvSpPr>
            <p:nvPr/>
          </p:nvSpPr>
          <p:spPr bwMode="auto">
            <a:xfrm>
              <a:off x="4569428" y="2034132"/>
              <a:ext cx="4393013" cy="854025"/>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均衡學習</a:t>
              </a:r>
              <a:r>
                <a:rPr kumimoji="0" lang="en-US" altLang="zh-TW" sz="2200" dirty="0">
                  <a:solidFill>
                    <a:srgbClr val="FF0000"/>
                  </a:solidFill>
                  <a:latin typeface="微軟正黑體" panose="020B0604030504040204" pitchFamily="34" charset="-120"/>
                  <a:ea typeface="微軟正黑體" panose="020B0604030504040204" pitchFamily="34" charset="-120"/>
                </a:rPr>
                <a:t>(21)+</a:t>
              </a:r>
              <a:r>
                <a:rPr kumimoji="0" lang="zh-TW" altLang="en-US" sz="2200" dirty="0">
                  <a:solidFill>
                    <a:srgbClr val="FF0000"/>
                  </a:solidFill>
                  <a:latin typeface="微軟正黑體" panose="020B0604030504040204" pitchFamily="34" charset="-120"/>
                  <a:ea typeface="微軟正黑體" panose="020B0604030504040204" pitchFamily="34" charset="-120"/>
                </a:rPr>
                <a:t>服務學習</a:t>
              </a:r>
              <a:r>
                <a:rPr kumimoji="0" lang="en-US" altLang="zh-TW" sz="2200" dirty="0">
                  <a:solidFill>
                    <a:srgbClr val="FF0000"/>
                  </a:solidFill>
                  <a:latin typeface="微軟正黑體" panose="020B0604030504040204" pitchFamily="34" charset="-120"/>
                  <a:ea typeface="微軟正黑體" panose="020B0604030504040204" pitchFamily="34" charset="-120"/>
                </a:rPr>
                <a:t>(15)</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9" name="直線單箭頭接點 18"/>
            <p:cNvCxnSpPr/>
            <p:nvPr/>
          </p:nvCxnSpPr>
          <p:spPr>
            <a:xfrm flipH="1">
              <a:off x="4002974" y="2455295"/>
              <a:ext cx="504846"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0" name="向下箭號 19"/>
          <p:cNvSpPr/>
          <p:nvPr/>
        </p:nvSpPr>
        <p:spPr>
          <a:xfrm>
            <a:off x="2503486" y="4043361"/>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流程圖: 文件 3"/>
          <p:cNvSpPr>
            <a:spLocks/>
          </p:cNvSpPr>
          <p:nvPr/>
        </p:nvSpPr>
        <p:spPr bwMode="auto">
          <a:xfrm>
            <a:off x="1400065" y="4683126"/>
            <a:ext cx="2663825" cy="979487"/>
          </a:xfrm>
          <a:custGeom>
            <a:avLst/>
            <a:gdLst>
              <a:gd name="T0" fmla="*/ 0 w 21600"/>
              <a:gd name="T1" fmla="*/ 0 h 24595"/>
              <a:gd name="T2" fmla="*/ 328516835 w 21600"/>
              <a:gd name="T3" fmla="*/ 0 h 24595"/>
              <a:gd name="T4" fmla="*/ 328516835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r>
              <a:rPr kumimoji="0" lang="zh-TW" altLang="en-US" sz="2400" dirty="0">
                <a:latin typeface="微軟正黑體" panose="020B0604030504040204" pitchFamily="34" charset="-120"/>
                <a:ea typeface="微軟正黑體" panose="020B0604030504040204" pitchFamily="34" charset="-120"/>
              </a:rPr>
              <a:t>會考總積分</a:t>
            </a:r>
            <a:r>
              <a:rPr kumimoji="0" lang="en-US" altLang="zh-TW" sz="2400" dirty="0">
                <a:latin typeface="微軟正黑體" panose="020B0604030504040204" pitchFamily="34" charset="-120"/>
                <a:ea typeface="微軟正黑體" panose="020B0604030504040204" pitchFamily="34" charset="-120"/>
              </a:rPr>
              <a:t>(36)</a:t>
            </a:r>
            <a:endParaRPr kumimoji="0" lang="zh-TW" altLang="en-US" sz="2400" dirty="0">
              <a:latin typeface="微軟正黑體" panose="020B0604030504040204" pitchFamily="34" charset="-120"/>
              <a:ea typeface="微軟正黑體" panose="020B0604030504040204" pitchFamily="34" charset="-120"/>
            </a:endParaRPr>
          </a:p>
        </p:txBody>
      </p:sp>
      <p:sp>
        <p:nvSpPr>
          <p:cNvPr id="22" name="矩形 21"/>
          <p:cNvSpPr>
            <a:spLocks noChangeArrowheads="1"/>
          </p:cNvSpPr>
          <p:nvPr/>
        </p:nvSpPr>
        <p:spPr bwMode="auto">
          <a:xfrm>
            <a:off x="4422774" y="3970336"/>
            <a:ext cx="4234751" cy="25908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defRPr/>
            </a:pPr>
            <a:r>
              <a:rPr lang="zh-TW" altLang="en-US" sz="2200" dirty="0">
                <a:solidFill>
                  <a:srgbClr val="FF0000"/>
                </a:solidFill>
                <a:latin typeface="微軟正黑體" panose="020B0604030504040204" pitchFamily="34" charset="-120"/>
                <a:ea typeface="微軟正黑體" panose="020B0604030504040204" pitchFamily="34" charset="-120"/>
              </a:rPr>
              <a:t>國文</a:t>
            </a:r>
            <a:r>
              <a:rPr lang="en-US" altLang="zh-TW" sz="2200" dirty="0">
                <a:solidFill>
                  <a:srgbClr val="FF0000"/>
                </a:solidFill>
                <a:latin typeface="微軟正黑體" panose="020B0604030504040204" pitchFamily="34" charset="-120"/>
                <a:ea typeface="微軟正黑體" panose="020B0604030504040204" pitchFamily="34" charset="-120"/>
              </a:rPr>
              <a:t>(7)+</a:t>
            </a:r>
            <a:r>
              <a:rPr lang="zh-TW" altLang="en-US" sz="2200" dirty="0">
                <a:solidFill>
                  <a:srgbClr val="FF0000"/>
                </a:solidFill>
                <a:latin typeface="微軟正黑體" panose="020B0604030504040204" pitchFamily="34" charset="-120"/>
                <a:ea typeface="微軟正黑體" panose="020B0604030504040204" pitchFamily="34" charset="-120"/>
              </a:rPr>
              <a:t>數學</a:t>
            </a:r>
            <a:r>
              <a:rPr lang="en-US" altLang="zh-TW" sz="2200" dirty="0">
                <a:solidFill>
                  <a:srgbClr val="FF0000"/>
                </a:solidFill>
                <a:latin typeface="微軟正黑體" panose="020B0604030504040204" pitchFamily="34" charset="-120"/>
                <a:ea typeface="微軟正黑體" panose="020B0604030504040204" pitchFamily="34" charset="-120"/>
              </a:rPr>
              <a:t>(7)+</a:t>
            </a:r>
            <a:r>
              <a:rPr lang="zh-TW" altLang="en-US" sz="2200" dirty="0">
                <a:solidFill>
                  <a:srgbClr val="FF0000"/>
                </a:solidFill>
                <a:latin typeface="微軟正黑體" panose="020B0604030504040204" pitchFamily="34" charset="-120"/>
                <a:ea typeface="微軟正黑體" panose="020B0604030504040204" pitchFamily="34" charset="-120"/>
              </a:rPr>
              <a:t>英語</a:t>
            </a:r>
            <a:r>
              <a:rPr lang="en-US" altLang="zh-TW" sz="2200" dirty="0">
                <a:solidFill>
                  <a:srgbClr val="FF0000"/>
                </a:solidFill>
                <a:latin typeface="微軟正黑體" panose="020B0604030504040204" pitchFamily="34" charset="-120"/>
                <a:ea typeface="微軟正黑體" panose="020B0604030504040204" pitchFamily="34" charset="-120"/>
              </a:rPr>
              <a:t>(7)</a:t>
            </a:r>
          </a:p>
          <a:p>
            <a:pPr algn="ctr">
              <a:spcAft>
                <a:spcPts val="600"/>
              </a:spcAft>
              <a:defRPr/>
            </a:pPr>
            <a:r>
              <a:rPr lang="en-US" altLang="zh-TW" sz="2200" dirty="0">
                <a:solidFill>
                  <a:srgbClr val="FF0000"/>
                </a:solidFill>
                <a:latin typeface="微軟正黑體" panose="020B0604030504040204" pitchFamily="34" charset="-120"/>
                <a:ea typeface="微軟正黑體" panose="020B0604030504040204" pitchFamily="34" charset="-120"/>
              </a:rPr>
              <a:t>+</a:t>
            </a:r>
            <a:r>
              <a:rPr lang="zh-TW" altLang="en-US" sz="2200" dirty="0">
                <a:solidFill>
                  <a:srgbClr val="FF0000"/>
                </a:solidFill>
                <a:latin typeface="微軟正黑體" panose="020B0604030504040204" pitchFamily="34" charset="-120"/>
                <a:ea typeface="微軟正黑體" panose="020B0604030504040204" pitchFamily="34" charset="-120"/>
              </a:rPr>
              <a:t>社會</a:t>
            </a:r>
            <a:r>
              <a:rPr lang="en-US" altLang="zh-TW" sz="2200" dirty="0">
                <a:solidFill>
                  <a:srgbClr val="FF0000"/>
                </a:solidFill>
                <a:latin typeface="微軟正黑體" panose="020B0604030504040204" pitchFamily="34" charset="-120"/>
                <a:ea typeface="微軟正黑體" panose="020B0604030504040204" pitchFamily="34" charset="-120"/>
              </a:rPr>
              <a:t>(7)+</a:t>
            </a:r>
            <a:r>
              <a:rPr lang="zh-TW" altLang="en-US" sz="2200" dirty="0">
                <a:solidFill>
                  <a:srgbClr val="FF0000"/>
                </a:solidFill>
                <a:latin typeface="微軟正黑體" panose="020B0604030504040204" pitchFamily="34" charset="-120"/>
                <a:ea typeface="微軟正黑體" panose="020B0604030504040204" pitchFamily="34" charset="-120"/>
              </a:rPr>
              <a:t>自然</a:t>
            </a:r>
            <a:r>
              <a:rPr lang="en-US" altLang="zh-TW" sz="2200" dirty="0">
                <a:solidFill>
                  <a:srgbClr val="FF0000"/>
                </a:solidFill>
                <a:latin typeface="微軟正黑體" panose="020B0604030504040204" pitchFamily="34" charset="-120"/>
                <a:ea typeface="微軟正黑體" panose="020B0604030504040204" pitchFamily="34" charset="-120"/>
              </a:rPr>
              <a:t>(7) +</a:t>
            </a:r>
            <a:r>
              <a:rPr lang="zh-TW" altLang="en-US" sz="2200" dirty="0">
                <a:solidFill>
                  <a:srgbClr val="FF0000"/>
                </a:solidFill>
                <a:latin typeface="微軟正黑體" panose="020B0604030504040204" pitchFamily="34" charset="-120"/>
                <a:ea typeface="微軟正黑體" panose="020B0604030504040204" pitchFamily="34" charset="-120"/>
              </a:rPr>
              <a:t>寫作</a:t>
            </a:r>
            <a:r>
              <a:rPr lang="en-US" altLang="zh-TW" sz="2200" dirty="0">
                <a:solidFill>
                  <a:srgbClr val="FF0000"/>
                </a:solidFill>
                <a:latin typeface="微軟正黑體" panose="020B0604030504040204" pitchFamily="34" charset="-120"/>
                <a:ea typeface="微軟正黑體" panose="020B0604030504040204" pitchFamily="34" charset="-120"/>
              </a:rPr>
              <a:t>(1)</a:t>
            </a:r>
            <a:r>
              <a:rPr kumimoji="0" lang="zh-TW" altLang="en-US" sz="2200" b="1" dirty="0">
                <a:latin typeface="微軟正黑體" panose="020B0604030504040204" pitchFamily="34" charset="-120"/>
                <a:ea typeface="微軟正黑體" panose="020B0604030504040204" pitchFamily="34" charset="-120"/>
              </a:rPr>
              <a:t> </a:t>
            </a:r>
            <a:endParaRPr kumimoji="0" lang="en-US" altLang="zh-TW" sz="2200" b="1" dirty="0">
              <a:latin typeface="微軟正黑體" panose="020B0604030504040204" pitchFamily="34" charset="-120"/>
              <a:ea typeface="微軟正黑體" panose="020B0604030504040204" pitchFamily="34" charset="-120"/>
            </a:endParaRPr>
          </a:p>
          <a:p>
            <a:pPr>
              <a:defRPr/>
            </a:pPr>
            <a:r>
              <a:rPr kumimoji="0" lang="zh-TW" altLang="en-US" sz="2000" b="1" dirty="0">
                <a:latin typeface="微軟正黑體" panose="020B0604030504040204" pitchFamily="34" charset="-120"/>
                <a:ea typeface="微軟正黑體" panose="020B0604030504040204" pitchFamily="34" charset="-120"/>
              </a:rPr>
              <a:t>	</a:t>
            </a:r>
          </a:p>
          <a:p>
            <a:pPr algn="ctr">
              <a:defRPr/>
            </a:pPr>
            <a:endParaRPr kumimoji="0" lang="zh-TW" altLang="en-US" sz="1700" dirty="0">
              <a:solidFill>
                <a:srgbClr val="FF0000"/>
              </a:solidFill>
              <a:latin typeface="微軟正黑體" panose="020B0604030504040204" pitchFamily="34" charset="-120"/>
              <a:ea typeface="微軟正黑體" panose="020B0604030504040204" pitchFamily="34" charset="-120"/>
            </a:endParaRPr>
          </a:p>
        </p:txBody>
      </p:sp>
      <p:cxnSp>
        <p:nvCxnSpPr>
          <p:cNvPr id="23" name="直線單箭頭接點 22"/>
          <p:cNvCxnSpPr/>
          <p:nvPr/>
        </p:nvCxnSpPr>
        <p:spPr bwMode="auto">
          <a:xfrm flipH="1">
            <a:off x="3954462" y="4881561"/>
            <a:ext cx="4683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35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5561013"/>
            <a:ext cx="377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表格 24"/>
          <p:cNvGraphicFramePr>
            <a:graphicFrameLocks noGrp="1"/>
          </p:cNvGraphicFramePr>
          <p:nvPr>
            <p:extLst>
              <p:ext uri="{D42A27DB-BD31-4B8C-83A1-F6EECF244321}">
                <p14:modId xmlns:p14="http://schemas.microsoft.com/office/powerpoint/2010/main" val="2545844972"/>
              </p:ext>
            </p:extLst>
          </p:nvPr>
        </p:nvGraphicFramePr>
        <p:xfrm>
          <a:off x="4572207" y="4767263"/>
          <a:ext cx="4032253" cy="1587500"/>
        </p:xfrm>
        <a:graphic>
          <a:graphicData uri="http://schemas.openxmlformats.org/drawingml/2006/table">
            <a:tbl>
              <a:tblPr firstRow="1" bandRow="1">
                <a:tableStyleId>{21E4AEA4-8DFA-4A89-87EB-49C32662AFE0}</a:tableStyleId>
              </a:tblPr>
              <a:tblGrid>
                <a:gridCol w="562752">
                  <a:extLst>
                    <a:ext uri="{9D8B030D-6E8A-4147-A177-3AD203B41FA5}">
                      <a16:colId xmlns:a16="http://schemas.microsoft.com/office/drawing/2014/main" val="20000"/>
                    </a:ext>
                  </a:extLst>
                </a:gridCol>
                <a:gridCol w="450078">
                  <a:extLst>
                    <a:ext uri="{9D8B030D-6E8A-4147-A177-3AD203B41FA5}">
                      <a16:colId xmlns:a16="http://schemas.microsoft.com/office/drawing/2014/main" val="20001"/>
                    </a:ext>
                  </a:extLst>
                </a:gridCol>
                <a:gridCol w="253364">
                  <a:extLst>
                    <a:ext uri="{9D8B030D-6E8A-4147-A177-3AD203B41FA5}">
                      <a16:colId xmlns:a16="http://schemas.microsoft.com/office/drawing/2014/main" val="20002"/>
                    </a:ext>
                  </a:extLst>
                </a:gridCol>
                <a:gridCol w="151770">
                  <a:extLst>
                    <a:ext uri="{9D8B030D-6E8A-4147-A177-3AD203B41FA5}">
                      <a16:colId xmlns:a16="http://schemas.microsoft.com/office/drawing/2014/main" val="20003"/>
                    </a:ext>
                  </a:extLst>
                </a:gridCol>
                <a:gridCol w="575547">
                  <a:extLst>
                    <a:ext uri="{9D8B030D-6E8A-4147-A177-3AD203B41FA5}">
                      <a16:colId xmlns:a16="http://schemas.microsoft.com/office/drawing/2014/main" val="20004"/>
                    </a:ext>
                  </a:extLst>
                </a:gridCol>
                <a:gridCol w="116816">
                  <a:extLst>
                    <a:ext uri="{9D8B030D-6E8A-4147-A177-3AD203B41FA5}">
                      <a16:colId xmlns:a16="http://schemas.microsoft.com/office/drawing/2014/main" val="20005"/>
                    </a:ext>
                  </a:extLst>
                </a:gridCol>
                <a:gridCol w="553840">
                  <a:extLst>
                    <a:ext uri="{9D8B030D-6E8A-4147-A177-3AD203B41FA5}">
                      <a16:colId xmlns:a16="http://schemas.microsoft.com/office/drawing/2014/main" val="20006"/>
                    </a:ext>
                  </a:extLst>
                </a:gridCol>
                <a:gridCol w="239285">
                  <a:extLst>
                    <a:ext uri="{9D8B030D-6E8A-4147-A177-3AD203B41FA5}">
                      <a16:colId xmlns:a16="http://schemas.microsoft.com/office/drawing/2014/main" val="20007"/>
                    </a:ext>
                  </a:extLst>
                </a:gridCol>
                <a:gridCol w="408755">
                  <a:extLst>
                    <a:ext uri="{9D8B030D-6E8A-4147-A177-3AD203B41FA5}">
                      <a16:colId xmlns:a16="http://schemas.microsoft.com/office/drawing/2014/main" val="20008"/>
                    </a:ext>
                  </a:extLst>
                </a:gridCol>
                <a:gridCol w="205004">
                  <a:extLst>
                    <a:ext uri="{9D8B030D-6E8A-4147-A177-3AD203B41FA5}">
                      <a16:colId xmlns:a16="http://schemas.microsoft.com/office/drawing/2014/main" val="20009"/>
                    </a:ext>
                  </a:extLst>
                </a:gridCol>
                <a:gridCol w="515042">
                  <a:extLst>
                    <a:ext uri="{9D8B030D-6E8A-4147-A177-3AD203B41FA5}">
                      <a16:colId xmlns:a16="http://schemas.microsoft.com/office/drawing/2014/main" val="20010"/>
                    </a:ext>
                  </a:extLst>
                </a:gridCol>
              </a:tblGrid>
              <a:tr h="396875">
                <a:tc>
                  <a:txBody>
                    <a:bodyPr/>
                    <a:lstStyle/>
                    <a:p>
                      <a:pPr algn="ct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a:txBody>
                    <a:bodyPr/>
                    <a:lstStyle/>
                    <a:p>
                      <a:pPr algn="ct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gridSpan="2">
                  <a:txBody>
                    <a:bodyPr/>
                    <a:lstStyle/>
                    <a:p>
                      <a:pPr algn="ct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a:txBody>
                    <a:bodyPr/>
                    <a:lstStyle/>
                    <a:p>
                      <a:pPr algn="ct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C</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extLst>
                  <a:ext uri="{0D108BD9-81ED-4DB2-BD59-A6C34878D82A}">
                    <a16:rowId xmlns:a16="http://schemas.microsoft.com/office/drawing/2014/main" val="10000"/>
                  </a:ext>
                </a:extLst>
              </a:tr>
              <a:tr h="396875">
                <a:tc>
                  <a:txBody>
                    <a:bodyPr/>
                    <a:lstStyle/>
                    <a:p>
                      <a:pPr algn="ctr"/>
                      <a:r>
                        <a:rPr lang="en-US" altLang="zh-TW" sz="1800" dirty="0">
                          <a:latin typeface="Times New Roman" panose="02020603050405020304" pitchFamily="18" charset="0"/>
                          <a:ea typeface="新細明體" panose="02020500000000000000" pitchFamily="18" charset="-120"/>
                          <a:cs typeface="Times New Roman" panose="02020603050405020304" pitchFamily="18" charset="0"/>
                        </a:rPr>
                        <a:t>7</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a:txBody>
                    <a:bodyPr/>
                    <a:lstStyle/>
                    <a:p>
                      <a:pPr algn="ctr"/>
                      <a:r>
                        <a:rPr lang="en-US" altLang="zh-TW" sz="1800" dirty="0">
                          <a:latin typeface="Times New Roman" panose="02020603050405020304" pitchFamily="18" charset="0"/>
                          <a:ea typeface="新細明體" panose="02020500000000000000" pitchFamily="18" charset="-120"/>
                          <a:cs typeface="Times New Roman" panose="02020603050405020304" pitchFamily="18" charset="0"/>
                        </a:rPr>
                        <a:t>6</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800" dirty="0">
                          <a:latin typeface="Times New Roman" panose="02020603050405020304" pitchFamily="18" charset="0"/>
                          <a:ea typeface="新細明體" panose="02020500000000000000" pitchFamily="18" charset="-120"/>
                          <a:cs typeface="Times New Roman" panose="02020603050405020304" pitchFamily="18" charset="0"/>
                        </a:rPr>
                        <a:t>5</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800" dirty="0">
                          <a:latin typeface="Times New Roman" panose="02020603050405020304" pitchFamily="18" charset="0"/>
                          <a:ea typeface="新細明體" panose="02020500000000000000" pitchFamily="18" charset="-120"/>
                          <a:cs typeface="Times New Roman" panose="02020603050405020304" pitchFamily="18" charset="0"/>
                        </a:rPr>
                        <a:t>4</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a:latin typeface="Times New Roman" panose="02020603050405020304" pitchFamily="18" charset="0"/>
                          <a:ea typeface="新細明體" panose="02020500000000000000" pitchFamily="18" charset="-120"/>
                          <a:cs typeface="Times New Roman" panose="02020603050405020304" pitchFamily="18" charset="0"/>
                        </a:rPr>
                        <a:t>3</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a:txBody>
                    <a:bodyPr/>
                    <a:lstStyle/>
                    <a:p>
                      <a:pPr algn="ctr"/>
                      <a:r>
                        <a:rPr lang="en-US" altLang="zh-TW" sz="1800" dirty="0">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extLst>
                  <a:ext uri="{0D108BD9-81ED-4DB2-BD59-A6C34878D82A}">
                    <a16:rowId xmlns:a16="http://schemas.microsoft.com/office/drawing/2014/main" val="10001"/>
                  </a:ext>
                </a:extLst>
              </a:tr>
              <a:tr h="396875">
                <a:tc>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6</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5</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4</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2</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extLst>
                  <a:ext uri="{0D108BD9-81ED-4DB2-BD59-A6C34878D82A}">
                    <a16:rowId xmlns:a16="http://schemas.microsoft.com/office/drawing/2014/main" val="10002"/>
                  </a:ext>
                </a:extLst>
              </a:tr>
              <a:tr h="396875">
                <a:tc>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0.8</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0.6</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0.4</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0.2</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0.1</a:t>
                      </a:r>
                      <a:r>
                        <a:rPr lang="zh-TW" altLang="zh-TW" sz="1600" kern="1200" dirty="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extLst>
                  <a:ext uri="{0D108BD9-81ED-4DB2-BD59-A6C34878D82A}">
                    <a16:rowId xmlns:a16="http://schemas.microsoft.com/office/drawing/2014/main" val="10003"/>
                  </a:ext>
                </a:extLst>
              </a:tr>
            </a:tbl>
          </a:graphicData>
        </a:graphic>
      </p:graphicFrame>
      <p:sp>
        <p:nvSpPr>
          <p:cNvPr id="2" name="標題 1"/>
          <p:cNvSpPr>
            <a:spLocks noGrp="1"/>
          </p:cNvSpPr>
          <p:nvPr>
            <p:ph type="title"/>
          </p:nvPr>
        </p:nvSpPr>
        <p:spPr>
          <a:xfrm>
            <a:off x="1259583" y="476672"/>
            <a:ext cx="6491588" cy="654050"/>
          </a:xfrm>
          <a:solidFill>
            <a:schemeClr val="accent2">
              <a:lumMod val="40000"/>
              <a:lumOff val="60000"/>
            </a:schemeClr>
          </a:solidFill>
        </p:spPr>
        <p:txBody>
          <a:bodyPr/>
          <a:lstStyle/>
          <a:p>
            <a:pPr algn="ctr" rtl="0" eaLnBrk="1" latinLnBrk="0" hangingPunct="1"/>
            <a:r>
              <a:rPr lang="zh-TW" altLang="zh-TW" sz="3600" b="1" kern="1200" dirty="0">
                <a:solidFill>
                  <a:schemeClr val="tx1"/>
                </a:solidFill>
                <a:effectLst/>
                <a:cs typeface="BiauKai"/>
              </a:rPr>
              <a:t>超額比序及分發作業範例（</a:t>
            </a:r>
            <a:r>
              <a:rPr lang="en-US" altLang="zh-TW" sz="3600" b="1" kern="1200" dirty="0">
                <a:solidFill>
                  <a:schemeClr val="tx1"/>
                </a:solidFill>
                <a:effectLst/>
                <a:cs typeface="BiauKai"/>
              </a:rPr>
              <a:t>1)</a:t>
            </a:r>
            <a:endParaRPr lang="zh-TW" altLang="en-US" b="1" dirty="0">
              <a:solidFill>
                <a:schemeClr val="tx1"/>
              </a:solidFill>
            </a:endParaRPr>
          </a:p>
        </p:txBody>
      </p:sp>
      <p:sp>
        <p:nvSpPr>
          <p:cNvPr id="24" name="投影片編號版面配置區 1"/>
          <p:cNvSpPr txBox="1">
            <a:spLocks/>
          </p:cNvSpPr>
          <p:nvPr/>
        </p:nvSpPr>
        <p:spPr>
          <a:xfrm>
            <a:off x="7688261" y="6731824"/>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Tree>
    <p:extLst>
      <p:ext uri="{BB962C8B-B14F-4D97-AF65-F5344CB8AC3E}">
        <p14:creationId xmlns:p14="http://schemas.microsoft.com/office/powerpoint/2010/main" val="2811919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042989" y="1851025"/>
            <a:ext cx="2376487" cy="857250"/>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志願序積分</a:t>
            </a:r>
          </a:p>
        </p:txBody>
      </p:sp>
      <p:sp>
        <p:nvSpPr>
          <p:cNvPr id="7" name="向下箭號 6"/>
          <p:cNvSpPr/>
          <p:nvPr/>
        </p:nvSpPr>
        <p:spPr>
          <a:xfrm>
            <a:off x="2438400" y="2781300"/>
            <a:ext cx="323850" cy="503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cxnSp>
        <p:nvCxnSpPr>
          <p:cNvPr id="8" name="直線單箭頭接點 7"/>
          <p:cNvCxnSpPr/>
          <p:nvPr/>
        </p:nvCxnSpPr>
        <p:spPr bwMode="auto">
          <a:xfrm flipH="1">
            <a:off x="3425825" y="2060575"/>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流程圖: 文件 3"/>
          <p:cNvSpPr>
            <a:spLocks/>
          </p:cNvSpPr>
          <p:nvPr/>
        </p:nvSpPr>
        <p:spPr bwMode="auto">
          <a:xfrm>
            <a:off x="1087438" y="3579815"/>
            <a:ext cx="2376487" cy="855662"/>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各科會考標示</a:t>
            </a:r>
          </a:p>
        </p:txBody>
      </p:sp>
      <p:graphicFrame>
        <p:nvGraphicFramePr>
          <p:cNvPr id="13" name="Group 52"/>
          <p:cNvGraphicFramePr>
            <a:graphicFrameLocks noGrp="1"/>
          </p:cNvGraphicFramePr>
          <p:nvPr>
            <p:extLst>
              <p:ext uri="{D42A27DB-BD31-4B8C-83A1-F6EECF244321}">
                <p14:modId xmlns:p14="http://schemas.microsoft.com/office/powerpoint/2010/main" val="1395079914"/>
              </p:ext>
            </p:extLst>
          </p:nvPr>
        </p:nvGraphicFramePr>
        <p:xfrm>
          <a:off x="4205646" y="1601659"/>
          <a:ext cx="2695576" cy="2193948"/>
        </p:xfrm>
        <a:graphic>
          <a:graphicData uri="http://schemas.openxmlformats.org/drawingml/2006/table">
            <a:tbl>
              <a:tblPr/>
              <a:tblGrid>
                <a:gridCol w="729802">
                  <a:extLst>
                    <a:ext uri="{9D8B030D-6E8A-4147-A177-3AD203B41FA5}">
                      <a16:colId xmlns:a16="http://schemas.microsoft.com/office/drawing/2014/main" val="20000"/>
                    </a:ext>
                  </a:extLst>
                </a:gridCol>
                <a:gridCol w="1965774">
                  <a:extLst>
                    <a:ext uri="{9D8B030D-6E8A-4147-A177-3AD203B41FA5}">
                      <a16:colId xmlns:a16="http://schemas.microsoft.com/office/drawing/2014/main" val="20001"/>
                    </a:ext>
                  </a:extLst>
                </a:gridCol>
              </a:tblGrid>
              <a:tr h="276933">
                <a:tc gridSpan="2">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134263"/>
                          </a:solidFill>
                          <a:effectLst/>
                          <a:latin typeface="微軟正黑體" panose="020B0604030504040204" pitchFamily="34" charset="-120"/>
                          <a:ea typeface="微軟正黑體" panose="020B0604030504040204" pitchFamily="34" charset="-120"/>
                          <a:cs typeface="Noto Sans T Chinese Regular"/>
                        </a:rPr>
                        <a:t>志願積分採計說明</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EFFA"/>
                    </a:solidFill>
                  </a:tcPr>
                </a:tc>
                <a:tc hMerge="1">
                  <a:txBody>
                    <a:bodyPr/>
                    <a:lstStyle/>
                    <a:p>
                      <a:endParaRPr lang="zh-TW" altLang="en-US"/>
                    </a:p>
                  </a:txBody>
                  <a:tcPr/>
                </a:tc>
                <a:extLst>
                  <a:ext uri="{0D108BD9-81ED-4DB2-BD59-A6C34878D82A}">
                    <a16:rowId xmlns:a16="http://schemas.microsoft.com/office/drawing/2014/main" val="10000"/>
                  </a:ext>
                </a:extLst>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36</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1</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志願</a:t>
                      </a:r>
                      <a:endPar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extLst>
                  <a:ext uri="{0D108BD9-81ED-4DB2-BD59-A6C34878D82A}">
                    <a16:rowId xmlns:a16="http://schemas.microsoft.com/office/drawing/2014/main" val="10001"/>
                  </a:ext>
                </a:extLst>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35</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6</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10</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34</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11</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15</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extLst>
                  <a:ext uri="{0D108BD9-81ED-4DB2-BD59-A6C34878D82A}">
                    <a16:rowId xmlns:a16="http://schemas.microsoft.com/office/drawing/2014/main" val="10003"/>
                  </a:ext>
                </a:extLst>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33</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16</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20</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32</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21</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30</a:t>
                      </a:r>
                      <a:r>
                        <a:rPr kumimoji="0" lang="zh-TW" altLang="en-US" sz="1800" b="0"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extLst>
                  <a:ext uri="{0D108BD9-81ED-4DB2-BD59-A6C34878D82A}">
                    <a16:rowId xmlns:a16="http://schemas.microsoft.com/office/drawing/2014/main" val="10005"/>
                  </a:ext>
                </a:extLst>
              </a:tr>
            </a:tbl>
          </a:graphicData>
        </a:graphic>
      </p:graphicFrame>
      <p:sp>
        <p:nvSpPr>
          <p:cNvPr id="14" name="向下箭號 13"/>
          <p:cNvSpPr/>
          <p:nvPr/>
        </p:nvSpPr>
        <p:spPr>
          <a:xfrm>
            <a:off x="2436813" y="1125540"/>
            <a:ext cx="323850" cy="5048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文件 3"/>
          <p:cNvSpPr>
            <a:spLocks/>
          </p:cNvSpPr>
          <p:nvPr/>
        </p:nvSpPr>
        <p:spPr bwMode="auto">
          <a:xfrm>
            <a:off x="1073150" y="5229227"/>
            <a:ext cx="2390775" cy="1222375"/>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增額人數</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內直接增額錄取</a:t>
            </a:r>
          </a:p>
        </p:txBody>
      </p:sp>
      <p:sp>
        <p:nvSpPr>
          <p:cNvPr id="16" name="流程圖: 文件 3"/>
          <p:cNvSpPr>
            <a:spLocks/>
          </p:cNvSpPr>
          <p:nvPr/>
        </p:nvSpPr>
        <p:spPr bwMode="auto">
          <a:xfrm>
            <a:off x="3629026" y="5229227"/>
            <a:ext cx="2638425" cy="1090613"/>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000" b="1" dirty="0">
                <a:solidFill>
                  <a:srgbClr val="FF0000"/>
                </a:solidFill>
                <a:latin typeface="微軟正黑體" panose="020B0604030504040204" pitchFamily="34" charset="-120"/>
                <a:ea typeface="微軟正黑體" panose="020B0604030504040204" pitchFamily="34" charset="-120"/>
              </a:rPr>
              <a:t>增額人數高於</a:t>
            </a:r>
            <a:r>
              <a:rPr kumimoji="0" lang="en-US" altLang="zh-TW" sz="2000" b="1" dirty="0">
                <a:solidFill>
                  <a:srgbClr val="FF0000"/>
                </a:solidFill>
                <a:latin typeface="微軟正黑體" panose="020B0604030504040204" pitchFamily="34" charset="-120"/>
                <a:ea typeface="微軟正黑體" panose="020B0604030504040204" pitchFamily="34" charset="-120"/>
              </a:rPr>
              <a:t>5%</a:t>
            </a:r>
            <a:r>
              <a:rPr kumimoji="0" lang="zh-TW" altLang="en-US" sz="2000" b="1" dirty="0">
                <a:solidFill>
                  <a:srgbClr val="FF0000"/>
                </a:solidFill>
                <a:latin typeface="微軟正黑體" panose="020B0604030504040204" pitchFamily="34" charset="-120"/>
                <a:ea typeface="微軟正黑體" panose="020B0604030504040204" pitchFamily="34" charset="-120"/>
              </a:rPr>
              <a:t>時，依選填志願順序錄取</a:t>
            </a:r>
          </a:p>
        </p:txBody>
      </p:sp>
      <p:cxnSp>
        <p:nvCxnSpPr>
          <p:cNvPr id="17" name="直線單箭頭接點 16"/>
          <p:cNvCxnSpPr/>
          <p:nvPr/>
        </p:nvCxnSpPr>
        <p:spPr bwMode="auto">
          <a:xfrm flipH="1">
            <a:off x="3425825" y="4030664"/>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4609" name="群組 17"/>
          <p:cNvGrpSpPr>
            <a:grpSpLocks/>
          </p:cNvGrpSpPr>
          <p:nvPr/>
        </p:nvGrpSpPr>
        <p:grpSpPr bwMode="auto">
          <a:xfrm>
            <a:off x="4022290" y="3867945"/>
            <a:ext cx="4875212" cy="695325"/>
            <a:chOff x="3948113" y="4221088"/>
            <a:chExt cx="4875212" cy="695325"/>
          </a:xfrm>
        </p:grpSpPr>
        <p:sp>
          <p:nvSpPr>
            <p:cNvPr id="19" name="矩形 18"/>
            <p:cNvSpPr/>
            <p:nvPr/>
          </p:nvSpPr>
          <p:spPr bwMode="auto">
            <a:xfrm>
              <a:off x="3948113" y="4221088"/>
              <a:ext cx="4875212" cy="6953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4613" name="群組 19"/>
            <p:cNvGrpSpPr>
              <a:grpSpLocks/>
            </p:cNvGrpSpPr>
            <p:nvPr/>
          </p:nvGrpSpPr>
          <p:grpSpPr bwMode="auto">
            <a:xfrm>
              <a:off x="3992563" y="4360788"/>
              <a:ext cx="4573942" cy="481087"/>
              <a:chOff x="3992563" y="4360788"/>
              <a:chExt cx="4573942" cy="481087"/>
            </a:xfrm>
          </p:grpSpPr>
          <p:sp>
            <p:nvSpPr>
              <p:cNvPr id="21" name="流程圖: 文件 3"/>
              <p:cNvSpPr/>
              <p:nvPr/>
            </p:nvSpPr>
            <p:spPr bwMode="auto">
              <a:xfrm>
                <a:off x="3992563" y="436078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國文</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2" name="向下箭號 21"/>
              <p:cNvSpPr/>
              <p:nvPr/>
            </p:nvSpPr>
            <p:spPr bwMode="auto">
              <a:xfrm rot="16200000">
                <a:off x="4574382"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向下箭號 22"/>
              <p:cNvSpPr/>
              <p:nvPr/>
            </p:nvSpPr>
            <p:spPr bwMode="auto">
              <a:xfrm rot="16200000">
                <a:off x="53586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向下箭號 23"/>
              <p:cNvSpPr/>
              <p:nvPr/>
            </p:nvSpPr>
            <p:spPr bwMode="auto">
              <a:xfrm rot="16200000">
                <a:off x="61460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向下箭號 24"/>
              <p:cNvSpPr/>
              <p:nvPr/>
            </p:nvSpPr>
            <p:spPr bwMode="auto">
              <a:xfrm rot="16200000">
                <a:off x="6938963" y="4479850"/>
                <a:ext cx="239712"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向下箭號 25"/>
              <p:cNvSpPr/>
              <p:nvPr/>
            </p:nvSpPr>
            <p:spPr bwMode="auto">
              <a:xfrm rot="16200000">
                <a:off x="7725569" y="4506044"/>
                <a:ext cx="241300"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流程圖: 文件 3"/>
              <p:cNvSpPr/>
              <p:nvPr/>
            </p:nvSpPr>
            <p:spPr bwMode="auto">
              <a:xfrm>
                <a:off x="4748213" y="4371900"/>
                <a:ext cx="650875" cy="43973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數學</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8" name="流程圖: 文件 3"/>
              <p:cNvSpPr/>
              <p:nvPr/>
            </p:nvSpPr>
            <p:spPr bwMode="auto">
              <a:xfrm>
                <a:off x="5556250" y="438301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英語</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9" name="流程圖: 文件 3"/>
              <p:cNvSpPr/>
              <p:nvPr/>
            </p:nvSpPr>
            <p:spPr bwMode="auto">
              <a:xfrm>
                <a:off x="6332538"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社會</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30" name="流程圖: 文件 3"/>
              <p:cNvSpPr/>
              <p:nvPr/>
            </p:nvSpPr>
            <p:spPr bwMode="auto">
              <a:xfrm>
                <a:off x="7118350"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自然</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31" name="流程圖: 文件 3"/>
              <p:cNvSpPr/>
              <p:nvPr/>
            </p:nvSpPr>
            <p:spPr bwMode="auto">
              <a:xfrm>
                <a:off x="7915275" y="440206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寫作</a:t>
                </a:r>
                <a:endParaRPr lang="en-US" altLang="zh-TW" dirty="0">
                  <a:solidFill>
                    <a:schemeClr val="bg1"/>
                  </a:solidFill>
                  <a:latin typeface="微軟正黑體" panose="020B0604030504040204" pitchFamily="34" charset="-120"/>
                  <a:ea typeface="微軟正黑體" panose="020B0604030504040204" pitchFamily="34" charset="-120"/>
                </a:endParaRPr>
              </a:p>
            </p:txBody>
          </p:sp>
        </p:grpSp>
      </p:grpSp>
      <p:sp>
        <p:nvSpPr>
          <p:cNvPr id="32" name="向下箭號 31"/>
          <p:cNvSpPr/>
          <p:nvPr/>
        </p:nvSpPr>
        <p:spPr>
          <a:xfrm>
            <a:off x="2436813" y="4510090"/>
            <a:ext cx="323850" cy="5032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 name="標題 1"/>
          <p:cNvSpPr>
            <a:spLocks noGrp="1"/>
          </p:cNvSpPr>
          <p:nvPr>
            <p:ph type="title"/>
          </p:nvPr>
        </p:nvSpPr>
        <p:spPr>
          <a:xfrm>
            <a:off x="1042988" y="332656"/>
            <a:ext cx="7780337" cy="633412"/>
          </a:xfrm>
          <a:solidFill>
            <a:schemeClr val="accent2">
              <a:lumMod val="40000"/>
              <a:lumOff val="60000"/>
            </a:schemeClr>
          </a:solidFill>
        </p:spPr>
        <p:txBody>
          <a:bodyPr vert="horz" anchor="b">
            <a:normAutofit fontScale="90000"/>
          </a:bodyPr>
          <a:lstStyle/>
          <a:p>
            <a:pPr algn="ctr"/>
            <a:r>
              <a:rPr lang="zh-TW" altLang="zh-TW" sz="3600" b="1" dirty="0">
                <a:solidFill>
                  <a:schemeClr val="tx1"/>
                </a:solidFill>
                <a:cs typeface="BiauKai"/>
              </a:rPr>
              <a:t>超額比序及分發作業範例（</a:t>
            </a:r>
            <a:r>
              <a:rPr lang="en-US" altLang="zh-TW" sz="3600" b="1" dirty="0">
                <a:solidFill>
                  <a:schemeClr val="tx1"/>
                </a:solidFill>
                <a:cs typeface="BiauKai"/>
              </a:rPr>
              <a:t>2)</a:t>
            </a:r>
            <a:endParaRPr lang="zh-TW" altLang="en-US" sz="3600" b="1" dirty="0">
              <a:solidFill>
                <a:schemeClr val="tx1"/>
              </a:solidFill>
              <a:cs typeface="BiauKai"/>
            </a:endParaRPr>
          </a:p>
        </p:txBody>
      </p:sp>
      <p:sp>
        <p:nvSpPr>
          <p:cNvPr id="33" name="投影片編號版面配置區 1"/>
          <p:cNvSpPr txBox="1">
            <a:spLocks/>
          </p:cNvSpPr>
          <p:nvPr/>
        </p:nvSpPr>
        <p:spPr>
          <a:xfrm>
            <a:off x="7658100" y="6622288"/>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6</a:t>
            </a:r>
          </a:p>
        </p:txBody>
      </p:sp>
    </p:spTree>
    <p:extLst>
      <p:ext uri="{BB962C8B-B14F-4D97-AF65-F5344CB8AC3E}">
        <p14:creationId xmlns:p14="http://schemas.microsoft.com/office/powerpoint/2010/main" val="1766308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75656" y="1052736"/>
            <a:ext cx="7056784" cy="1040136"/>
          </a:xfrm>
        </p:spPr>
        <p:txBody>
          <a:bodyPr>
            <a:normAutofit fontScale="90000"/>
          </a:bodyPr>
          <a:lstStyle/>
          <a:p>
            <a:pPr algn="ctr"/>
            <a:r>
              <a:rPr lang="en-US" altLang="zh-TW" b="1" dirty="0">
                <a:solidFill>
                  <a:srgbClr val="7030A0"/>
                </a:solidFill>
              </a:rPr>
              <a:t>108</a:t>
            </a:r>
            <a:r>
              <a:rPr lang="zh-TW" altLang="en-US" b="1" dirty="0">
                <a:solidFill>
                  <a:srgbClr val="7030A0"/>
                </a:solidFill>
              </a:rPr>
              <a:t>年臺北市</a:t>
            </a:r>
            <a:r>
              <a:rPr lang="zh-TW" altLang="en-US" sz="4400" b="1" dirty="0">
                <a:solidFill>
                  <a:srgbClr val="FF0000"/>
                </a:solidFill>
              </a:rPr>
              <a:t>優先免試</a:t>
            </a:r>
            <a:r>
              <a:rPr lang="zh-TW" altLang="en-US" b="1" dirty="0">
                <a:solidFill>
                  <a:srgbClr val="7030A0"/>
                </a:solidFill>
              </a:rPr>
              <a:t>入學方案</a:t>
            </a:r>
          </a:p>
        </p:txBody>
      </p:sp>
    </p:spTree>
    <p:extLst>
      <p:ext uri="{BB962C8B-B14F-4D97-AF65-F5344CB8AC3E}">
        <p14:creationId xmlns:p14="http://schemas.microsoft.com/office/powerpoint/2010/main" val="470573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2">
              <a:lumMod val="40000"/>
              <a:lumOff val="60000"/>
            </a:schemeClr>
          </a:solidFill>
        </p:spPr>
        <p:txBody>
          <a:bodyPr/>
          <a:lstStyle/>
          <a:p>
            <a:r>
              <a:rPr kumimoji="1" lang="zh-TW" altLang="en-US" b="1" dirty="0">
                <a:solidFill>
                  <a:schemeClr val="tx1">
                    <a:lumMod val="95000"/>
                    <a:lumOff val="5000"/>
                  </a:schemeClr>
                </a:solidFill>
              </a:rPr>
              <a:t>核心精神</a:t>
            </a:r>
          </a:p>
        </p:txBody>
      </p:sp>
      <p:sp>
        <p:nvSpPr>
          <p:cNvPr id="3" name="內容版面配置區 2"/>
          <p:cNvSpPr>
            <a:spLocks noGrp="1"/>
          </p:cNvSpPr>
          <p:nvPr>
            <p:ph idx="1"/>
          </p:nvPr>
        </p:nvSpPr>
        <p:spPr/>
        <p:txBody>
          <a:bodyPr/>
          <a:lstStyle/>
          <a:p>
            <a:r>
              <a:rPr kumimoji="1" lang="zh-TW" altLang="en-US" dirty="0"/>
              <a:t>臺北市國中</a:t>
            </a:r>
            <a:r>
              <a:rPr kumimoji="1" lang="zh-TW" altLang="en-US" dirty="0">
                <a:solidFill>
                  <a:srgbClr val="FF0000"/>
                </a:solidFill>
              </a:rPr>
              <a:t>應屆畢業生</a:t>
            </a:r>
            <a:r>
              <a:rPr kumimoji="1" lang="zh-TW" altLang="en-US" dirty="0"/>
              <a:t>選擇單一志願優先免試入學。</a:t>
            </a:r>
            <a:endParaRPr kumimoji="1" lang="en-US" altLang="zh-TW" dirty="0"/>
          </a:p>
          <a:p>
            <a:r>
              <a:rPr kumimoji="1" lang="zh-TW" altLang="en-US" dirty="0"/>
              <a:t>鼓勵就近</a:t>
            </a:r>
            <a:r>
              <a:rPr kumimoji="1" lang="zh-TW" altLang="en-US" dirty="0" smtClean="0"/>
              <a:t>入學。</a:t>
            </a:r>
            <a:endParaRPr kumimoji="1" lang="en-US" altLang="zh-TW" dirty="0"/>
          </a:p>
        </p:txBody>
      </p:sp>
    </p:spTree>
    <p:extLst>
      <p:ext uri="{BB962C8B-B14F-4D97-AF65-F5344CB8AC3E}">
        <p14:creationId xmlns:p14="http://schemas.microsoft.com/office/powerpoint/2010/main" val="217938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534400" cy="758952"/>
          </a:xfrm>
        </p:spPr>
        <p:txBody>
          <a:bodyPr>
            <a:normAutofit fontScale="90000"/>
          </a:bodyPr>
          <a:lstStyle/>
          <a:p>
            <a:pPr algn="ctr"/>
            <a:r>
              <a:rPr lang="zh-TW" altLang="en-US" sz="4800" b="1" dirty="0">
                <a:solidFill>
                  <a:srgbClr val="C00000"/>
                </a:solidFill>
                <a:latin typeface="微軟正黑體" panose="020B0604030504040204" pitchFamily="34" charset="-120"/>
              </a:rPr>
              <a:t>簡報大綱</a:t>
            </a:r>
          </a:p>
        </p:txBody>
      </p:sp>
      <p:sp>
        <p:nvSpPr>
          <p:cNvPr id="3" name="內容版面配置區 2"/>
          <p:cNvSpPr>
            <a:spLocks noGrp="1"/>
          </p:cNvSpPr>
          <p:nvPr>
            <p:ph idx="1"/>
          </p:nvPr>
        </p:nvSpPr>
        <p:spPr>
          <a:xfrm>
            <a:off x="1043608" y="1196752"/>
            <a:ext cx="7859216" cy="4781128"/>
          </a:xfrm>
        </p:spPr>
        <p:txBody>
          <a:bodyPr>
            <a:normAutofit fontScale="92500" lnSpcReduction="20000"/>
          </a:bodyPr>
          <a:lstStyle/>
          <a:p>
            <a:r>
              <a:rPr lang="zh-TW" altLang="en-US" sz="3600" dirty="0">
                <a:latin typeface="微軟正黑體" panose="020B0604030504040204" pitchFamily="34" charset="-120"/>
                <a:ea typeface="微軟正黑體" panose="020B0604030504040204" pitchFamily="34" charset="-120"/>
              </a:rPr>
              <a:t>政策架構</a:t>
            </a:r>
            <a:endParaRPr lang="en-US" altLang="zh-TW" sz="3600" dirty="0">
              <a:latin typeface="微軟正黑體" panose="020B0604030504040204" pitchFamily="34" charset="-120"/>
              <a:ea typeface="微軟正黑體" panose="020B0604030504040204" pitchFamily="34" charset="-120"/>
            </a:endParaRPr>
          </a:p>
          <a:p>
            <a:r>
              <a:rPr lang="en-US" altLang="zh-TW" sz="3600" dirty="0">
                <a:latin typeface="微軟正黑體" panose="020B0604030504040204" pitchFamily="34" charset="-120"/>
              </a:rPr>
              <a:t>108</a:t>
            </a:r>
            <a:r>
              <a:rPr lang="zh-TW" altLang="en-US" sz="3600" dirty="0">
                <a:latin typeface="微軟正黑體" panose="020B0604030504040204" pitchFamily="34" charset="-120"/>
              </a:rPr>
              <a:t>高中課綱與大學考招連</a:t>
            </a:r>
            <a:r>
              <a:rPr lang="zh-TW" altLang="en-US" sz="3600" dirty="0" smtClean="0">
                <a:latin typeface="微軟正黑體" panose="020B0604030504040204" pitchFamily="34" charset="-120"/>
              </a:rPr>
              <a:t>動</a:t>
            </a:r>
            <a:endParaRPr lang="en-US" altLang="zh-TW" sz="3600" dirty="0" smtClean="0">
              <a:latin typeface="微軟正黑體" panose="020B0604030504040204" pitchFamily="34" charset="-120"/>
            </a:endParaRPr>
          </a:p>
          <a:p>
            <a:r>
              <a:rPr lang="zh-TW" altLang="en-US" sz="3600" dirty="0" smtClean="0">
                <a:latin typeface="微軟正黑體" panose="020B0604030504040204" pitchFamily="34" charset="-120"/>
              </a:rPr>
              <a:t>國中</a:t>
            </a:r>
            <a:r>
              <a:rPr lang="zh-TW" altLang="en-US" sz="3600" dirty="0">
                <a:latin typeface="微軟正黑體" panose="020B0604030504040204" pitchFamily="34" charset="-120"/>
                <a:ea typeface="微軟正黑體" panose="020B0604030504040204" pitchFamily="34" charset="-120"/>
              </a:rPr>
              <a:t>教育會考</a:t>
            </a:r>
            <a:endParaRPr lang="en-US" altLang="zh-TW" sz="3600" dirty="0">
              <a:latin typeface="微軟正黑體" panose="020B0604030504040204" pitchFamily="34" charset="-120"/>
              <a:ea typeface="微軟正黑體" panose="020B0604030504040204" pitchFamily="34" charset="-120"/>
            </a:endParaRPr>
          </a:p>
          <a:p>
            <a:r>
              <a:rPr lang="en-US" altLang="zh-TW" sz="3600" dirty="0">
                <a:latin typeface="微軟正黑體" panose="020B0604030504040204" pitchFamily="34" charset="-120"/>
                <a:ea typeface="微軟正黑體" panose="020B0604030504040204" pitchFamily="34" charset="-120"/>
              </a:rPr>
              <a:t>108</a:t>
            </a:r>
            <a:r>
              <a:rPr lang="zh-TW" altLang="en-US" sz="3600" dirty="0">
                <a:latin typeface="微軟正黑體" panose="020B0604030504040204" pitchFamily="34" charset="-120"/>
                <a:ea typeface="微軟正黑體" panose="020B0604030504040204" pitchFamily="34" charset="-120"/>
              </a:rPr>
              <a:t>基北區適性入學管道</a:t>
            </a:r>
            <a:endParaRPr lang="en-US" altLang="zh-TW" sz="3600" dirty="0">
              <a:latin typeface="微軟正黑體" panose="020B0604030504040204" pitchFamily="34" charset="-120"/>
              <a:ea typeface="微軟正黑體" panose="020B0604030504040204" pitchFamily="34" charset="-120"/>
            </a:endParaRPr>
          </a:p>
          <a:p>
            <a:pPr lvl="1"/>
            <a:r>
              <a:rPr lang="zh-TW" altLang="en-US" sz="3200" dirty="0">
                <a:solidFill>
                  <a:schemeClr val="accent4">
                    <a:lumMod val="50000"/>
                  </a:schemeClr>
                </a:solidFill>
                <a:latin typeface="微軟正黑體" panose="020B0604030504040204" pitchFamily="34" charset="-120"/>
                <a:ea typeface="微軟正黑體" panose="020B0604030504040204" pitchFamily="34" charset="-120"/>
              </a:rPr>
              <a:t>免試入學</a:t>
            </a:r>
            <a:endParaRPr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pPr lvl="1"/>
            <a:r>
              <a:rPr lang="zh-TW" altLang="en-US" sz="3200" dirty="0">
                <a:solidFill>
                  <a:schemeClr val="accent4">
                    <a:lumMod val="50000"/>
                  </a:schemeClr>
                </a:solidFill>
                <a:latin typeface="微軟正黑體" panose="020B0604030504040204" pitchFamily="34" charset="-120"/>
                <a:ea typeface="微軟正黑體" panose="020B0604030504040204" pitchFamily="34" charset="-120"/>
              </a:rPr>
              <a:t>適合學術傾向學生的入學管道</a:t>
            </a:r>
            <a:endParaRPr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pPr lvl="1"/>
            <a:r>
              <a:rPr lang="zh-TW" altLang="zh-TW" sz="3200" dirty="0">
                <a:solidFill>
                  <a:schemeClr val="accent4">
                    <a:lumMod val="50000"/>
                  </a:schemeClr>
                </a:solidFill>
                <a:latin typeface="微軟正黑體" panose="020B0604030504040204" pitchFamily="34" charset="-120"/>
                <a:ea typeface="微軟正黑體" panose="020B0604030504040204" pitchFamily="34" charset="-120"/>
              </a:rPr>
              <a:t>適合</a:t>
            </a:r>
            <a:r>
              <a:rPr lang="zh-TW" altLang="en-US" sz="3200" dirty="0">
                <a:solidFill>
                  <a:schemeClr val="accent4">
                    <a:lumMod val="50000"/>
                  </a:schemeClr>
                </a:solidFill>
                <a:latin typeface="微軟正黑體" panose="020B0604030504040204" pitchFamily="34" charset="-120"/>
                <a:ea typeface="微軟正黑體" panose="020B0604030504040204" pitchFamily="34" charset="-120"/>
              </a:rPr>
              <a:t>職業</a:t>
            </a:r>
            <a:r>
              <a:rPr lang="zh-TW" altLang="zh-TW" sz="3200" dirty="0">
                <a:solidFill>
                  <a:schemeClr val="accent4">
                    <a:lumMod val="50000"/>
                  </a:schemeClr>
                </a:solidFill>
                <a:latin typeface="微軟正黑體" panose="020B0604030504040204" pitchFamily="34" charset="-120"/>
                <a:ea typeface="微軟正黑體" panose="020B0604030504040204" pitchFamily="34" charset="-120"/>
              </a:rPr>
              <a:t>傾向學生的入學</a:t>
            </a:r>
            <a:r>
              <a:rPr lang="zh-TW" altLang="en-US" sz="3200" dirty="0">
                <a:solidFill>
                  <a:schemeClr val="accent4">
                    <a:lumMod val="50000"/>
                  </a:schemeClr>
                </a:solidFill>
                <a:latin typeface="微軟正黑體" panose="020B0604030504040204" pitchFamily="34" charset="-120"/>
                <a:ea typeface="微軟正黑體" panose="020B0604030504040204" pitchFamily="34" charset="-120"/>
              </a:rPr>
              <a:t>管道</a:t>
            </a:r>
            <a:endParaRPr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pPr lvl="1"/>
            <a:r>
              <a:rPr lang="zh-TW" altLang="en-US" sz="3200" dirty="0">
                <a:solidFill>
                  <a:schemeClr val="accent4">
                    <a:lumMod val="50000"/>
                  </a:schemeClr>
                </a:solidFill>
                <a:latin typeface="微軟正黑體" panose="020B0604030504040204" pitchFamily="34" charset="-120"/>
                <a:ea typeface="微軟正黑體" panose="020B0604030504040204" pitchFamily="34" charset="-120"/>
              </a:rPr>
              <a:t>其他</a:t>
            </a:r>
            <a:endParaRPr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適性入學重要日程</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相關資源網站</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0467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115616" y="404664"/>
            <a:ext cx="7272808" cy="654896"/>
          </a:xfrm>
          <a:solidFill>
            <a:schemeClr val="accent2">
              <a:lumMod val="40000"/>
              <a:lumOff val="60000"/>
            </a:schemeClr>
          </a:solidFill>
        </p:spPr>
        <p:txBody>
          <a:bodyPr vert="horz" anchor="b">
            <a:normAutofit fontScale="90000"/>
          </a:bodyPr>
          <a:lstStyle/>
          <a:p>
            <a:pPr algn="ctr"/>
            <a:r>
              <a:rPr kumimoji="1" lang="zh-TW" altLang="en-US" b="1" dirty="0">
                <a:solidFill>
                  <a:schemeClr val="tx1">
                    <a:lumMod val="95000"/>
                    <a:lumOff val="5000"/>
                  </a:schemeClr>
                </a:solidFill>
              </a:rPr>
              <a:t>重要日程</a:t>
            </a:r>
            <a:r>
              <a:rPr kumimoji="1" lang="en-US" altLang="zh-TW" b="1" dirty="0">
                <a:solidFill>
                  <a:schemeClr val="tx1">
                    <a:lumMod val="95000"/>
                    <a:lumOff val="5000"/>
                  </a:schemeClr>
                </a:solidFill>
              </a:rPr>
              <a:t>(</a:t>
            </a:r>
            <a:r>
              <a:rPr kumimoji="1" lang="zh-TW" altLang="en-US" b="1" dirty="0">
                <a:solidFill>
                  <a:schemeClr val="tx1">
                    <a:lumMod val="95000"/>
                    <a:lumOff val="5000"/>
                  </a:schemeClr>
                </a:solidFill>
              </a:rPr>
              <a:t>第一類</a:t>
            </a:r>
            <a:r>
              <a:rPr kumimoji="1" lang="en-US" altLang="zh-TW" b="1" dirty="0">
                <a:solidFill>
                  <a:schemeClr val="tx1">
                    <a:lumMod val="95000"/>
                    <a:lumOff val="5000"/>
                  </a:schemeClr>
                </a:solidFill>
              </a:rPr>
              <a:t>)</a:t>
            </a:r>
            <a:endParaRPr kumimoji="1" lang="zh-TW" altLang="en-US" b="1" dirty="0">
              <a:solidFill>
                <a:schemeClr val="tx1">
                  <a:lumMod val="95000"/>
                  <a:lumOff val="5000"/>
                </a:schemeClr>
              </a:solidFill>
            </a:endParaRPr>
          </a:p>
        </p:txBody>
      </p:sp>
      <p:sp>
        <p:nvSpPr>
          <p:cNvPr id="4" name="內容版面配置區 2"/>
          <p:cNvSpPr txBox="1">
            <a:spLocks/>
          </p:cNvSpPr>
          <p:nvPr/>
        </p:nvSpPr>
        <p:spPr>
          <a:xfrm>
            <a:off x="1268016" y="1421160"/>
            <a:ext cx="8229600" cy="4525962"/>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indent="-256032">
              <a:buFont typeface="Wingdings 3"/>
              <a:buChar char=""/>
              <a:defRPr/>
            </a:pPr>
            <a:r>
              <a:rPr lang="en-US" altLang="zh-TW" sz="2400" dirty="0">
                <a:latin typeface="微軟正黑體" panose="020B0604030504040204" pitchFamily="34" charset="-120"/>
                <a:ea typeface="微軟正黑體" panose="020B0604030504040204" pitchFamily="34" charset="-120"/>
              </a:rPr>
              <a:t>108/05/20(</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至</a:t>
            </a:r>
            <a:r>
              <a:rPr lang="en-US" altLang="zh-TW" sz="2400" b="1" dirty="0">
                <a:solidFill>
                  <a:srgbClr val="FF0000"/>
                </a:solidFill>
                <a:latin typeface="微軟正黑體" panose="020B0604030504040204" pitchFamily="34" charset="-120"/>
                <a:ea typeface="微軟正黑體" panose="020B0604030504040204" pitchFamily="34" charset="-120"/>
              </a:rPr>
              <a:t>108/05/22(</a:t>
            </a:r>
            <a:r>
              <a:rPr lang="zh-TW" altLang="en-US" sz="2400" b="1" dirty="0">
                <a:solidFill>
                  <a:srgbClr val="FF0000"/>
                </a:solidFill>
                <a:latin typeface="微軟正黑體" panose="020B0604030504040204" pitchFamily="34" charset="-120"/>
                <a:ea typeface="微軟正黑體" panose="020B0604030504040204" pitchFamily="34" charset="-120"/>
              </a:rPr>
              <a:t>二</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中午</a:t>
            </a:r>
            <a:r>
              <a:rPr lang="en-US" altLang="zh-TW" sz="2400" b="1" dirty="0">
                <a:solidFill>
                  <a:srgbClr val="FF0000"/>
                </a:solidFill>
                <a:latin typeface="微軟正黑體" panose="020B0604030504040204" pitchFamily="34" charset="-120"/>
                <a:ea typeface="微軟正黑體" panose="020B0604030504040204" pitchFamily="34" charset="-120"/>
              </a:rPr>
              <a:t>12</a:t>
            </a:r>
            <a:r>
              <a:rPr lang="zh-TW" altLang="en-US" sz="2400" b="1" dirty="0">
                <a:solidFill>
                  <a:srgbClr val="FF0000"/>
                </a:solidFill>
                <a:latin typeface="微軟正黑體" panose="020B0604030504040204" pitchFamily="34" charset="-120"/>
                <a:ea typeface="微軟正黑體" panose="020B0604030504040204" pitchFamily="34" charset="-120"/>
              </a:rPr>
              <a:t>時</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2236788" indent="0">
              <a:buFont typeface="Wingdings 3"/>
              <a:buNone/>
              <a:defRPr/>
            </a:pPr>
            <a:r>
              <a:rPr lang="zh-TW" altLang="en-US" sz="2400" b="1" dirty="0">
                <a:latin typeface="微軟正黑體" panose="020B0604030504040204" pitchFamily="34" charset="-120"/>
                <a:ea typeface="微軟正黑體" panose="020B0604030504040204" pitchFamily="34" charset="-120"/>
              </a:rPr>
              <a:t>選填志願與</a:t>
            </a:r>
            <a:r>
              <a:rPr lang="zh-TW" altLang="en-US" sz="2400" b="1" dirty="0" smtClean="0">
                <a:latin typeface="微軟正黑體" panose="020B0604030504040204" pitchFamily="34" charset="-120"/>
                <a:ea typeface="微軟正黑體" panose="020B0604030504040204" pitchFamily="34" charset="-120"/>
              </a:rPr>
              <a:t>報名</a:t>
            </a:r>
            <a:endParaRPr lang="en-US" altLang="zh-TW" sz="2000" dirty="0">
              <a:solidFill>
                <a:srgbClr val="0000FF"/>
              </a:solidFill>
              <a:latin typeface="微軟正黑體" panose="020B0604030504040204" pitchFamily="34" charset="-120"/>
              <a:ea typeface="微軟正黑體" panose="020B0604030504040204" pitchFamily="34" charset="-120"/>
            </a:endParaRPr>
          </a:p>
          <a:p>
            <a:pPr indent="-256032">
              <a:buFont typeface="Wingdings 3"/>
              <a:buChar char=""/>
              <a:defRPr/>
            </a:pPr>
            <a:r>
              <a:rPr lang="en-US" altLang="zh-TW" sz="2400" dirty="0">
                <a:latin typeface="微軟正黑體" panose="020B0604030504040204" pitchFamily="34" charset="-120"/>
                <a:ea typeface="微軟正黑體" panose="020B0604030504040204" pitchFamily="34" charset="-120"/>
              </a:rPr>
              <a:t>108/05/27(</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招生學校公告報名結果</a:t>
            </a:r>
            <a:r>
              <a:rPr lang="en-US" altLang="zh-TW" sz="1800" b="1" dirty="0">
                <a:latin typeface="微軟正黑體" panose="020B0604030504040204" pitchFamily="34" charset="-120"/>
                <a:ea typeface="微軟正黑體" panose="020B0604030504040204" pitchFamily="34" charset="-120"/>
              </a:rPr>
              <a:t>(</a:t>
            </a:r>
            <a:r>
              <a:rPr lang="en-US" altLang="zh-TW" sz="1800" dirty="0">
                <a:solidFill>
                  <a:srgbClr val="FF0000"/>
                </a:solidFill>
                <a:latin typeface="微軟正黑體" panose="020B0604030504040204" pitchFamily="34" charset="-120"/>
                <a:ea typeface="微軟正黑體" panose="020B0604030504040204" pitchFamily="34" charset="-120"/>
              </a:rPr>
              <a:t>11:00</a:t>
            </a:r>
            <a:r>
              <a:rPr lang="en-US" altLang="zh-TW" sz="18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indent="-256032">
              <a:buFont typeface="Wingdings 3"/>
              <a:buChar char=""/>
              <a:defRPr/>
            </a:pPr>
            <a:r>
              <a:rPr lang="en-US" altLang="zh-TW" sz="2400" dirty="0">
                <a:latin typeface="微軟正黑體" panose="020B0604030504040204" pitchFamily="34" charset="-120"/>
                <a:ea typeface="微軟正黑體" panose="020B0604030504040204" pitchFamily="34" charset="-120"/>
              </a:rPr>
              <a:t>108/05/28(</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登記</a:t>
            </a:r>
            <a:r>
              <a:rPr lang="en-US" altLang="zh-TW" sz="1800" b="1" dirty="0">
                <a:latin typeface="微軟正黑體" panose="020B0604030504040204" pitchFamily="34" charset="-120"/>
                <a:ea typeface="微軟正黑體" panose="020B0604030504040204" pitchFamily="34" charset="-120"/>
              </a:rPr>
              <a:t>(09:00~10:00)</a:t>
            </a:r>
            <a:br>
              <a:rPr lang="en-US" altLang="zh-TW" sz="1800" b="1" dirty="0">
                <a:latin typeface="微軟正黑體" panose="020B0604030504040204" pitchFamily="34" charset="-120"/>
                <a:ea typeface="微軟正黑體" panose="020B0604030504040204" pitchFamily="34" charset="-120"/>
              </a:rPr>
            </a:br>
            <a:r>
              <a:rPr lang="zh-TW" altLang="en-US" sz="2400" b="1" dirty="0">
                <a:solidFill>
                  <a:srgbClr val="00B050"/>
                </a:solidFill>
                <a:latin typeface="微軟正黑體" panose="020B0604030504040204" pitchFamily="34" charset="-120"/>
                <a:ea typeface="微軟正黑體" panose="020B0604030504040204" pitchFamily="34" charset="-120"/>
              </a:rPr>
              <a:t>                          公開</a:t>
            </a:r>
            <a:r>
              <a:rPr lang="zh-TW" altLang="en-US" sz="2400" b="1" dirty="0">
                <a:latin typeface="微軟正黑體" panose="020B0604030504040204" pitchFamily="34" charset="-120"/>
                <a:ea typeface="微軟正黑體" panose="020B0604030504040204" pitchFamily="34" charset="-120"/>
              </a:rPr>
              <a:t>抽籤、撕榜、報到</a:t>
            </a:r>
            <a:r>
              <a:rPr lang="en-US" altLang="zh-TW" sz="1800" b="1" dirty="0">
                <a:latin typeface="微軟正黑體" panose="020B0604030504040204" pitchFamily="34" charset="-120"/>
                <a:ea typeface="微軟正黑體" panose="020B0604030504040204" pitchFamily="34" charset="-120"/>
              </a:rPr>
              <a:t>(10:00~12:00)</a:t>
            </a:r>
            <a:endParaRPr lang="en-US" altLang="zh-TW" sz="1800" dirty="0">
              <a:latin typeface="微軟正黑體" panose="020B0604030504040204" pitchFamily="34" charset="-120"/>
              <a:ea typeface="微軟正黑體" panose="020B0604030504040204" pitchFamily="34" charset="-120"/>
            </a:endParaRPr>
          </a:p>
          <a:p>
            <a:pPr indent="-256032">
              <a:buFont typeface="Wingdings 3"/>
              <a:buChar char=""/>
              <a:defRPr/>
            </a:pPr>
            <a:r>
              <a:rPr lang="en-US" altLang="zh-TW" sz="2400" dirty="0">
                <a:latin typeface="微軟正黑體" panose="020B0604030504040204" pitchFamily="34" charset="-120"/>
                <a:ea typeface="微軟正黑體" panose="020B0604030504040204" pitchFamily="34" charset="-120"/>
              </a:rPr>
              <a:t>108/06/11(</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報到後聲明放棄錄取資格</a:t>
            </a:r>
            <a:r>
              <a:rPr lang="en-US" altLang="zh-TW" sz="2000" dirty="0">
                <a:latin typeface="微軟正黑體" panose="020B0604030504040204" pitchFamily="34" charset="-120"/>
                <a:ea typeface="微軟正黑體" panose="020B0604030504040204" pitchFamily="34" charset="-120"/>
              </a:rPr>
              <a:t>(</a:t>
            </a:r>
            <a:r>
              <a:rPr lang="en-US" altLang="zh-TW" sz="2000" dirty="0">
                <a:solidFill>
                  <a:srgbClr val="FF0000"/>
                </a:solidFill>
                <a:latin typeface="微軟正黑體" panose="020B0604030504040204" pitchFamily="34" charset="-120"/>
                <a:ea typeface="微軟正黑體" panose="020B0604030504040204" pitchFamily="34" charset="-120"/>
              </a:rPr>
              <a:t>08:00~12:00</a:t>
            </a:r>
            <a:r>
              <a:rPr lang="en-US" altLang="zh-TW" sz="2000" dirty="0">
                <a:latin typeface="微軟正黑體" panose="020B0604030504040204" pitchFamily="34" charset="-120"/>
                <a:ea typeface="微軟正黑體" panose="020B0604030504040204" pitchFamily="34" charset="-120"/>
              </a:rPr>
              <a:t>)</a:t>
            </a:r>
            <a:br>
              <a:rPr lang="en-US" altLang="zh-TW" sz="2000" dirty="0">
                <a:latin typeface="微軟正黑體" panose="020B0604030504040204" pitchFamily="34" charset="-120"/>
                <a:ea typeface="微軟正黑體" panose="020B0604030504040204" pitchFamily="34" charset="-120"/>
              </a:rPr>
            </a:br>
            <a:r>
              <a:rPr lang="en-US" altLang="zh-TW" sz="3600" dirty="0" smtClean="0">
                <a:latin typeface="微軟正黑體" panose="020B0604030504040204" pitchFamily="34" charset="-120"/>
                <a:ea typeface="微軟正黑體" panose="020B0604030504040204" pitchFamily="34" charset="-120"/>
              </a:rPr>
              <a:t>*</a:t>
            </a:r>
            <a:r>
              <a:rPr lang="zh-TW" altLang="en-US" sz="4800" b="1" dirty="0" smtClean="0">
                <a:solidFill>
                  <a:srgbClr val="002060"/>
                </a:solidFill>
                <a:latin typeface="微軟正黑體" panose="020B0604030504040204" pitchFamily="34" charset="-120"/>
                <a:ea typeface="微軟正黑體" panose="020B0604030504040204" pitchFamily="34" charset="-120"/>
              </a:rPr>
              <a:t>不看會考成績                       </a:t>
            </a:r>
            <a:r>
              <a:rPr lang="zh-TW" altLang="en-US" sz="4400" dirty="0" smtClean="0">
                <a:solidFill>
                  <a:srgbClr val="FF0000"/>
                </a:solidFill>
                <a:latin typeface="微軟正黑體" panose="020B0604030504040204" pitchFamily="34" charset="-120"/>
                <a:ea typeface="微軟正黑體" panose="020B0604030504040204" pitchFamily="34" charset="-120"/>
              </a:rPr>
              <a:t>已</a:t>
            </a:r>
            <a:r>
              <a:rPr lang="zh-TW" altLang="en-US" sz="4400" dirty="0">
                <a:solidFill>
                  <a:srgbClr val="FF0000"/>
                </a:solidFill>
                <a:latin typeface="微軟正黑體" panose="020B0604030504040204" pitchFamily="34" charset="-120"/>
                <a:ea typeface="微軟正黑體" panose="020B0604030504040204" pitchFamily="34" charset="-120"/>
              </a:rPr>
              <a:t>報到且未放棄者不得</a:t>
            </a:r>
            <a:r>
              <a:rPr lang="zh-TW" altLang="en-US" sz="4400" dirty="0" smtClean="0">
                <a:solidFill>
                  <a:srgbClr val="FF0000"/>
                </a:solidFill>
                <a:latin typeface="微軟正黑體" panose="020B0604030504040204" pitchFamily="34" charset="-120"/>
                <a:ea typeface="微軟正黑體" panose="020B0604030504040204" pitchFamily="34" charset="-120"/>
              </a:rPr>
              <a:t>報名   </a:t>
            </a:r>
            <a:r>
              <a:rPr lang="zh-TW" altLang="en-US" sz="4400" b="1" dirty="0" smtClean="0">
                <a:solidFill>
                  <a:srgbClr val="00B050"/>
                </a:solidFill>
                <a:latin typeface="微軟正黑體" panose="020B0604030504040204" pitchFamily="34" charset="-120"/>
                <a:ea typeface="微軟正黑體" panose="020B0604030504040204" pitchFamily="34" charset="-120"/>
              </a:rPr>
              <a:t>第二類優</a:t>
            </a:r>
            <a:r>
              <a:rPr lang="zh-TW" altLang="en-US" sz="4400" b="1" dirty="0">
                <a:solidFill>
                  <a:srgbClr val="00B050"/>
                </a:solidFill>
                <a:latin typeface="微軟正黑體" panose="020B0604030504040204" pitchFamily="34" charset="-120"/>
                <a:ea typeface="微軟正黑體" panose="020B0604030504040204" pitchFamily="34" charset="-120"/>
              </a:rPr>
              <a:t>免</a:t>
            </a:r>
            <a:r>
              <a:rPr lang="zh-TW" altLang="en-US" sz="4400" b="1" dirty="0" smtClean="0">
                <a:solidFill>
                  <a:srgbClr val="FF0000"/>
                </a:solidFill>
                <a:latin typeface="微軟正黑體" panose="020B0604030504040204" pitchFamily="34" charset="-120"/>
                <a:ea typeface="微軟正黑體" panose="020B0604030504040204" pitchFamily="34" charset="-120"/>
              </a:rPr>
              <a:t>及</a:t>
            </a:r>
            <a:r>
              <a:rPr lang="zh-TW" altLang="en-US" sz="4400" b="1" dirty="0">
                <a:solidFill>
                  <a:srgbClr val="00B050"/>
                </a:solidFill>
                <a:latin typeface="微軟正黑體" panose="020B0604030504040204" pitchFamily="34" charset="-120"/>
                <a:ea typeface="微軟正黑體" panose="020B0604030504040204" pitchFamily="34" charset="-120"/>
              </a:rPr>
              <a:t>基北區免試</a:t>
            </a:r>
            <a:r>
              <a:rPr lang="zh-TW" altLang="en-US" sz="4400" b="1" dirty="0" smtClean="0">
                <a:solidFill>
                  <a:srgbClr val="00B050"/>
                </a:solidFill>
                <a:latin typeface="微軟正黑體" panose="020B0604030504040204" pitchFamily="34" charset="-120"/>
                <a:ea typeface="微軟正黑體" panose="020B0604030504040204" pitchFamily="34" charset="-120"/>
              </a:rPr>
              <a:t>入學</a:t>
            </a:r>
            <a:endParaRPr lang="en-US" altLang="zh-TW" sz="2400" b="1" dirty="0">
              <a:solidFill>
                <a:srgbClr val="00B050"/>
              </a:solidFill>
              <a:latin typeface="微軟正黑體" panose="020B0604030504040204" pitchFamily="34" charset="-120"/>
              <a:ea typeface="微軟正黑體" panose="020B0604030504040204" pitchFamily="34" charset="-120"/>
            </a:endParaRPr>
          </a:p>
          <a:p>
            <a:pPr indent="-256032">
              <a:buFont typeface="Wingdings 3"/>
              <a:buChar char=""/>
              <a:defRPr/>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38719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115616" y="404664"/>
            <a:ext cx="7272808" cy="654896"/>
          </a:xfrm>
          <a:solidFill>
            <a:schemeClr val="accent2">
              <a:lumMod val="40000"/>
              <a:lumOff val="60000"/>
            </a:schemeClr>
          </a:solidFill>
        </p:spPr>
        <p:txBody>
          <a:bodyPr vert="horz" anchor="b">
            <a:normAutofit fontScale="90000"/>
          </a:bodyPr>
          <a:lstStyle/>
          <a:p>
            <a:pPr algn="ctr"/>
            <a:r>
              <a:rPr kumimoji="1" lang="zh-TW" altLang="en-US" b="1" dirty="0">
                <a:solidFill>
                  <a:schemeClr val="tx1">
                    <a:lumMod val="95000"/>
                    <a:lumOff val="5000"/>
                  </a:schemeClr>
                </a:solidFill>
              </a:rPr>
              <a:t>重要日程</a:t>
            </a:r>
            <a:r>
              <a:rPr kumimoji="1" lang="en-US" altLang="zh-TW" b="1" dirty="0">
                <a:solidFill>
                  <a:schemeClr val="tx1">
                    <a:lumMod val="95000"/>
                    <a:lumOff val="5000"/>
                  </a:schemeClr>
                </a:solidFill>
              </a:rPr>
              <a:t>(</a:t>
            </a:r>
            <a:r>
              <a:rPr kumimoji="1" lang="zh-TW" altLang="en-US" b="1" dirty="0">
                <a:solidFill>
                  <a:schemeClr val="tx1">
                    <a:lumMod val="95000"/>
                    <a:lumOff val="5000"/>
                  </a:schemeClr>
                </a:solidFill>
              </a:rPr>
              <a:t>第二類</a:t>
            </a:r>
            <a:r>
              <a:rPr kumimoji="1" lang="en-US" altLang="zh-TW" b="1" dirty="0">
                <a:solidFill>
                  <a:schemeClr val="tx1">
                    <a:lumMod val="95000"/>
                    <a:lumOff val="5000"/>
                  </a:schemeClr>
                </a:solidFill>
              </a:rPr>
              <a:t>)</a:t>
            </a:r>
            <a:endParaRPr kumimoji="1" lang="zh-TW" altLang="en-US" b="1" dirty="0">
              <a:solidFill>
                <a:schemeClr val="tx1">
                  <a:lumMod val="95000"/>
                  <a:lumOff val="5000"/>
                </a:schemeClr>
              </a:solidFill>
            </a:endParaRPr>
          </a:p>
        </p:txBody>
      </p:sp>
      <p:sp>
        <p:nvSpPr>
          <p:cNvPr id="7" name="內容版面配置區 2"/>
          <p:cNvSpPr>
            <a:spLocks noGrp="1"/>
          </p:cNvSpPr>
          <p:nvPr>
            <p:ph idx="1"/>
          </p:nvPr>
        </p:nvSpPr>
        <p:spPr>
          <a:xfrm>
            <a:off x="1043608" y="1268760"/>
            <a:ext cx="8229600" cy="4525962"/>
          </a:xfrm>
        </p:spPr>
        <p:txBody>
          <a:bodyPr>
            <a:normAutofit fontScale="92500" lnSpcReduction="10000"/>
          </a:bodyPr>
          <a:lstStyle/>
          <a:p>
            <a:pPr indent="-256032">
              <a:buFont typeface="Wingdings 3"/>
              <a:buChar char=""/>
              <a:defRPr/>
            </a:pPr>
            <a:r>
              <a:rPr lang="en-US" altLang="zh-TW" sz="2400" dirty="0">
                <a:latin typeface="微軟正黑體" panose="020B0604030504040204" pitchFamily="34" charset="-120"/>
                <a:ea typeface="微軟正黑體" panose="020B0604030504040204" pitchFamily="34" charset="-120"/>
              </a:rPr>
              <a:t>108/06/04(</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至</a:t>
            </a:r>
            <a:r>
              <a:rPr lang="en-US" altLang="zh-TW" sz="2400" b="1" dirty="0">
                <a:solidFill>
                  <a:srgbClr val="FF0000"/>
                </a:solidFill>
                <a:latin typeface="微軟正黑體" panose="020B0604030504040204" pitchFamily="34" charset="-120"/>
                <a:ea typeface="微軟正黑體" panose="020B0604030504040204" pitchFamily="34" charset="-120"/>
              </a:rPr>
              <a:t>108/06/11(</a:t>
            </a:r>
            <a:r>
              <a:rPr lang="zh-TW" altLang="en-US" sz="2400" b="1" dirty="0">
                <a:solidFill>
                  <a:srgbClr val="FF0000"/>
                </a:solidFill>
                <a:latin typeface="微軟正黑體" panose="020B0604030504040204" pitchFamily="34" charset="-120"/>
                <a:ea typeface="微軟正黑體" panose="020B0604030504040204" pitchFamily="34" charset="-120"/>
              </a:rPr>
              <a:t>二</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00B050"/>
                </a:solidFill>
                <a:latin typeface="微軟正黑體" panose="020B0604030504040204" pitchFamily="34" charset="-120"/>
                <a:ea typeface="微軟正黑體" panose="020B0604030504040204" pitchFamily="34" charset="-120"/>
              </a:rPr>
              <a:t>中午</a:t>
            </a:r>
            <a:r>
              <a:rPr lang="en-US" altLang="zh-TW" sz="2400" b="1" dirty="0">
                <a:solidFill>
                  <a:srgbClr val="00B050"/>
                </a:solidFill>
                <a:latin typeface="微軟正黑體" panose="020B0604030504040204" pitchFamily="34" charset="-120"/>
                <a:ea typeface="微軟正黑體" panose="020B0604030504040204" pitchFamily="34" charset="-120"/>
              </a:rPr>
              <a:t>12</a:t>
            </a:r>
            <a:r>
              <a:rPr lang="zh-TW" altLang="en-US" sz="2400" b="1" dirty="0">
                <a:solidFill>
                  <a:srgbClr val="00B050"/>
                </a:solidFill>
                <a:latin typeface="微軟正黑體" panose="020B0604030504040204" pitchFamily="34" charset="-120"/>
                <a:ea typeface="微軟正黑體" panose="020B0604030504040204" pitchFamily="34" charset="-120"/>
              </a:rPr>
              <a:t>時</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2236788" indent="0">
              <a:buNone/>
              <a:defRPr/>
            </a:pPr>
            <a:r>
              <a:rPr lang="zh-TW" altLang="en-US" sz="2400" b="1" dirty="0">
                <a:latin typeface="微軟正黑體" panose="020B0604030504040204" pitchFamily="34" charset="-120"/>
                <a:ea typeface="微軟正黑體" panose="020B0604030504040204" pitchFamily="34" charset="-120"/>
              </a:rPr>
              <a:t>優先免試入學選填志願與</a:t>
            </a:r>
            <a:r>
              <a:rPr lang="zh-TW" altLang="en-US" sz="2400" b="1" dirty="0" smtClean="0">
                <a:latin typeface="微軟正黑體" panose="020B0604030504040204" pitchFamily="34" charset="-120"/>
                <a:ea typeface="微軟正黑體" panose="020B0604030504040204" pitchFamily="34" charset="-120"/>
              </a:rPr>
              <a:t>報名</a:t>
            </a:r>
            <a:endParaRPr lang="en-US" altLang="zh-TW" sz="2000" dirty="0" smtClean="0">
              <a:solidFill>
                <a:srgbClr val="0000FF"/>
              </a:solidFill>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r>
              <a:rPr lang="en-US" altLang="zh-TW" sz="2400" dirty="0" smtClean="0">
                <a:latin typeface="微軟正黑體" panose="020B0604030504040204" pitchFamily="34" charset="-120"/>
                <a:ea typeface="微軟正黑體" panose="020B0604030504040204" pitchFamily="34" charset="-120"/>
              </a:rPr>
              <a:t>108/06/10(</a:t>
            </a:r>
            <a:r>
              <a:rPr lang="zh-TW" altLang="en-US" sz="2400" dirty="0" smtClean="0">
                <a:latin typeface="微軟正黑體" panose="020B0604030504040204" pitchFamily="34" charset="-120"/>
                <a:ea typeface="微軟正黑體" panose="020B0604030504040204" pitchFamily="34" charset="-120"/>
              </a:rPr>
              <a:t>一</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寄發國中教育會考成績單並開放網路查詢</a:t>
            </a:r>
          </a:p>
          <a:p>
            <a:pPr marL="365760" indent="-256032" eaLnBrk="1" fontAlgn="auto" hangingPunct="1">
              <a:spcAft>
                <a:spcPts val="0"/>
              </a:spcAft>
              <a:buFont typeface="Wingdings 3"/>
              <a:buChar char=""/>
              <a:defRPr/>
            </a:pPr>
            <a:r>
              <a:rPr lang="en-US" altLang="zh-TW" sz="2400" dirty="0" smtClean="0">
                <a:latin typeface="微軟正黑體" panose="020B0604030504040204" pitchFamily="34" charset="-120"/>
                <a:ea typeface="微軟正黑體" panose="020B0604030504040204" pitchFamily="34" charset="-120"/>
              </a:rPr>
              <a:t>108/06/17</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招生學校公告分發序</a:t>
            </a:r>
            <a:r>
              <a:rPr lang="en-US" altLang="zh-TW" sz="1800" b="1" dirty="0">
                <a:latin typeface="微軟正黑體" panose="020B0604030504040204" pitchFamily="34" charset="-120"/>
                <a:ea typeface="微軟正黑體" panose="020B0604030504040204" pitchFamily="34" charset="-120"/>
              </a:rPr>
              <a:t>(</a:t>
            </a:r>
            <a:r>
              <a:rPr lang="en-US" altLang="zh-TW" sz="1800" dirty="0">
                <a:solidFill>
                  <a:srgbClr val="FF0000"/>
                </a:solidFill>
                <a:latin typeface="微軟正黑體" panose="020B0604030504040204" pitchFamily="34" charset="-120"/>
                <a:ea typeface="微軟正黑體" panose="020B0604030504040204" pitchFamily="34" charset="-120"/>
              </a:rPr>
              <a:t>11:00</a:t>
            </a:r>
            <a:r>
              <a:rPr lang="en-US" altLang="zh-TW" sz="18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indent="-256032">
              <a:buFont typeface="Wingdings 3"/>
              <a:buChar char=""/>
              <a:defRPr/>
            </a:pPr>
            <a:r>
              <a:rPr lang="en-US" altLang="zh-TW" sz="2400" dirty="0">
                <a:latin typeface="微軟正黑體" panose="020B0604030504040204" pitchFamily="34" charset="-120"/>
                <a:ea typeface="微軟正黑體" panose="020B0604030504040204" pitchFamily="34" charset="-120"/>
              </a:rPr>
              <a:t>108/06/18(</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登記</a:t>
            </a:r>
            <a:r>
              <a:rPr lang="en-US" altLang="zh-TW" sz="1800" b="1" dirty="0">
                <a:latin typeface="微軟正黑體" panose="020B0604030504040204" pitchFamily="34" charset="-120"/>
                <a:ea typeface="微軟正黑體" panose="020B0604030504040204" pitchFamily="34" charset="-120"/>
              </a:rPr>
              <a:t>(09:00~10:00)</a:t>
            </a:r>
            <a:br>
              <a:rPr lang="en-US" altLang="zh-TW" sz="18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                          現場撕榜報到</a:t>
            </a:r>
            <a:r>
              <a:rPr lang="en-US" altLang="zh-TW" sz="1800" b="1" dirty="0">
                <a:latin typeface="微軟正黑體" panose="020B0604030504040204" pitchFamily="34" charset="-120"/>
                <a:ea typeface="微軟正黑體" panose="020B0604030504040204" pitchFamily="34" charset="-120"/>
              </a:rPr>
              <a:t>(10:00~12:00)</a:t>
            </a:r>
            <a:endParaRPr lang="en-US" altLang="zh-TW" sz="1800" dirty="0">
              <a:latin typeface="微軟正黑體" panose="020B0604030504040204" pitchFamily="34" charset="-120"/>
              <a:ea typeface="微軟正黑體" panose="020B0604030504040204" pitchFamily="34" charset="-120"/>
            </a:endParaRPr>
          </a:p>
          <a:p>
            <a:pPr indent="-256032">
              <a:buFont typeface="Wingdings 3"/>
              <a:buChar char=""/>
              <a:defRPr/>
            </a:pPr>
            <a:r>
              <a:rPr lang="en-US" altLang="zh-TW" sz="2400" dirty="0">
                <a:latin typeface="微軟正黑體" panose="020B0604030504040204" pitchFamily="34" charset="-120"/>
                <a:ea typeface="微軟正黑體" panose="020B0604030504040204" pitchFamily="34" charset="-120"/>
              </a:rPr>
              <a:t>108/06/18(</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報到後聲明放棄錄取資格</a:t>
            </a:r>
            <a:r>
              <a:rPr lang="en-US" altLang="zh-TW" sz="2000" b="1" dirty="0">
                <a:latin typeface="微軟正黑體" panose="020B0604030504040204" pitchFamily="34" charset="-120"/>
                <a:ea typeface="微軟正黑體" panose="020B0604030504040204" pitchFamily="34" charset="-120"/>
              </a:rPr>
              <a:t>(13:00~15:00)</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r>
              <a:rPr lang="en-US" altLang="zh-TW" sz="4400" dirty="0">
                <a:latin typeface="微軟正黑體" panose="020B0604030504040204" pitchFamily="34" charset="-120"/>
              </a:rPr>
              <a:t>*</a:t>
            </a:r>
            <a:r>
              <a:rPr lang="zh-TW" altLang="en-US" sz="4400" b="1" dirty="0" smtClean="0">
                <a:solidFill>
                  <a:srgbClr val="002060"/>
                </a:solidFill>
                <a:latin typeface="微軟正黑體" panose="020B0604030504040204" pitchFamily="34" charset="-120"/>
              </a:rPr>
              <a:t>要看</a:t>
            </a:r>
            <a:r>
              <a:rPr lang="zh-TW" altLang="en-US" sz="4400" b="1" dirty="0">
                <a:solidFill>
                  <a:srgbClr val="002060"/>
                </a:solidFill>
                <a:latin typeface="微軟正黑體" panose="020B0604030504040204" pitchFamily="34" charset="-120"/>
              </a:rPr>
              <a:t>會考</a:t>
            </a:r>
            <a:r>
              <a:rPr lang="zh-TW" altLang="en-US" sz="4400" b="1" dirty="0" smtClean="0">
                <a:solidFill>
                  <a:srgbClr val="002060"/>
                </a:solidFill>
                <a:latin typeface="微軟正黑體" panose="020B0604030504040204" pitchFamily="34" charset="-120"/>
              </a:rPr>
              <a:t>成績                               </a:t>
            </a:r>
            <a:r>
              <a:rPr lang="zh-TW" altLang="en-US" sz="4400" dirty="0" smtClean="0">
                <a:solidFill>
                  <a:srgbClr val="FF0000"/>
                </a:solidFill>
                <a:latin typeface="微軟正黑體" panose="020B0604030504040204" pitchFamily="34" charset="-120"/>
                <a:ea typeface="微軟正黑體" panose="020B0604030504040204" pitchFamily="34" charset="-120"/>
              </a:rPr>
              <a:t>已</a:t>
            </a:r>
            <a:r>
              <a:rPr lang="zh-TW" altLang="en-US" sz="4400" dirty="0">
                <a:solidFill>
                  <a:srgbClr val="FF0000"/>
                </a:solidFill>
                <a:latin typeface="微軟正黑體" panose="020B0604030504040204" pitchFamily="34" charset="-120"/>
                <a:ea typeface="微軟正黑體" panose="020B0604030504040204" pitchFamily="34" charset="-120"/>
              </a:rPr>
              <a:t>報到且未放棄者不得</a:t>
            </a:r>
            <a:r>
              <a:rPr lang="zh-TW" altLang="en-US" sz="4400" dirty="0" smtClean="0">
                <a:solidFill>
                  <a:srgbClr val="FF0000"/>
                </a:solidFill>
                <a:latin typeface="微軟正黑體" panose="020B0604030504040204" pitchFamily="34" charset="-120"/>
                <a:ea typeface="微軟正黑體" panose="020B0604030504040204" pitchFamily="34" charset="-120"/>
              </a:rPr>
              <a:t>報名   基</a:t>
            </a:r>
            <a:r>
              <a:rPr lang="zh-TW" altLang="en-US" sz="4400" dirty="0">
                <a:solidFill>
                  <a:srgbClr val="FF0000"/>
                </a:solidFill>
                <a:latin typeface="微軟正黑體" panose="020B0604030504040204" pitchFamily="34" charset="-120"/>
                <a:ea typeface="微軟正黑體" panose="020B0604030504040204" pitchFamily="34" charset="-120"/>
              </a:rPr>
              <a:t>北區免試</a:t>
            </a:r>
            <a:r>
              <a:rPr lang="zh-TW" altLang="en-US" sz="4400" dirty="0" smtClean="0">
                <a:solidFill>
                  <a:srgbClr val="FF0000"/>
                </a:solidFill>
                <a:latin typeface="微軟正黑體" panose="020B0604030504040204" pitchFamily="34" charset="-120"/>
                <a:ea typeface="微軟正黑體" panose="020B0604030504040204" pitchFamily="34" charset="-120"/>
              </a:rPr>
              <a:t>入學</a:t>
            </a:r>
            <a:endParaRPr lang="en-US" altLang="zh-TW" sz="4400" dirty="0">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endParaRPr lang="zh-TW" altLang="en-US" sz="4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7144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700808"/>
            <a:ext cx="7498080" cy="4800600"/>
          </a:xfrm>
        </p:spPr>
        <p:txBody>
          <a:bodyPr>
            <a:normAutofit/>
          </a:bodyPr>
          <a:lstStyle/>
          <a:p>
            <a:r>
              <a:rPr kumimoji="1" lang="zh-TW" altLang="en-US" dirty="0" smtClean="0"/>
              <a:t>優先免試入學招生</a:t>
            </a:r>
            <a:r>
              <a:rPr kumimoji="1" lang="zh-TW" altLang="en-US" dirty="0"/>
              <a:t>範圍</a:t>
            </a:r>
            <a:r>
              <a:rPr kumimoji="1" lang="zh-TW" altLang="en-US" dirty="0" smtClean="0"/>
              <a:t>：                  </a:t>
            </a:r>
            <a:r>
              <a:rPr kumimoji="1" lang="zh-TW" altLang="en-US" sz="4400" dirty="0" smtClean="0"/>
              <a:t>本</a:t>
            </a:r>
            <a:r>
              <a:rPr kumimoji="1" lang="zh-TW" altLang="en-US" sz="4400" dirty="0"/>
              <a:t>市國中應屆</a:t>
            </a:r>
            <a:r>
              <a:rPr kumimoji="1" lang="zh-TW" altLang="en-US" sz="4400" dirty="0" smtClean="0"/>
              <a:t>畢業生</a:t>
            </a:r>
            <a:endParaRPr kumimoji="1" lang="en-US" altLang="zh-TW" sz="4400" dirty="0"/>
          </a:p>
        </p:txBody>
      </p:sp>
    </p:spTree>
    <p:extLst>
      <p:ext uri="{BB962C8B-B14F-4D97-AF65-F5344CB8AC3E}">
        <p14:creationId xmlns:p14="http://schemas.microsoft.com/office/powerpoint/2010/main" val="391314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332656"/>
            <a:ext cx="7128792" cy="1158952"/>
          </a:xfrm>
          <a:solidFill>
            <a:schemeClr val="accent2">
              <a:lumMod val="40000"/>
              <a:lumOff val="60000"/>
            </a:schemeClr>
          </a:solidFill>
        </p:spPr>
        <p:txBody>
          <a:bodyPr vert="horz" anchor="b">
            <a:normAutofit fontScale="90000"/>
          </a:bodyPr>
          <a:lstStyle/>
          <a:p>
            <a:pPr algn="ctr"/>
            <a:r>
              <a:rPr kumimoji="1" lang="en-US" altLang="zh-TW" b="1" dirty="0" smtClean="0">
                <a:solidFill>
                  <a:srgbClr val="FF0000"/>
                </a:solidFill>
              </a:rPr>
              <a:t>108</a:t>
            </a:r>
            <a:r>
              <a:rPr kumimoji="1" lang="zh-TW" altLang="en-US" b="1" dirty="0" smtClean="0">
                <a:solidFill>
                  <a:srgbClr val="FF0000"/>
                </a:solidFill>
              </a:rPr>
              <a:t>年</a:t>
            </a:r>
            <a:r>
              <a:rPr kumimoji="1" lang="zh-TW" altLang="en-US" b="1" dirty="0">
                <a:solidFill>
                  <a:schemeClr val="tx1">
                    <a:lumMod val="95000"/>
                    <a:lumOff val="5000"/>
                  </a:schemeClr>
                </a:solidFill>
              </a:rPr>
              <a:t>臺北市優先免試辦理學校</a:t>
            </a:r>
            <a:r>
              <a:rPr kumimoji="1" lang="en-US" altLang="zh-TW" b="1" dirty="0">
                <a:solidFill>
                  <a:schemeClr val="tx1">
                    <a:lumMod val="95000"/>
                    <a:lumOff val="5000"/>
                  </a:schemeClr>
                </a:solidFill>
              </a:rPr>
              <a:t/>
            </a:r>
            <a:br>
              <a:rPr kumimoji="1" lang="en-US" altLang="zh-TW" b="1" dirty="0">
                <a:solidFill>
                  <a:schemeClr val="tx1">
                    <a:lumMod val="95000"/>
                    <a:lumOff val="5000"/>
                  </a:schemeClr>
                </a:solidFill>
              </a:rPr>
            </a:br>
            <a:r>
              <a:rPr kumimoji="1" lang="zh-TW" altLang="en-US" b="1" dirty="0">
                <a:solidFill>
                  <a:schemeClr val="tx1">
                    <a:lumMod val="95000"/>
                    <a:lumOff val="5000"/>
                  </a:schemeClr>
                </a:solidFill>
              </a:rPr>
              <a:t>第一類</a:t>
            </a:r>
            <a:r>
              <a:rPr kumimoji="1" lang="en-US" altLang="zh-TW" sz="2000" dirty="0">
                <a:solidFill>
                  <a:srgbClr val="FF0000"/>
                </a:solidFill>
              </a:rPr>
              <a:t>(</a:t>
            </a:r>
            <a:r>
              <a:rPr kumimoji="1" lang="zh-TW" altLang="en-US" sz="2000" dirty="0">
                <a:solidFill>
                  <a:srgbClr val="FF0000"/>
                </a:solidFill>
              </a:rPr>
              <a:t>請以簡章為準</a:t>
            </a:r>
            <a:r>
              <a:rPr kumimoji="1" lang="en-US" altLang="zh-TW" sz="2000" dirty="0">
                <a:solidFill>
                  <a:srgbClr val="FF0000"/>
                </a:solidFill>
              </a:rPr>
              <a:t>!)</a:t>
            </a:r>
            <a:endParaRPr kumimoji="1" lang="zh-TW" altLang="en-US" dirty="0">
              <a:solidFill>
                <a:srgbClr val="FF0000"/>
              </a:solidFill>
            </a:endParaRPr>
          </a:p>
        </p:txBody>
      </p:sp>
      <p:graphicFrame>
        <p:nvGraphicFramePr>
          <p:cNvPr id="4" name="內容版面配置區 4"/>
          <p:cNvGraphicFramePr>
            <a:graphicFrameLocks/>
          </p:cNvGraphicFramePr>
          <p:nvPr>
            <p:extLst>
              <p:ext uri="{D42A27DB-BD31-4B8C-83A1-F6EECF244321}">
                <p14:modId xmlns:p14="http://schemas.microsoft.com/office/powerpoint/2010/main" val="1157368614"/>
              </p:ext>
            </p:extLst>
          </p:nvPr>
        </p:nvGraphicFramePr>
        <p:xfrm>
          <a:off x="1115616" y="1582199"/>
          <a:ext cx="7632848" cy="5153842"/>
        </p:xfrm>
        <a:graphic>
          <a:graphicData uri="http://schemas.openxmlformats.org/drawingml/2006/table">
            <a:tbl>
              <a:tblPr firstRow="1" bandRow="1">
                <a:tableStyleId>{5C22544A-7EE6-4342-B048-85BDC9FD1C3A}</a:tableStyleId>
              </a:tblPr>
              <a:tblGrid>
                <a:gridCol w="669111">
                  <a:extLst>
                    <a:ext uri="{9D8B030D-6E8A-4147-A177-3AD203B41FA5}">
                      <a16:colId xmlns:a16="http://schemas.microsoft.com/office/drawing/2014/main" val="20000"/>
                    </a:ext>
                  </a:extLst>
                </a:gridCol>
                <a:gridCol w="6963737">
                  <a:extLst>
                    <a:ext uri="{9D8B030D-6E8A-4147-A177-3AD203B41FA5}">
                      <a16:colId xmlns:a16="http://schemas.microsoft.com/office/drawing/2014/main" val="20001"/>
                    </a:ext>
                  </a:extLst>
                </a:gridCol>
              </a:tblGrid>
              <a:tr h="459922">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kern="100" dirty="0">
                          <a:effectLst/>
                          <a:latin typeface="Calibri"/>
                          <a:ea typeface="新細明體"/>
                          <a:cs typeface="Times New Roman"/>
                        </a:rPr>
                        <a:t>校名</a:t>
                      </a:r>
                      <a:r>
                        <a:rPr lang="en-US" altLang="zh-TW" sz="2800" kern="100" dirty="0">
                          <a:effectLst/>
                          <a:latin typeface="Calibri"/>
                          <a:ea typeface="新細明體"/>
                          <a:cs typeface="Times New Roman"/>
                        </a:rPr>
                        <a:t>(</a:t>
                      </a:r>
                      <a:r>
                        <a:rPr lang="zh-TW" altLang="en-US" sz="2800" kern="100" dirty="0">
                          <a:effectLst/>
                          <a:latin typeface="Calibri"/>
                          <a:ea typeface="新細明體"/>
                          <a:cs typeface="Times New Roman"/>
                        </a:rPr>
                        <a:t>招生人數</a:t>
                      </a:r>
                      <a:r>
                        <a:rPr lang="en-US" altLang="zh-TW" sz="2800" kern="100" dirty="0">
                          <a:effectLst/>
                          <a:latin typeface="Calibri"/>
                          <a:ea typeface="新細明體"/>
                          <a:cs typeface="Times New Roman"/>
                        </a:rPr>
                        <a:t>)</a:t>
                      </a:r>
                      <a:endParaRPr lang="zh-TW" sz="28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0"/>
                  </a:ext>
                </a:extLst>
              </a:tr>
              <a:tr h="2276382">
                <a:tc>
                  <a:txBody>
                    <a:bodyPr/>
                    <a:lstStyle/>
                    <a:p>
                      <a:pPr algn="ctr"/>
                      <a:r>
                        <a:rPr lang="zh-TW" altLang="en-US" sz="2800" dirty="0">
                          <a:latin typeface="微軟正黑體" panose="020B0604030504040204" pitchFamily="34" charset="-120"/>
                          <a:ea typeface="微軟正黑體" panose="020B0604030504040204" pitchFamily="34" charset="-120"/>
                        </a:rPr>
                        <a:t>私立學校</a:t>
                      </a:r>
                      <a:endParaRPr lang="en-US" altLang="zh-TW" sz="2800" dirty="0">
                        <a:latin typeface="微軟正黑體" panose="020B0604030504040204" pitchFamily="34" charset="-120"/>
                        <a:ea typeface="微軟正黑體" panose="020B0604030504040204" pitchFamily="34" charset="-120"/>
                      </a:endParaRPr>
                    </a:p>
                  </a:txBody>
                  <a:tcPr vert="eaVert"/>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kern="100" dirty="0">
                          <a:solidFill>
                            <a:srgbClr val="333333"/>
                          </a:solidFill>
                          <a:effectLst/>
                          <a:latin typeface="Calibri"/>
                          <a:ea typeface="微軟正黑體" panose="020B0604030504040204" pitchFamily="34" charset="-120"/>
                          <a:cs typeface="Times New Roman"/>
                        </a:rPr>
                        <a:t>協和祐德高中</a:t>
                      </a:r>
                      <a:r>
                        <a:rPr lang="en-US" altLang="zh-TW" sz="2800" kern="100" dirty="0" smtClean="0">
                          <a:solidFill>
                            <a:srgbClr val="333333"/>
                          </a:solidFill>
                          <a:effectLst/>
                          <a:latin typeface="Calibri"/>
                          <a:ea typeface="微軟正黑體" panose="020B0604030504040204" pitchFamily="34" charset="-120"/>
                          <a:cs typeface="Times New Roman"/>
                        </a:rPr>
                        <a:t>(116)</a:t>
                      </a:r>
                      <a:r>
                        <a:rPr lang="zh-TW" altLang="en-US" sz="2800" kern="100" dirty="0">
                          <a:solidFill>
                            <a:srgbClr val="333333"/>
                          </a:solidFill>
                          <a:effectLst/>
                          <a:latin typeface="Calibri"/>
                          <a:ea typeface="微軟正黑體" panose="020B0604030504040204" pitchFamily="34" charset="-120"/>
                          <a:cs typeface="Times New Roman"/>
                        </a:rPr>
                        <a:t>、金甌女中</a:t>
                      </a:r>
                      <a:r>
                        <a:rPr lang="en-US" altLang="zh-TW" sz="2800" kern="100" dirty="0">
                          <a:solidFill>
                            <a:srgbClr val="333333"/>
                          </a:solidFill>
                          <a:effectLst/>
                          <a:latin typeface="Calibri"/>
                          <a:ea typeface="微軟正黑體" panose="020B0604030504040204" pitchFamily="34" charset="-120"/>
                          <a:cs typeface="Times New Roman"/>
                        </a:rPr>
                        <a:t>(180)</a:t>
                      </a:r>
                      <a:r>
                        <a:rPr lang="zh-TW" altLang="en-US" sz="2800" kern="100" dirty="0">
                          <a:solidFill>
                            <a:srgbClr val="333333"/>
                          </a:solidFill>
                          <a:effectLst/>
                          <a:latin typeface="Calibri"/>
                          <a:ea typeface="微軟正黑體" panose="020B0604030504040204" pitchFamily="34" charset="-120"/>
                          <a:cs typeface="Times New Roman"/>
                        </a:rPr>
                        <a:t>、強恕高中</a:t>
                      </a:r>
                      <a:r>
                        <a:rPr lang="en-US" altLang="zh-TW" sz="2800" kern="100" dirty="0">
                          <a:solidFill>
                            <a:srgbClr val="333333"/>
                          </a:solidFill>
                          <a:effectLst/>
                          <a:latin typeface="Calibri"/>
                          <a:ea typeface="微軟正黑體" panose="020B0604030504040204" pitchFamily="34" charset="-120"/>
                          <a:cs typeface="Times New Roman"/>
                        </a:rPr>
                        <a:t>(81)</a:t>
                      </a:r>
                      <a:r>
                        <a:rPr lang="zh-TW" altLang="en-US" sz="2800" kern="100" dirty="0" smtClean="0">
                          <a:solidFill>
                            <a:srgbClr val="333333"/>
                          </a:solidFill>
                          <a:effectLst/>
                          <a:latin typeface="Calibri"/>
                          <a:ea typeface="微軟正黑體" panose="020B0604030504040204" pitchFamily="34" charset="-120"/>
                          <a:cs typeface="Times New Roman"/>
                        </a:rPr>
                        <a:t>、滬</a:t>
                      </a:r>
                      <a:r>
                        <a:rPr lang="zh-TW" altLang="en-US" sz="2800" kern="100" dirty="0">
                          <a:solidFill>
                            <a:srgbClr val="333333"/>
                          </a:solidFill>
                          <a:effectLst/>
                          <a:latin typeface="Calibri"/>
                          <a:ea typeface="微軟正黑體" panose="020B0604030504040204" pitchFamily="34" charset="-120"/>
                          <a:cs typeface="Times New Roman"/>
                        </a:rPr>
                        <a:t>江高中</a:t>
                      </a:r>
                      <a:r>
                        <a:rPr lang="en-US" altLang="zh-TW" sz="2800" kern="100" dirty="0">
                          <a:solidFill>
                            <a:srgbClr val="333333"/>
                          </a:solidFill>
                          <a:effectLst/>
                          <a:latin typeface="Calibri"/>
                          <a:ea typeface="微軟正黑體" panose="020B0604030504040204" pitchFamily="34" charset="-120"/>
                          <a:cs typeface="Times New Roman"/>
                        </a:rPr>
                        <a:t>(125)</a:t>
                      </a:r>
                      <a:r>
                        <a:rPr lang="zh-TW" altLang="en-US" sz="2800" kern="100" dirty="0">
                          <a:solidFill>
                            <a:srgbClr val="333333"/>
                          </a:solidFill>
                          <a:effectLst/>
                          <a:latin typeface="Calibri"/>
                          <a:ea typeface="微軟正黑體" panose="020B0604030504040204" pitchFamily="34" charset="-120"/>
                          <a:cs typeface="Times New Roman"/>
                        </a:rPr>
                        <a:t>、大誠高中</a:t>
                      </a:r>
                      <a:r>
                        <a:rPr lang="en-US" altLang="zh-TW" sz="2800" kern="100" dirty="0">
                          <a:solidFill>
                            <a:srgbClr val="333333"/>
                          </a:solidFill>
                          <a:effectLst/>
                          <a:latin typeface="Calibri"/>
                          <a:ea typeface="微軟正黑體" panose="020B0604030504040204" pitchFamily="34" charset="-120"/>
                          <a:cs typeface="Times New Roman"/>
                        </a:rPr>
                        <a:t>(60)</a:t>
                      </a:r>
                      <a:r>
                        <a:rPr lang="zh-TW" altLang="en-US" sz="2800" kern="100" dirty="0">
                          <a:solidFill>
                            <a:srgbClr val="333333"/>
                          </a:solidFill>
                          <a:effectLst/>
                          <a:latin typeface="Calibri"/>
                          <a:ea typeface="微軟正黑體" panose="020B0604030504040204" pitchFamily="34" charset="-120"/>
                          <a:cs typeface="Times New Roman"/>
                        </a:rPr>
                        <a:t>、景文高中</a:t>
                      </a:r>
                      <a:r>
                        <a:rPr lang="en-US" altLang="zh-TW" sz="2800" kern="100" dirty="0">
                          <a:solidFill>
                            <a:srgbClr val="333333"/>
                          </a:solidFill>
                          <a:effectLst/>
                          <a:latin typeface="Calibri"/>
                          <a:ea typeface="微軟正黑體" panose="020B0604030504040204" pitchFamily="34" charset="-120"/>
                          <a:cs typeface="Times New Roman"/>
                        </a:rPr>
                        <a:t>(115)</a:t>
                      </a:r>
                      <a:r>
                        <a:rPr lang="zh-TW" altLang="en-US" sz="2800" kern="100" dirty="0">
                          <a:solidFill>
                            <a:srgbClr val="333333"/>
                          </a:solidFill>
                          <a:effectLst/>
                          <a:latin typeface="Calibri"/>
                          <a:ea typeface="微軟正黑體" panose="020B0604030504040204" pitchFamily="34" charset="-120"/>
                          <a:cs typeface="Times New Roman"/>
                        </a:rPr>
                        <a:t>、泰北高中</a:t>
                      </a:r>
                      <a:r>
                        <a:rPr lang="en-US" altLang="zh-TW" sz="2800" kern="100" dirty="0" smtClean="0">
                          <a:solidFill>
                            <a:srgbClr val="333333"/>
                          </a:solidFill>
                          <a:effectLst/>
                          <a:latin typeface="Calibri"/>
                          <a:ea typeface="微軟正黑體" panose="020B0604030504040204" pitchFamily="34" charset="-120"/>
                          <a:cs typeface="Times New Roman"/>
                        </a:rPr>
                        <a:t>(195)</a:t>
                      </a:r>
                      <a:r>
                        <a:rPr lang="zh-TW" altLang="en-US" sz="2800" kern="100" dirty="0">
                          <a:solidFill>
                            <a:srgbClr val="333333"/>
                          </a:solidFill>
                          <a:effectLst/>
                          <a:latin typeface="Calibri"/>
                          <a:ea typeface="微軟正黑體" panose="020B0604030504040204" pitchFamily="34" charset="-120"/>
                          <a:cs typeface="Times New Roman"/>
                        </a:rPr>
                        <a:t>、十信高中</a:t>
                      </a:r>
                      <a:r>
                        <a:rPr lang="en-US" altLang="zh-TW" sz="2800" kern="100" dirty="0">
                          <a:solidFill>
                            <a:srgbClr val="333333"/>
                          </a:solidFill>
                          <a:effectLst/>
                          <a:latin typeface="Calibri"/>
                          <a:ea typeface="微軟正黑體" panose="020B0604030504040204" pitchFamily="34" charset="-120"/>
                          <a:cs typeface="Times New Roman"/>
                        </a:rPr>
                        <a:t>(</a:t>
                      </a:r>
                      <a:r>
                        <a:rPr lang="en-US" altLang="zh-TW" sz="2800" kern="100" dirty="0" smtClean="0">
                          <a:solidFill>
                            <a:srgbClr val="333333"/>
                          </a:solidFill>
                          <a:effectLst/>
                          <a:latin typeface="Calibri"/>
                          <a:ea typeface="微軟正黑體" panose="020B0604030504040204" pitchFamily="34" charset="-120"/>
                          <a:cs typeface="Times New Roman"/>
                        </a:rPr>
                        <a:t>122)</a:t>
                      </a:r>
                      <a:r>
                        <a:rPr lang="zh-TW" altLang="en-US" sz="2800" kern="100" dirty="0">
                          <a:solidFill>
                            <a:srgbClr val="333333"/>
                          </a:solidFill>
                          <a:effectLst/>
                          <a:latin typeface="Calibri"/>
                          <a:ea typeface="微軟正黑體" panose="020B0604030504040204" pitchFamily="34" charset="-120"/>
                          <a:cs typeface="Times New Roman"/>
                        </a:rPr>
                        <a:t>、育達高職</a:t>
                      </a:r>
                      <a:r>
                        <a:rPr lang="en-US" altLang="zh-TW" sz="2800" kern="100" dirty="0" smtClean="0">
                          <a:solidFill>
                            <a:srgbClr val="333333"/>
                          </a:solidFill>
                          <a:effectLst/>
                          <a:latin typeface="Calibri"/>
                          <a:ea typeface="微軟正黑體" panose="020B0604030504040204" pitchFamily="34" charset="-120"/>
                          <a:cs typeface="Times New Roman"/>
                        </a:rPr>
                        <a:t>(585)</a:t>
                      </a:r>
                      <a:r>
                        <a:rPr lang="zh-TW" altLang="en-US" sz="2800" kern="100" dirty="0">
                          <a:solidFill>
                            <a:srgbClr val="333333"/>
                          </a:solidFill>
                          <a:effectLst/>
                          <a:latin typeface="Calibri"/>
                          <a:ea typeface="微軟正黑體" panose="020B0604030504040204" pitchFamily="34" charset="-120"/>
                          <a:cs typeface="Times New Roman"/>
                        </a:rPr>
                        <a:t>、東方工商</a:t>
                      </a:r>
                      <a:r>
                        <a:rPr lang="en-US" altLang="zh-TW" sz="2800" kern="100" dirty="0">
                          <a:solidFill>
                            <a:srgbClr val="333333"/>
                          </a:solidFill>
                          <a:effectLst/>
                          <a:latin typeface="Calibri"/>
                          <a:ea typeface="微軟正黑體" panose="020B0604030504040204" pitchFamily="34" charset="-120"/>
                          <a:cs typeface="Times New Roman"/>
                        </a:rPr>
                        <a:t>(63)</a:t>
                      </a:r>
                      <a:r>
                        <a:rPr lang="zh-TW" altLang="en-US" sz="2800" kern="100" dirty="0">
                          <a:solidFill>
                            <a:srgbClr val="333333"/>
                          </a:solidFill>
                          <a:effectLst/>
                          <a:latin typeface="Calibri"/>
                          <a:ea typeface="微軟正黑體" panose="020B0604030504040204" pitchFamily="34" charset="-120"/>
                          <a:cs typeface="Times New Roman"/>
                        </a:rPr>
                        <a:t>、喬治工商</a:t>
                      </a:r>
                      <a:r>
                        <a:rPr lang="en-US" altLang="zh-TW" sz="2800" kern="100" dirty="0">
                          <a:solidFill>
                            <a:srgbClr val="333333"/>
                          </a:solidFill>
                          <a:effectLst/>
                          <a:latin typeface="Calibri"/>
                          <a:ea typeface="微軟正黑體" panose="020B0604030504040204" pitchFamily="34" charset="-120"/>
                          <a:cs typeface="Times New Roman"/>
                        </a:rPr>
                        <a:t>(72)</a:t>
                      </a:r>
                      <a:r>
                        <a:rPr lang="zh-TW" altLang="en-US" sz="2800" kern="100" dirty="0" smtClean="0">
                          <a:solidFill>
                            <a:srgbClr val="333333"/>
                          </a:solidFill>
                          <a:effectLst/>
                          <a:latin typeface="Calibri"/>
                          <a:ea typeface="+mn-ea"/>
                          <a:cs typeface="Times New Roman"/>
                        </a:rPr>
                        <a:t>、開平餐飲</a:t>
                      </a:r>
                      <a:r>
                        <a:rPr lang="en-US" altLang="zh-TW" sz="2800" kern="100" dirty="0" smtClean="0">
                          <a:solidFill>
                            <a:srgbClr val="333333"/>
                          </a:solidFill>
                          <a:effectLst/>
                          <a:latin typeface="Calibri"/>
                          <a:ea typeface="+mn-ea"/>
                          <a:cs typeface="Times New Roman"/>
                        </a:rPr>
                        <a:t>(40)</a:t>
                      </a:r>
                      <a:r>
                        <a:rPr lang="zh-TW" altLang="en-US" sz="2800" kern="100" dirty="0" smtClean="0">
                          <a:solidFill>
                            <a:srgbClr val="333333"/>
                          </a:solidFill>
                          <a:effectLst/>
                          <a:latin typeface="Calibri"/>
                          <a:ea typeface="+mn-ea"/>
                          <a:cs typeface="Times New Roman"/>
                        </a:rPr>
                        <a:t>、稻</a:t>
                      </a:r>
                      <a:r>
                        <a:rPr lang="zh-TW" altLang="en-US" sz="2800" kern="100" dirty="0">
                          <a:solidFill>
                            <a:srgbClr val="333333"/>
                          </a:solidFill>
                          <a:effectLst/>
                          <a:latin typeface="Calibri"/>
                          <a:ea typeface="微軟正黑體" panose="020B0604030504040204" pitchFamily="34" charset="-120"/>
                          <a:cs typeface="Times New Roman"/>
                        </a:rPr>
                        <a:t>江護家</a:t>
                      </a:r>
                      <a:r>
                        <a:rPr lang="en-US" altLang="zh-TW" sz="2800" kern="100" dirty="0">
                          <a:solidFill>
                            <a:srgbClr val="333333"/>
                          </a:solidFill>
                          <a:effectLst/>
                          <a:latin typeface="Calibri"/>
                          <a:ea typeface="微軟正黑體" panose="020B0604030504040204" pitchFamily="34" charset="-120"/>
                          <a:cs typeface="Times New Roman"/>
                        </a:rPr>
                        <a:t>(175)</a:t>
                      </a:r>
                      <a:r>
                        <a:rPr lang="zh-TW" altLang="en-US" sz="2800" kern="100" dirty="0">
                          <a:solidFill>
                            <a:srgbClr val="333333"/>
                          </a:solidFill>
                          <a:effectLst/>
                          <a:latin typeface="Calibri"/>
                          <a:ea typeface="微軟正黑體" panose="020B0604030504040204" pitchFamily="34" charset="-120"/>
                          <a:cs typeface="Times New Roman"/>
                        </a:rPr>
                        <a:t>、開南商工</a:t>
                      </a:r>
                      <a:r>
                        <a:rPr lang="en-US" altLang="zh-TW" sz="2800" kern="100" dirty="0">
                          <a:solidFill>
                            <a:srgbClr val="333333"/>
                          </a:solidFill>
                          <a:effectLst/>
                          <a:latin typeface="Calibri"/>
                          <a:ea typeface="微軟正黑體" panose="020B0604030504040204" pitchFamily="34" charset="-120"/>
                          <a:cs typeface="Times New Roman"/>
                        </a:rPr>
                        <a:t>(206)</a:t>
                      </a:r>
                      <a:r>
                        <a:rPr lang="zh-TW" altLang="en-US" sz="2800" kern="100" dirty="0">
                          <a:solidFill>
                            <a:srgbClr val="333333"/>
                          </a:solidFill>
                          <a:effectLst/>
                          <a:latin typeface="Calibri"/>
                          <a:ea typeface="微軟正黑體" panose="020B0604030504040204" pitchFamily="34" charset="-120"/>
                          <a:cs typeface="Times New Roman"/>
                        </a:rPr>
                        <a:t>、稻江高商</a:t>
                      </a:r>
                      <a:r>
                        <a:rPr lang="en-US" altLang="zh-TW" sz="2800" kern="100" dirty="0">
                          <a:solidFill>
                            <a:srgbClr val="333333"/>
                          </a:solidFill>
                          <a:effectLst/>
                          <a:latin typeface="Calibri"/>
                          <a:ea typeface="微軟正黑體" panose="020B0604030504040204" pitchFamily="34" charset="-120"/>
                          <a:cs typeface="Times New Roman"/>
                        </a:rPr>
                        <a:t>(105)</a:t>
                      </a:r>
                      <a:r>
                        <a:rPr lang="zh-TW" altLang="en-US" sz="2800" kern="100" dirty="0">
                          <a:solidFill>
                            <a:srgbClr val="333333"/>
                          </a:solidFill>
                          <a:effectLst/>
                          <a:latin typeface="Calibri"/>
                          <a:ea typeface="微軟正黑體" panose="020B0604030504040204" pitchFamily="34" charset="-120"/>
                          <a:cs typeface="Times New Roman"/>
                        </a:rPr>
                        <a:t>、惇敘工商</a:t>
                      </a:r>
                      <a:r>
                        <a:rPr lang="en-US" altLang="zh-TW" sz="2800" kern="100" dirty="0">
                          <a:solidFill>
                            <a:srgbClr val="333333"/>
                          </a:solidFill>
                          <a:effectLst/>
                          <a:latin typeface="Calibri"/>
                          <a:ea typeface="微軟正黑體" panose="020B0604030504040204" pitchFamily="34" charset="-120"/>
                          <a:cs typeface="Times New Roman"/>
                        </a:rPr>
                        <a:t>(</a:t>
                      </a:r>
                      <a:r>
                        <a:rPr lang="en-US" altLang="zh-TW" sz="2800" kern="100" dirty="0" smtClean="0">
                          <a:solidFill>
                            <a:srgbClr val="333333"/>
                          </a:solidFill>
                          <a:effectLst/>
                          <a:latin typeface="Calibri"/>
                          <a:ea typeface="微軟正黑體" panose="020B0604030504040204" pitchFamily="34" charset="-120"/>
                          <a:cs typeface="Times New Roman"/>
                        </a:rPr>
                        <a:t>83)</a:t>
                      </a:r>
                      <a:endParaRPr lang="zh-TW" sz="2800" kern="100" dirty="0">
                        <a:solidFill>
                          <a:srgbClr val="00B050"/>
                        </a:solidFill>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1"/>
                  </a:ext>
                </a:extLst>
              </a:tr>
              <a:tr h="1568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進修部</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學校</a:t>
                      </a:r>
                      <a:r>
                        <a:rPr lang="en-US" altLang="zh-TW" sz="20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txBody>
                  <a:tcPr vert="eaVert"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kern="100" dirty="0" smtClean="0">
                          <a:solidFill>
                            <a:srgbClr val="333333"/>
                          </a:solidFill>
                          <a:effectLst/>
                          <a:latin typeface="+mn-lt"/>
                          <a:ea typeface="微軟正黑體" panose="020B0604030504040204" pitchFamily="34" charset="-120"/>
                          <a:cs typeface="Times New Roman"/>
                        </a:rPr>
                        <a:t>東方工商</a:t>
                      </a:r>
                      <a:r>
                        <a:rPr lang="en-US" altLang="zh-TW" sz="2800" kern="100" dirty="0" smtClean="0">
                          <a:solidFill>
                            <a:srgbClr val="333333"/>
                          </a:solidFill>
                          <a:effectLst/>
                          <a:latin typeface="+mn-lt"/>
                          <a:ea typeface="微軟正黑體" panose="020B0604030504040204" pitchFamily="34" charset="-120"/>
                          <a:cs typeface="Times New Roman"/>
                        </a:rPr>
                        <a:t>(60)</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喬治</a:t>
                      </a:r>
                      <a:r>
                        <a:rPr lang="zh-TW" altLang="zh-TW" sz="2800" kern="100" dirty="0">
                          <a:solidFill>
                            <a:srgbClr val="333333"/>
                          </a:solidFill>
                          <a:effectLst/>
                          <a:latin typeface="+mn-lt"/>
                          <a:ea typeface="微軟正黑體" panose="020B0604030504040204" pitchFamily="34" charset="-120"/>
                          <a:cs typeface="Times New Roman"/>
                        </a:rPr>
                        <a:t>工</a:t>
                      </a:r>
                      <a:r>
                        <a:rPr lang="zh-TW" altLang="en-US" sz="2800" kern="100" dirty="0">
                          <a:solidFill>
                            <a:srgbClr val="333333"/>
                          </a:solidFill>
                          <a:effectLst/>
                          <a:latin typeface="+mn-lt"/>
                          <a:ea typeface="微軟正黑體" panose="020B0604030504040204" pitchFamily="34" charset="-120"/>
                          <a:cs typeface="Times New Roman"/>
                        </a:rPr>
                        <a:t>商</a:t>
                      </a:r>
                      <a:r>
                        <a:rPr lang="en-US" altLang="zh-TW" sz="2800" kern="100" dirty="0">
                          <a:solidFill>
                            <a:srgbClr val="333333"/>
                          </a:solidFill>
                          <a:effectLst/>
                          <a:latin typeface="+mn-lt"/>
                          <a:ea typeface="微軟正黑體" panose="020B0604030504040204" pitchFamily="34" charset="-120"/>
                          <a:cs typeface="Times New Roman"/>
                        </a:rPr>
                        <a:t>(72)</a:t>
                      </a:r>
                      <a:r>
                        <a:rPr lang="zh-TW" altLang="en-US" sz="2800" kern="100" dirty="0">
                          <a:solidFill>
                            <a:srgbClr val="333333"/>
                          </a:solidFill>
                          <a:effectLst/>
                          <a:latin typeface="+mn-lt"/>
                          <a:ea typeface="微軟正黑體" panose="020B0604030504040204" pitchFamily="34" charset="-120"/>
                          <a:cs typeface="Times New Roman"/>
                        </a:rPr>
                        <a:t>、強恕高中</a:t>
                      </a:r>
                      <a:r>
                        <a:rPr lang="en-US" altLang="zh-TW" sz="2800" kern="100" dirty="0">
                          <a:solidFill>
                            <a:srgbClr val="333333"/>
                          </a:solidFill>
                          <a:effectLst/>
                          <a:latin typeface="+mn-lt"/>
                          <a:ea typeface="微軟正黑體" panose="020B0604030504040204" pitchFamily="34" charset="-120"/>
                          <a:cs typeface="Times New Roman"/>
                        </a:rPr>
                        <a:t>(36)</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Calibri"/>
                          <a:ea typeface="微軟正黑體" panose="020B0604030504040204" pitchFamily="34" charset="-120"/>
                          <a:cs typeface="Times New Roman"/>
                        </a:rPr>
                        <a:t>大</a:t>
                      </a:r>
                      <a:r>
                        <a:rPr lang="zh-TW" altLang="zh-TW" sz="2800" kern="100" dirty="0">
                          <a:solidFill>
                            <a:srgbClr val="333333"/>
                          </a:solidFill>
                          <a:effectLst/>
                          <a:latin typeface="Calibri"/>
                          <a:ea typeface="微軟正黑體" panose="020B0604030504040204" pitchFamily="34" charset="-120"/>
                          <a:cs typeface="Times New Roman"/>
                        </a:rPr>
                        <a:t>誠高中</a:t>
                      </a:r>
                      <a:r>
                        <a:rPr lang="en-US" altLang="zh-TW" sz="2800" kern="100" dirty="0">
                          <a:solidFill>
                            <a:srgbClr val="333333"/>
                          </a:solidFill>
                          <a:effectLst/>
                          <a:latin typeface="Calibri"/>
                          <a:ea typeface="微軟正黑體" panose="020B0604030504040204" pitchFamily="34" charset="-120"/>
                          <a:cs typeface="Times New Roman"/>
                        </a:rPr>
                        <a:t>(24)</a:t>
                      </a:r>
                      <a:r>
                        <a:rPr lang="zh-TW" altLang="en-US" sz="2800" kern="100" dirty="0">
                          <a:solidFill>
                            <a:srgbClr val="333333"/>
                          </a:solidFill>
                          <a:effectLst/>
                          <a:latin typeface="Calibri"/>
                          <a:ea typeface="微軟正黑體" panose="020B0604030504040204" pitchFamily="34" charset="-120"/>
                          <a:cs typeface="Times New Roman"/>
                        </a:rPr>
                        <a:t>、</a:t>
                      </a:r>
                      <a:r>
                        <a:rPr lang="zh-TW" altLang="zh-TW" sz="2800" kern="100" dirty="0">
                          <a:solidFill>
                            <a:srgbClr val="333333"/>
                          </a:solidFill>
                          <a:effectLst/>
                          <a:latin typeface="+mn-lt"/>
                          <a:ea typeface="微軟正黑體" panose="020B0604030504040204" pitchFamily="34" charset="-120"/>
                          <a:cs typeface="Times New Roman"/>
                        </a:rPr>
                        <a:t>泰北高中</a:t>
                      </a:r>
                      <a:r>
                        <a:rPr lang="en-US" altLang="zh-TW" sz="2800" kern="100" dirty="0" smtClean="0">
                          <a:solidFill>
                            <a:srgbClr val="333333"/>
                          </a:solidFill>
                          <a:effectLst/>
                          <a:latin typeface="+mn-lt"/>
                          <a:ea typeface="微軟正黑體" panose="020B0604030504040204" pitchFamily="34" charset="-120"/>
                          <a:cs typeface="Times New Roman"/>
                        </a:rPr>
                        <a:t>(30)</a:t>
                      </a:r>
                      <a:r>
                        <a:rPr lang="zh-TW" altLang="en-US" sz="2800" kern="100" dirty="0">
                          <a:solidFill>
                            <a:srgbClr val="333333"/>
                          </a:solidFill>
                          <a:effectLst/>
                          <a:latin typeface="+mn-lt"/>
                          <a:ea typeface="微軟正黑體" panose="020B0604030504040204" pitchFamily="34" charset="-120"/>
                          <a:cs typeface="Times New Roman"/>
                        </a:rPr>
                        <a:t>、</a:t>
                      </a:r>
                      <a:r>
                        <a:rPr lang="zh-TW" altLang="zh-TW" sz="2800" kern="100" dirty="0">
                          <a:solidFill>
                            <a:srgbClr val="333333"/>
                          </a:solidFill>
                          <a:effectLst/>
                          <a:latin typeface="+mn-lt"/>
                          <a:ea typeface="微軟正黑體" panose="020B0604030504040204" pitchFamily="34" charset="-120"/>
                          <a:cs typeface="Times New Roman"/>
                        </a:rPr>
                        <a:t>稻江</a:t>
                      </a:r>
                      <a:r>
                        <a:rPr lang="zh-TW" altLang="en-US" sz="2800" kern="100" dirty="0">
                          <a:solidFill>
                            <a:srgbClr val="333333"/>
                          </a:solidFill>
                          <a:effectLst/>
                          <a:latin typeface="+mn-lt"/>
                          <a:ea typeface="微軟正黑體" panose="020B0604030504040204" pitchFamily="34" charset="-120"/>
                          <a:cs typeface="Times New Roman"/>
                        </a:rPr>
                        <a:t>高商</a:t>
                      </a:r>
                      <a:r>
                        <a:rPr lang="en-US" altLang="zh-TW" sz="2800" kern="100" dirty="0">
                          <a:solidFill>
                            <a:srgbClr val="333333"/>
                          </a:solidFill>
                          <a:effectLst/>
                          <a:latin typeface="+mn-lt"/>
                          <a:ea typeface="微軟正黑體" panose="020B0604030504040204" pitchFamily="34" charset="-120"/>
                          <a:cs typeface="Times New Roman"/>
                        </a:rPr>
                        <a:t>(30)</a:t>
                      </a:r>
                      <a:r>
                        <a:rPr lang="zh-TW" altLang="en-US" sz="2800" kern="100" dirty="0">
                          <a:solidFill>
                            <a:srgbClr val="333333"/>
                          </a:solidFill>
                          <a:effectLst/>
                          <a:latin typeface="+mn-lt"/>
                          <a:ea typeface="微軟正黑體" panose="020B0604030504040204" pitchFamily="34" charset="-120"/>
                          <a:cs typeface="Times New Roman"/>
                        </a:rPr>
                        <a:t>、開平餐飲</a:t>
                      </a:r>
                      <a:r>
                        <a:rPr lang="en-US" altLang="zh-TW" sz="2800" kern="100" dirty="0">
                          <a:solidFill>
                            <a:srgbClr val="333333"/>
                          </a:solidFill>
                          <a:effectLst/>
                          <a:latin typeface="+mn-lt"/>
                          <a:ea typeface="微軟正黑體" panose="020B0604030504040204" pitchFamily="34" charset="-120"/>
                          <a:cs typeface="Times New Roman"/>
                        </a:rPr>
                        <a:t>(36)</a:t>
                      </a: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kern="100" dirty="0">
                          <a:solidFill>
                            <a:srgbClr val="333333"/>
                          </a:solidFill>
                          <a:effectLst/>
                          <a:latin typeface="+mn-lt"/>
                          <a:ea typeface="微軟正黑體" panose="020B0604030504040204" pitchFamily="34" charset="-120"/>
                          <a:cs typeface="Times New Roman"/>
                        </a:rPr>
                        <a:t>南華高中</a:t>
                      </a:r>
                      <a:r>
                        <a:rPr lang="en-US" altLang="zh-TW" sz="2800" kern="100" dirty="0">
                          <a:solidFill>
                            <a:srgbClr val="333333"/>
                          </a:solidFill>
                          <a:effectLst/>
                          <a:latin typeface="+mn-lt"/>
                          <a:ea typeface="微軟正黑體" panose="020B0604030504040204" pitchFamily="34" charset="-120"/>
                          <a:cs typeface="Times New Roman"/>
                        </a:rPr>
                        <a:t>(120)</a:t>
                      </a:r>
                      <a:r>
                        <a:rPr lang="zh-TW" altLang="en-US" sz="2800" kern="100" dirty="0">
                          <a:solidFill>
                            <a:srgbClr val="333333"/>
                          </a:solidFill>
                          <a:effectLst/>
                          <a:latin typeface="+mn-lt"/>
                          <a:ea typeface="微軟正黑體" panose="020B0604030504040204" pitchFamily="34" charset="-120"/>
                          <a:cs typeface="Times New Roman"/>
                        </a:rPr>
                        <a:t>、志仁高中</a:t>
                      </a:r>
                      <a:r>
                        <a:rPr lang="en-US" altLang="zh-TW" sz="2800" kern="100" dirty="0">
                          <a:solidFill>
                            <a:srgbClr val="333333"/>
                          </a:solidFill>
                          <a:effectLst/>
                          <a:latin typeface="+mn-lt"/>
                          <a:ea typeface="微軟正黑體" panose="020B0604030504040204" pitchFamily="34" charset="-120"/>
                          <a:cs typeface="Times New Roman"/>
                        </a:rPr>
                        <a:t>(200)</a:t>
                      </a:r>
                      <a:endParaRPr lang="zh-TW" sz="28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84806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aphicFrame>
        <p:nvGraphicFramePr>
          <p:cNvPr id="6" name="內容版面配置區 4"/>
          <p:cNvGraphicFramePr>
            <a:graphicFrameLocks/>
          </p:cNvGraphicFramePr>
          <p:nvPr>
            <p:extLst>
              <p:ext uri="{D42A27DB-BD31-4B8C-83A1-F6EECF244321}">
                <p14:modId xmlns:p14="http://schemas.microsoft.com/office/powerpoint/2010/main" val="528091488"/>
              </p:ext>
            </p:extLst>
          </p:nvPr>
        </p:nvGraphicFramePr>
        <p:xfrm>
          <a:off x="1151620" y="1549626"/>
          <a:ext cx="7632848" cy="4754880"/>
        </p:xfrm>
        <a:graphic>
          <a:graphicData uri="http://schemas.openxmlformats.org/drawingml/2006/table">
            <a:tbl>
              <a:tblPr firstRow="1" bandRow="1">
                <a:tableStyleId>{5C22544A-7EE6-4342-B048-85BDC9FD1C3A}</a:tableStyleId>
              </a:tblPr>
              <a:tblGrid>
                <a:gridCol w="638031">
                  <a:extLst>
                    <a:ext uri="{9D8B030D-6E8A-4147-A177-3AD203B41FA5}">
                      <a16:colId xmlns:a16="http://schemas.microsoft.com/office/drawing/2014/main" val="20000"/>
                    </a:ext>
                  </a:extLst>
                </a:gridCol>
                <a:gridCol w="6994817">
                  <a:extLst>
                    <a:ext uri="{9D8B030D-6E8A-4147-A177-3AD203B41FA5}">
                      <a16:colId xmlns:a16="http://schemas.microsoft.com/office/drawing/2014/main" val="20001"/>
                    </a:ext>
                  </a:extLst>
                </a:gridCol>
              </a:tblGrid>
              <a:tr h="344386">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kern="100" dirty="0">
                          <a:effectLst/>
                          <a:latin typeface="Calibri"/>
                          <a:ea typeface="新細明體"/>
                          <a:cs typeface="Times New Roman"/>
                        </a:rPr>
                        <a:t>校名</a:t>
                      </a:r>
                      <a:r>
                        <a:rPr lang="en-US" altLang="zh-TW" sz="2400" kern="100" dirty="0">
                          <a:effectLst/>
                          <a:latin typeface="Calibri"/>
                          <a:ea typeface="新細明體"/>
                          <a:cs typeface="Times New Roman"/>
                        </a:rPr>
                        <a:t>(</a:t>
                      </a:r>
                      <a:r>
                        <a:rPr lang="zh-TW" altLang="en-US" sz="2400" kern="100" dirty="0">
                          <a:effectLst/>
                          <a:latin typeface="Calibri"/>
                          <a:ea typeface="新細明體"/>
                          <a:cs typeface="Times New Roman"/>
                        </a:rPr>
                        <a:t>招生人數</a:t>
                      </a:r>
                      <a:r>
                        <a:rPr lang="en-US" altLang="zh-TW" sz="2400" kern="100" dirty="0">
                          <a:effectLst/>
                          <a:latin typeface="Calibri"/>
                          <a:ea typeface="新細明體"/>
                          <a:cs typeface="Times New Roman"/>
                        </a:rPr>
                        <a:t>)</a:t>
                      </a:r>
                      <a:endParaRPr lang="zh-TW" altLang="zh-TW" sz="24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0"/>
                  </a:ext>
                </a:extLst>
              </a:tr>
              <a:tr h="3616054">
                <a:tc>
                  <a:txBody>
                    <a:bodyPr/>
                    <a:lstStyle/>
                    <a:p>
                      <a:pPr algn="ctr"/>
                      <a:r>
                        <a:rPr lang="zh-TW" altLang="en-US" sz="2800" dirty="0">
                          <a:latin typeface="微軟正黑體" panose="020B0604030504040204" pitchFamily="34" charset="-120"/>
                          <a:ea typeface="微軟正黑體" panose="020B0604030504040204" pitchFamily="34" charset="-120"/>
                        </a:rPr>
                        <a:t>公立學校</a:t>
                      </a:r>
                    </a:p>
                  </a:txBody>
                  <a:tcPr vert="eaVert"/>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西松高中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(17)</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中崙高中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39)</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永春高中</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(50)</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和平高中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(40)</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大直高中</a:t>
                      </a:r>
                      <a:r>
                        <a:rPr lang="en-US" altLang="zh-TW" sz="2400" kern="100" dirty="0" smtClean="0">
                          <a:solidFill>
                            <a:srgbClr val="FF0000"/>
                          </a:solidFill>
                          <a:effectLst/>
                          <a:latin typeface="微軟正黑體" panose="020B0604030504040204" pitchFamily="34" charset="-120"/>
                          <a:ea typeface="微軟正黑體" panose="020B0604030504040204" pitchFamily="34" charset="-120"/>
                          <a:cs typeface="Times New Roman"/>
                        </a:rPr>
                        <a:t>(40)</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明倫高中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(27)</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成淵高中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35)</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華江高中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58)</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大理高中</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(25)</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景美</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女</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高</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140)</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萬芳高中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50)</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南港高中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(52)</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育成高中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(95)</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內湖高中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69)</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麗山高中</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(42)</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南湖高中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(27)</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陽明高中</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(30</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百齡高中</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(37)</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復興高中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194)</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中正高中</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(100)</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松山家商</a:t>
                      </a:r>
                      <a:r>
                        <a:rPr lang="en-US" altLang="zh-TW"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333333"/>
                          </a:solidFill>
                          <a:effectLst/>
                          <a:latin typeface="微軟正黑體" panose="020B0604030504040204" pitchFamily="34" charset="-120"/>
                          <a:ea typeface="微軟正黑體" panose="020B0604030504040204" pitchFamily="34" charset="-120"/>
                          <a:cs typeface="Times New Roman"/>
                        </a:rPr>
                        <a:t>154)</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松山工農</a:t>
                      </a:r>
                      <a:r>
                        <a:rPr lang="en-US"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FF0000"/>
                          </a:solidFill>
                          <a:effectLst/>
                          <a:latin typeface="微軟正黑體" panose="020B0604030504040204" pitchFamily="34" charset="-120"/>
                          <a:ea typeface="微軟正黑體" panose="020B0604030504040204" pitchFamily="34" charset="-120"/>
                          <a:cs typeface="Times New Roman"/>
                        </a:rPr>
                        <a:t>182)</a:t>
                      </a:r>
                      <a:r>
                        <a:rPr lang="zh-TW" altLang="en-US" sz="2400" kern="100" dirty="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大安高工</a:t>
                      </a:r>
                      <a:r>
                        <a:rPr lang="en-US" altLang="zh-TW" sz="2400" kern="100" dirty="0" smtClean="0">
                          <a:solidFill>
                            <a:srgbClr val="FF0000"/>
                          </a:solidFill>
                          <a:effectLst/>
                          <a:latin typeface="微軟正黑體" panose="020B0604030504040204" pitchFamily="34" charset="-120"/>
                          <a:ea typeface="微軟正黑體" panose="020B0604030504040204" pitchFamily="34" charset="-120"/>
                          <a:cs typeface="Times New Roman"/>
                        </a:rPr>
                        <a:t>(61)</a:t>
                      </a:r>
                      <a:r>
                        <a:rPr lang="zh-TW" altLang="en-US" sz="2400" kern="100" dirty="0">
                          <a:solidFill>
                            <a:srgbClr val="FF0000"/>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木柵高工</a:t>
                      </a:r>
                      <a:r>
                        <a:rPr lang="en-US"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(150)</a:t>
                      </a:r>
                      <a:r>
                        <a:rPr lang="zh-TW" altLang="en-US" sz="2400" kern="100" dirty="0">
                          <a:solidFill>
                            <a:srgbClr val="FF0000"/>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南港高工</a:t>
                      </a:r>
                      <a:r>
                        <a:rPr lang="en-US"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a:t>
                      </a:r>
                      <a:r>
                        <a:rPr lang="en-US" altLang="zh-TW" sz="2400" kern="100" dirty="0" smtClean="0">
                          <a:solidFill>
                            <a:srgbClr val="FF0000"/>
                          </a:solidFill>
                          <a:effectLst/>
                          <a:latin typeface="微軟正黑體" panose="020B0604030504040204" pitchFamily="34" charset="-120"/>
                          <a:ea typeface="微軟正黑體" panose="020B0604030504040204" pitchFamily="34" charset="-120"/>
                          <a:cs typeface="Times New Roman"/>
                        </a:rPr>
                        <a:t>216)</a:t>
                      </a:r>
                      <a:r>
                        <a:rPr lang="zh-TW" altLang="en-US" sz="2400" kern="100" dirty="0">
                          <a:solidFill>
                            <a:srgbClr val="FF0000"/>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內湖高工</a:t>
                      </a:r>
                      <a:r>
                        <a:rPr lang="en-US"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(168)</a:t>
                      </a:r>
                      <a:r>
                        <a:rPr lang="zh-TW" altLang="en-US" sz="2400" kern="100" dirty="0">
                          <a:solidFill>
                            <a:srgbClr val="FF0000"/>
                          </a:solidFill>
                          <a:effectLst/>
                          <a:latin typeface="微軟正黑體" panose="020B0604030504040204" pitchFamily="34" charset="-120"/>
                          <a:ea typeface="微軟正黑體" panose="020B0604030504040204" pitchFamily="34" charset="-120"/>
                          <a:cs typeface="Times New Roman"/>
                        </a:rPr>
                        <a:t>、</a:t>
                      </a:r>
                      <a:r>
                        <a:rPr lang="zh-TW"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士林高商(</a:t>
                      </a:r>
                      <a:r>
                        <a:rPr lang="en-US" altLang="zh-TW" sz="2400" kern="100" dirty="0">
                          <a:solidFill>
                            <a:srgbClr val="FF0000"/>
                          </a:solidFill>
                          <a:effectLst/>
                          <a:latin typeface="微軟正黑體" panose="020B0604030504040204" pitchFamily="34" charset="-120"/>
                          <a:ea typeface="微軟正黑體" panose="020B0604030504040204" pitchFamily="34" charset="-120"/>
                          <a:cs typeface="Times New Roman"/>
                        </a:rPr>
                        <a:t>148)</a:t>
                      </a: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kern="100" dirty="0">
                          <a:solidFill>
                            <a:srgbClr val="990099"/>
                          </a:solidFill>
                          <a:effectLst/>
                          <a:latin typeface="微軟正黑體" panose="020B0604030504040204" pitchFamily="34" charset="-120"/>
                          <a:ea typeface="微軟正黑體" panose="020B0604030504040204" pitchFamily="34" charset="-120"/>
                          <a:cs typeface="Times New Roman"/>
                        </a:rPr>
                        <a:t>未參與辦理學校：大同高中、中山女高、北一女中、成功高中、松山高中、建國中學、國立學校（師大附中、政大附中）</a:t>
                      </a:r>
                      <a:endParaRPr lang="zh-TW" sz="2400" kern="100" dirty="0">
                        <a:solidFill>
                          <a:srgbClr val="990099"/>
                        </a:solidFill>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標題 1"/>
          <p:cNvSpPr txBox="1">
            <a:spLocks/>
          </p:cNvSpPr>
          <p:nvPr/>
        </p:nvSpPr>
        <p:spPr>
          <a:xfrm>
            <a:off x="1403648" y="332656"/>
            <a:ext cx="7128792" cy="1158952"/>
          </a:xfrm>
          <a:prstGeom prst="rect">
            <a:avLst/>
          </a:prstGeom>
          <a:solidFill>
            <a:schemeClr val="accent2">
              <a:lumMod val="40000"/>
              <a:lumOff val="60000"/>
            </a:schemeClr>
          </a:solidFill>
        </p:spPr>
        <p:txBody>
          <a:bodyPr vert="horz" anchor="b">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kumimoji="1" lang="en-US" altLang="zh-TW" b="1" dirty="0" smtClean="0">
                <a:solidFill>
                  <a:srgbClr val="FF0000"/>
                </a:solidFill>
              </a:rPr>
              <a:t>108</a:t>
            </a:r>
            <a:r>
              <a:rPr kumimoji="1" lang="zh-TW" altLang="en-US" b="1" dirty="0" smtClean="0">
                <a:solidFill>
                  <a:srgbClr val="FF0000"/>
                </a:solidFill>
              </a:rPr>
              <a:t>年</a:t>
            </a:r>
            <a:r>
              <a:rPr kumimoji="1" lang="zh-TW" altLang="en-US" b="1" dirty="0">
                <a:solidFill>
                  <a:schemeClr val="tx1">
                    <a:lumMod val="95000"/>
                    <a:lumOff val="5000"/>
                  </a:schemeClr>
                </a:solidFill>
              </a:rPr>
              <a:t>臺北市優先免試辦理學校</a:t>
            </a:r>
            <a:r>
              <a:rPr kumimoji="1" lang="en-US" altLang="zh-TW" b="1" dirty="0">
                <a:solidFill>
                  <a:schemeClr val="tx1">
                    <a:lumMod val="95000"/>
                    <a:lumOff val="5000"/>
                  </a:schemeClr>
                </a:solidFill>
              </a:rPr>
              <a:t/>
            </a:r>
            <a:br>
              <a:rPr kumimoji="1" lang="en-US" altLang="zh-TW" b="1" dirty="0">
                <a:solidFill>
                  <a:schemeClr val="tx1">
                    <a:lumMod val="95000"/>
                    <a:lumOff val="5000"/>
                  </a:schemeClr>
                </a:solidFill>
              </a:rPr>
            </a:br>
            <a:r>
              <a:rPr kumimoji="1" lang="zh-TW" altLang="en-US" b="1" dirty="0">
                <a:solidFill>
                  <a:schemeClr val="tx1">
                    <a:lumMod val="95000"/>
                    <a:lumOff val="5000"/>
                  </a:schemeClr>
                </a:solidFill>
              </a:rPr>
              <a:t>第二類</a:t>
            </a:r>
            <a:r>
              <a:rPr kumimoji="1" lang="en-US" altLang="zh-TW" sz="2000" dirty="0">
                <a:solidFill>
                  <a:srgbClr val="FF0000"/>
                </a:solidFill>
              </a:rPr>
              <a:t>(</a:t>
            </a:r>
            <a:r>
              <a:rPr kumimoji="1" lang="zh-TW" altLang="en-US" sz="2000" dirty="0">
                <a:solidFill>
                  <a:srgbClr val="FF0000"/>
                </a:solidFill>
              </a:rPr>
              <a:t>請以簡章為準</a:t>
            </a:r>
            <a:r>
              <a:rPr kumimoji="1" lang="en-US" altLang="zh-TW" sz="2000" dirty="0">
                <a:solidFill>
                  <a:srgbClr val="FF0000"/>
                </a:solidFill>
              </a:rPr>
              <a:t>!)</a:t>
            </a:r>
            <a:endParaRPr kumimoji="1" lang="zh-TW" altLang="en-US" b="1" dirty="0">
              <a:solidFill>
                <a:schemeClr val="tx1">
                  <a:lumMod val="95000"/>
                  <a:lumOff val="5000"/>
                </a:schemeClr>
              </a:solidFill>
            </a:endParaRPr>
          </a:p>
        </p:txBody>
      </p:sp>
    </p:spTree>
    <p:extLst>
      <p:ext uri="{BB962C8B-B14F-4D97-AF65-F5344CB8AC3E}">
        <p14:creationId xmlns:p14="http://schemas.microsoft.com/office/powerpoint/2010/main" val="564041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1367644" y="260648"/>
            <a:ext cx="7128792" cy="1158952"/>
          </a:xfrm>
          <a:prstGeom prst="rect">
            <a:avLst/>
          </a:prstGeom>
          <a:solidFill>
            <a:schemeClr val="accent2">
              <a:lumMod val="40000"/>
              <a:lumOff val="60000"/>
            </a:schemeClr>
          </a:solidFill>
        </p:spPr>
        <p:txBody>
          <a:bodyPr vert="horz" anchor="b">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kumimoji="1" lang="en-US" altLang="zh-TW" b="1" dirty="0" smtClean="0">
                <a:solidFill>
                  <a:srgbClr val="FF0000"/>
                </a:solidFill>
              </a:rPr>
              <a:t>108</a:t>
            </a:r>
            <a:r>
              <a:rPr kumimoji="1" lang="zh-TW" altLang="en-US" b="1" dirty="0" smtClean="0">
                <a:solidFill>
                  <a:srgbClr val="FF0000"/>
                </a:solidFill>
              </a:rPr>
              <a:t>年</a:t>
            </a:r>
            <a:r>
              <a:rPr kumimoji="1" lang="zh-TW" altLang="en-US" b="1" dirty="0">
                <a:solidFill>
                  <a:schemeClr val="tx1">
                    <a:lumMod val="95000"/>
                    <a:lumOff val="5000"/>
                  </a:schemeClr>
                </a:solidFill>
              </a:rPr>
              <a:t>臺北市優先免試辦理學校</a:t>
            </a:r>
            <a:r>
              <a:rPr kumimoji="1" lang="en-US" altLang="zh-TW" b="1" dirty="0">
                <a:solidFill>
                  <a:schemeClr val="tx1">
                    <a:lumMod val="95000"/>
                    <a:lumOff val="5000"/>
                  </a:schemeClr>
                </a:solidFill>
              </a:rPr>
              <a:t/>
            </a:r>
            <a:br>
              <a:rPr kumimoji="1" lang="en-US" altLang="zh-TW" b="1" dirty="0">
                <a:solidFill>
                  <a:schemeClr val="tx1">
                    <a:lumMod val="95000"/>
                    <a:lumOff val="5000"/>
                  </a:schemeClr>
                </a:solidFill>
              </a:rPr>
            </a:br>
            <a:r>
              <a:rPr kumimoji="1" lang="zh-TW" altLang="en-US" b="1" dirty="0">
                <a:solidFill>
                  <a:schemeClr val="tx1">
                    <a:lumMod val="95000"/>
                    <a:lumOff val="5000"/>
                  </a:schemeClr>
                </a:solidFill>
              </a:rPr>
              <a:t>第二類</a:t>
            </a:r>
            <a:r>
              <a:rPr kumimoji="1" lang="en-US" altLang="zh-TW" sz="2000" dirty="0">
                <a:solidFill>
                  <a:srgbClr val="FF0000"/>
                </a:solidFill>
              </a:rPr>
              <a:t>(</a:t>
            </a:r>
            <a:r>
              <a:rPr kumimoji="1" lang="zh-TW" altLang="en-US" sz="2000" dirty="0">
                <a:solidFill>
                  <a:srgbClr val="FF0000"/>
                </a:solidFill>
              </a:rPr>
              <a:t>請以簡章為準</a:t>
            </a:r>
            <a:r>
              <a:rPr kumimoji="1" lang="en-US" altLang="zh-TW" sz="2000" dirty="0">
                <a:solidFill>
                  <a:srgbClr val="FF0000"/>
                </a:solidFill>
              </a:rPr>
              <a:t>!)</a:t>
            </a:r>
            <a:endParaRPr kumimoji="1" lang="zh-TW" altLang="en-US" sz="2000" b="1" dirty="0">
              <a:solidFill>
                <a:schemeClr val="tx1">
                  <a:lumMod val="95000"/>
                  <a:lumOff val="5000"/>
                </a:schemeClr>
              </a:solidFill>
            </a:endParaRPr>
          </a:p>
        </p:txBody>
      </p:sp>
      <p:graphicFrame>
        <p:nvGraphicFramePr>
          <p:cNvPr id="8" name="內容版面配置區 4"/>
          <p:cNvGraphicFramePr>
            <a:graphicFrameLocks/>
          </p:cNvGraphicFramePr>
          <p:nvPr>
            <p:extLst>
              <p:ext uri="{D42A27DB-BD31-4B8C-83A1-F6EECF244321}">
                <p14:modId xmlns:p14="http://schemas.microsoft.com/office/powerpoint/2010/main" val="778477403"/>
              </p:ext>
            </p:extLst>
          </p:nvPr>
        </p:nvGraphicFramePr>
        <p:xfrm>
          <a:off x="1115616" y="1628800"/>
          <a:ext cx="7632848" cy="4752528"/>
        </p:xfrm>
        <a:graphic>
          <a:graphicData uri="http://schemas.openxmlformats.org/drawingml/2006/table">
            <a:tbl>
              <a:tblPr firstRow="1" bandRow="1">
                <a:tableStyleId>{5C22544A-7EE6-4342-B048-85BDC9FD1C3A}</a:tableStyleId>
              </a:tblPr>
              <a:tblGrid>
                <a:gridCol w="669111">
                  <a:extLst>
                    <a:ext uri="{9D8B030D-6E8A-4147-A177-3AD203B41FA5}">
                      <a16:colId xmlns:a16="http://schemas.microsoft.com/office/drawing/2014/main" val="20000"/>
                    </a:ext>
                  </a:extLst>
                </a:gridCol>
                <a:gridCol w="6963737">
                  <a:extLst>
                    <a:ext uri="{9D8B030D-6E8A-4147-A177-3AD203B41FA5}">
                      <a16:colId xmlns:a16="http://schemas.microsoft.com/office/drawing/2014/main" val="20001"/>
                    </a:ext>
                  </a:extLst>
                </a:gridCol>
              </a:tblGrid>
              <a:tr h="459922">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kern="100" dirty="0">
                          <a:effectLst/>
                          <a:latin typeface="Calibri"/>
                          <a:ea typeface="新細明體"/>
                          <a:cs typeface="Times New Roman"/>
                        </a:rPr>
                        <a:t>校名</a:t>
                      </a:r>
                      <a:r>
                        <a:rPr lang="en-US" altLang="zh-TW" sz="2400" kern="100" dirty="0">
                          <a:effectLst/>
                          <a:latin typeface="Calibri"/>
                          <a:ea typeface="新細明體"/>
                          <a:cs typeface="Times New Roman"/>
                        </a:rPr>
                        <a:t>(</a:t>
                      </a:r>
                      <a:r>
                        <a:rPr lang="zh-TW" altLang="en-US" sz="2400" kern="100" dirty="0">
                          <a:effectLst/>
                          <a:latin typeface="Calibri"/>
                          <a:ea typeface="新細明體"/>
                          <a:cs typeface="Times New Roman"/>
                        </a:rPr>
                        <a:t>招生人數</a:t>
                      </a:r>
                      <a:r>
                        <a:rPr lang="en-US" altLang="zh-TW" sz="2400" kern="100" dirty="0">
                          <a:effectLst/>
                          <a:latin typeface="Calibri"/>
                          <a:ea typeface="新細明體"/>
                          <a:cs typeface="Times New Roman"/>
                        </a:rPr>
                        <a:t>)</a:t>
                      </a:r>
                      <a:endParaRPr lang="zh-TW" sz="24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0"/>
                  </a:ext>
                </a:extLst>
              </a:tr>
              <a:tr h="2276382">
                <a:tc>
                  <a:txBody>
                    <a:bodyPr/>
                    <a:lstStyle/>
                    <a:p>
                      <a:pPr algn="ctr"/>
                      <a:r>
                        <a:rPr lang="zh-TW" altLang="en-US" sz="2800" dirty="0">
                          <a:latin typeface="微軟正黑體" panose="020B0604030504040204" pitchFamily="34" charset="-120"/>
                          <a:ea typeface="微軟正黑體" panose="020B0604030504040204" pitchFamily="34" charset="-120"/>
                        </a:rPr>
                        <a:t>私立學校</a:t>
                      </a:r>
                      <a:endParaRPr lang="en-US" altLang="zh-TW" sz="2800" dirty="0">
                        <a:latin typeface="微軟正黑體" panose="020B0604030504040204" pitchFamily="34" charset="-120"/>
                        <a:ea typeface="微軟正黑體" panose="020B0604030504040204" pitchFamily="34" charset="-120"/>
                      </a:endParaRPr>
                    </a:p>
                  </a:txBody>
                  <a:tcPr vert="eaVert"/>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kern="100" dirty="0">
                          <a:effectLst/>
                          <a:latin typeface="微軟正黑體" panose="020B0604030504040204" pitchFamily="34" charset="-120"/>
                          <a:ea typeface="微軟正黑體" panose="020B0604030504040204" pitchFamily="34" charset="-120"/>
                          <a:cs typeface="Times New Roman"/>
                        </a:rPr>
                        <a:t>大同高中</a:t>
                      </a:r>
                      <a:r>
                        <a:rPr lang="en-US" altLang="zh-TW" sz="2800" kern="100" dirty="0">
                          <a:effectLst/>
                          <a:latin typeface="微軟正黑體" panose="020B0604030504040204" pitchFamily="34" charset="-120"/>
                          <a:ea typeface="微軟正黑體" panose="020B0604030504040204" pitchFamily="34" charset="-120"/>
                          <a:cs typeface="Times New Roman"/>
                        </a:rPr>
                        <a:t>(126)</a:t>
                      </a:r>
                      <a:r>
                        <a:rPr lang="zh-TW" altLang="en-US" sz="2800" kern="100" dirty="0">
                          <a:effectLst/>
                          <a:latin typeface="微軟正黑體" panose="020B0604030504040204" pitchFamily="34" charset="-120"/>
                          <a:ea typeface="微軟正黑體" panose="020B0604030504040204" pitchFamily="34" charset="-120"/>
                          <a:cs typeface="Times New Roman"/>
                        </a:rPr>
                        <a:t>、靜修女中</a:t>
                      </a:r>
                      <a:r>
                        <a:rPr lang="en-US" altLang="zh-TW" sz="2800" kern="100" dirty="0">
                          <a:effectLst/>
                          <a:latin typeface="微軟正黑體" panose="020B0604030504040204" pitchFamily="34" charset="-120"/>
                          <a:ea typeface="微軟正黑體" panose="020B0604030504040204" pitchFamily="34" charset="-120"/>
                          <a:cs typeface="Times New Roman"/>
                        </a:rPr>
                        <a:t>(147)</a:t>
                      </a:r>
                      <a:r>
                        <a:rPr lang="zh-TW" altLang="en-US" sz="2800" kern="100" dirty="0">
                          <a:effectLst/>
                          <a:latin typeface="微軟正黑體" panose="020B0604030504040204" pitchFamily="34" charset="-120"/>
                          <a:ea typeface="微軟正黑體" panose="020B0604030504040204" pitchFamily="34" charset="-120"/>
                          <a:cs typeface="Times New Roman"/>
                        </a:rPr>
                        <a:t>、文德女中</a:t>
                      </a:r>
                      <a:r>
                        <a:rPr lang="en-US" altLang="zh-TW" sz="2800" kern="100" dirty="0" smtClean="0">
                          <a:effectLst/>
                          <a:latin typeface="微軟正黑體" panose="020B0604030504040204" pitchFamily="34" charset="-120"/>
                          <a:ea typeface="微軟正黑體" panose="020B0604030504040204" pitchFamily="34" charset="-120"/>
                          <a:cs typeface="Times New Roman"/>
                        </a:rPr>
                        <a:t>(36)</a:t>
                      </a:r>
                      <a:r>
                        <a:rPr lang="zh-TW" altLang="en-US" sz="2800" kern="100" dirty="0">
                          <a:effectLst/>
                          <a:latin typeface="微軟正黑體" panose="020B0604030504040204" pitchFamily="34" charset="-120"/>
                          <a:ea typeface="微軟正黑體" panose="020B0604030504040204" pitchFamily="34" charset="-120"/>
                          <a:cs typeface="Times New Roman"/>
                        </a:rPr>
                        <a:t>、方濟高中</a:t>
                      </a:r>
                      <a:r>
                        <a:rPr lang="en-US" altLang="zh-TW" sz="2800" kern="100" dirty="0">
                          <a:effectLst/>
                          <a:latin typeface="微軟正黑體" panose="020B0604030504040204" pitchFamily="34" charset="-120"/>
                          <a:ea typeface="微軟正黑體" panose="020B0604030504040204" pitchFamily="34" charset="-120"/>
                          <a:cs typeface="Times New Roman"/>
                        </a:rPr>
                        <a:t>(12)</a:t>
                      </a:r>
                      <a:r>
                        <a:rPr lang="zh-TW" altLang="en-US" sz="2800" kern="100" dirty="0">
                          <a:effectLst/>
                          <a:latin typeface="微軟正黑體" panose="020B0604030504040204" pitchFamily="34" charset="-120"/>
                          <a:ea typeface="微軟正黑體" panose="020B0604030504040204" pitchFamily="34" charset="-120"/>
                          <a:cs typeface="Times New Roman"/>
                        </a:rPr>
                        <a:t>、達人女中</a:t>
                      </a:r>
                      <a:r>
                        <a:rPr lang="en-US" altLang="zh-TW" sz="2800" kern="100" dirty="0">
                          <a:effectLst/>
                          <a:latin typeface="微軟正黑體" panose="020B0604030504040204" pitchFamily="34" charset="-120"/>
                          <a:ea typeface="微軟正黑體" panose="020B0604030504040204" pitchFamily="34" charset="-120"/>
                          <a:cs typeface="Times New Roman"/>
                        </a:rPr>
                        <a:t>(43)</a:t>
                      </a:r>
                      <a:r>
                        <a:rPr lang="zh-TW" altLang="en-US" sz="2800" kern="100" dirty="0">
                          <a:effectLst/>
                          <a:latin typeface="微軟正黑體" panose="020B0604030504040204" pitchFamily="34" charset="-120"/>
                          <a:ea typeface="微軟正黑體" panose="020B0604030504040204" pitchFamily="34" charset="-120"/>
                          <a:cs typeface="Times New Roman"/>
                        </a:rPr>
                        <a:t>、衛理女中</a:t>
                      </a:r>
                      <a:r>
                        <a:rPr lang="en-US" altLang="zh-TW" sz="2800" kern="100" dirty="0">
                          <a:effectLst/>
                          <a:latin typeface="微軟正黑體" panose="020B0604030504040204" pitchFamily="34" charset="-120"/>
                          <a:ea typeface="微軟正黑體" panose="020B0604030504040204" pitchFamily="34" charset="-120"/>
                          <a:cs typeface="Times New Roman"/>
                        </a:rPr>
                        <a:t>(18)</a:t>
                      </a:r>
                      <a:endParaRPr lang="zh-TW" sz="2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a16="http://schemas.microsoft.com/office/drawing/2014/main" val="10001"/>
                  </a:ext>
                </a:extLst>
              </a:tr>
              <a:tr h="2016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進修部</a:t>
                      </a:r>
                      <a:endParaRPr lang="en-US" altLang="zh-TW" sz="2800" dirty="0">
                        <a:latin typeface="微軟正黑體" panose="020B0604030504040204" pitchFamily="34" charset="-120"/>
                        <a:ea typeface="微軟正黑體" panose="020B0604030504040204" pitchFamily="34" charset="-120"/>
                      </a:endParaRPr>
                    </a:p>
                    <a:p>
                      <a:pPr algn="ctr"/>
                      <a:endParaRPr lang="en-US" altLang="zh-TW" sz="2800" dirty="0">
                        <a:latin typeface="微軟正黑體" panose="020B0604030504040204" pitchFamily="34" charset="-120"/>
                        <a:ea typeface="微軟正黑體" panose="020B0604030504040204" pitchFamily="34" charset="-120"/>
                      </a:endParaRPr>
                    </a:p>
                  </a:txBody>
                  <a:tcPr vert="eaVert"/>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kern="100" dirty="0">
                          <a:effectLst/>
                          <a:latin typeface="微軟正黑體" panose="020B0604030504040204" pitchFamily="34" charset="-120"/>
                          <a:ea typeface="微軟正黑體" panose="020B0604030504040204" pitchFamily="34" charset="-120"/>
                          <a:cs typeface="Times New Roman"/>
                        </a:rPr>
                        <a:t>大安高工</a:t>
                      </a:r>
                      <a:r>
                        <a:rPr lang="en-US" altLang="zh-TW" sz="2800" kern="100" dirty="0" smtClean="0">
                          <a:effectLst/>
                          <a:latin typeface="微軟正黑體" panose="020B0604030504040204" pitchFamily="34" charset="-120"/>
                          <a:ea typeface="微軟正黑體" panose="020B0604030504040204" pitchFamily="34" charset="-120"/>
                          <a:cs typeface="Times New Roman"/>
                        </a:rPr>
                        <a:t>(50</a:t>
                      </a:r>
                      <a:r>
                        <a:rPr lang="en-US" altLang="zh-TW" sz="2800" kern="100" dirty="0">
                          <a:effectLst/>
                          <a:latin typeface="微軟正黑體" panose="020B0604030504040204" pitchFamily="34" charset="-120"/>
                          <a:ea typeface="微軟正黑體" panose="020B0604030504040204" pitchFamily="34" charset="-120"/>
                          <a:cs typeface="Times New Roman"/>
                        </a:rPr>
                        <a:t>)</a:t>
                      </a:r>
                      <a:r>
                        <a:rPr lang="zh-TW" altLang="en-US" sz="2800" kern="100" dirty="0">
                          <a:effectLst/>
                          <a:latin typeface="微軟正黑體" panose="020B0604030504040204" pitchFamily="34" charset="-120"/>
                          <a:ea typeface="微軟正黑體" panose="020B0604030504040204" pitchFamily="34" charset="-120"/>
                          <a:cs typeface="Times New Roman"/>
                        </a:rPr>
                        <a:t>、士林高商</a:t>
                      </a:r>
                      <a:r>
                        <a:rPr lang="en-US" altLang="zh-TW" sz="2800" kern="100" dirty="0" smtClean="0">
                          <a:effectLst/>
                          <a:latin typeface="微軟正黑體" panose="020B0604030504040204" pitchFamily="34" charset="-120"/>
                          <a:ea typeface="微軟正黑體" panose="020B0604030504040204" pitchFamily="34" charset="-120"/>
                          <a:cs typeface="Times New Roman"/>
                        </a:rPr>
                        <a:t>(40</a:t>
                      </a:r>
                      <a:r>
                        <a:rPr lang="en-US" altLang="zh-TW" sz="2800" kern="100" dirty="0">
                          <a:effectLst/>
                          <a:latin typeface="微軟正黑體" panose="020B0604030504040204" pitchFamily="34" charset="-120"/>
                          <a:ea typeface="微軟正黑體" panose="020B0604030504040204" pitchFamily="34" charset="-120"/>
                          <a:cs typeface="Times New Roman"/>
                        </a:rPr>
                        <a:t>)</a:t>
                      </a:r>
                      <a:endParaRPr lang="zh-TW" sz="2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264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7704" y="404664"/>
            <a:ext cx="6552728" cy="582888"/>
          </a:xfrm>
          <a:solidFill>
            <a:schemeClr val="accent2">
              <a:lumMod val="40000"/>
              <a:lumOff val="60000"/>
            </a:schemeClr>
          </a:solidFill>
        </p:spPr>
        <p:txBody>
          <a:bodyPr>
            <a:noAutofit/>
          </a:bodyPr>
          <a:lstStyle/>
          <a:p>
            <a:pPr algn="ctr">
              <a:defRPr/>
            </a:pPr>
            <a:r>
              <a:rPr kumimoji="1" lang="en-US" altLang="zh-TW" sz="3600" b="1" dirty="0" smtClean="0">
                <a:solidFill>
                  <a:srgbClr val="FF0000"/>
                </a:solidFill>
              </a:rPr>
              <a:t>108</a:t>
            </a:r>
            <a:r>
              <a:rPr kumimoji="1" lang="zh-TW" altLang="en-US" sz="3600" b="1" dirty="0" smtClean="0">
                <a:solidFill>
                  <a:srgbClr val="FF0000"/>
                </a:solidFill>
              </a:rPr>
              <a:t>年</a:t>
            </a:r>
            <a:r>
              <a:rPr kumimoji="1" lang="zh-TW" altLang="en-US" sz="3600" b="1" dirty="0">
                <a:solidFill>
                  <a:schemeClr val="tx1">
                    <a:lumMod val="95000"/>
                    <a:lumOff val="5000"/>
                  </a:schemeClr>
                </a:solidFill>
              </a:rPr>
              <a:t>臺北市優先免試</a:t>
            </a:r>
            <a:r>
              <a:rPr lang="zh-TW" altLang="en-US" sz="3600" b="1" dirty="0">
                <a:solidFill>
                  <a:schemeClr val="tx1">
                    <a:lumMod val="95000"/>
                    <a:lumOff val="5000"/>
                  </a:schemeClr>
                </a:solidFill>
                <a:latin typeface="微軟正黑體" panose="020B0604030504040204" pitchFamily="34" charset="-120"/>
              </a:rPr>
              <a:t>招生名額</a:t>
            </a:r>
            <a:endParaRPr lang="en-US" altLang="zh-TW" sz="3600" b="1" dirty="0">
              <a:solidFill>
                <a:schemeClr val="tx1">
                  <a:lumMod val="95000"/>
                  <a:lumOff val="5000"/>
                </a:schemeClr>
              </a:solidFill>
              <a:latin typeface="微軟正黑體" panose="020B0604030504040204" pitchFamily="34" charset="-120"/>
            </a:endParaRPr>
          </a:p>
        </p:txBody>
      </p:sp>
      <p:sp>
        <p:nvSpPr>
          <p:cNvPr id="3" name="內容版面配置區 2"/>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zh-TW" altLang="en-US" dirty="0">
                <a:latin typeface="微軟正黑體" panose="020B0604030504040204" pitchFamily="34" charset="-120"/>
                <a:ea typeface="微軟正黑體" panose="020B0604030504040204" pitchFamily="34" charset="-120"/>
              </a:rPr>
              <a:t>第一類</a:t>
            </a:r>
            <a:endParaRPr lang="en-US" altLang="zh-TW" dirty="0">
              <a:latin typeface="微軟正黑體" panose="020B0604030504040204" pitchFamily="34" charset="-120"/>
              <a:ea typeface="微軟正黑體" panose="020B0604030504040204" pitchFamily="34" charset="-120"/>
            </a:endParaRPr>
          </a:p>
          <a:p>
            <a:pPr lvl="1" indent="-256032">
              <a:buFont typeface="Wingdings 3"/>
              <a:buChar char=""/>
              <a:defRPr/>
            </a:pPr>
            <a:r>
              <a:rPr lang="zh-TW" altLang="en-US" dirty="0">
                <a:latin typeface="微軟正黑體" panose="020B0604030504040204" pitchFamily="34" charset="-120"/>
                <a:ea typeface="微軟正黑體" panose="020B0604030504040204" pitchFamily="34" charset="-120"/>
              </a:rPr>
              <a:t>私立高中</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994</a:t>
            </a:r>
            <a:r>
              <a:rPr lang="zh-TW" altLang="en-US" dirty="0" smtClean="0">
                <a:latin typeface="微軟正黑體" panose="020B0604030504040204" pitchFamily="34" charset="-120"/>
                <a:ea typeface="微軟正黑體" panose="020B0604030504040204" pitchFamily="34" charset="-120"/>
              </a:rPr>
              <a:t>位</a:t>
            </a:r>
            <a:endParaRPr lang="en-US" altLang="zh-TW" dirty="0">
              <a:latin typeface="微軟正黑體" panose="020B0604030504040204" pitchFamily="34" charset="-120"/>
              <a:ea typeface="微軟正黑體" panose="020B0604030504040204" pitchFamily="34" charset="-120"/>
            </a:endParaRPr>
          </a:p>
          <a:p>
            <a:pPr lvl="1" indent="-256032">
              <a:buFont typeface="Wingdings 3"/>
              <a:buChar char=""/>
              <a:defRPr/>
            </a:pPr>
            <a:r>
              <a:rPr lang="zh-TW" altLang="en-US" dirty="0">
                <a:latin typeface="微軟正黑體" panose="020B0604030504040204" pitchFamily="34" charset="-120"/>
                <a:ea typeface="微軟正黑體" panose="020B0604030504040204" pitchFamily="34" charset="-120"/>
              </a:rPr>
              <a:t>私立高職：</a:t>
            </a:r>
            <a:r>
              <a:rPr lang="en-US" altLang="zh-TW" dirty="0" smtClean="0">
                <a:latin typeface="微軟正黑體" panose="020B0604030504040204" pitchFamily="34" charset="-120"/>
                <a:ea typeface="微軟正黑體" panose="020B0604030504040204" pitchFamily="34" charset="-120"/>
              </a:rPr>
              <a:t>1,329</a:t>
            </a:r>
            <a:r>
              <a:rPr lang="zh-TW" altLang="en-US" dirty="0" smtClean="0">
                <a:latin typeface="微軟正黑體" panose="020B0604030504040204" pitchFamily="34" charset="-120"/>
                <a:ea typeface="微軟正黑體" panose="020B0604030504040204" pitchFamily="34" charset="-120"/>
              </a:rPr>
              <a:t>位</a:t>
            </a:r>
            <a:endParaRPr lang="en-US" altLang="zh-TW" dirty="0">
              <a:latin typeface="微軟正黑體" panose="020B0604030504040204" pitchFamily="34" charset="-120"/>
              <a:ea typeface="微軟正黑體" panose="020B0604030504040204" pitchFamily="34" charset="-120"/>
            </a:endParaRPr>
          </a:p>
          <a:p>
            <a:pPr lvl="1" indent="-256032">
              <a:buFont typeface="Wingdings 3"/>
              <a:buChar char=""/>
              <a:defRPr/>
            </a:pPr>
            <a:r>
              <a:rPr lang="zh-TW" altLang="en-US" dirty="0">
                <a:latin typeface="微軟正黑體" panose="020B0604030504040204" pitchFamily="34" charset="-120"/>
                <a:ea typeface="微軟正黑體" panose="020B0604030504040204" pitchFamily="34" charset="-120"/>
              </a:rPr>
              <a:t>私立進修學校：</a:t>
            </a:r>
            <a:r>
              <a:rPr lang="en-US" altLang="zh-TW" dirty="0" smtClean="0">
                <a:latin typeface="微軟正黑體" panose="020B0604030504040204" pitchFamily="34" charset="-120"/>
                <a:ea typeface="微軟正黑體" panose="020B0604030504040204" pitchFamily="34" charset="-120"/>
              </a:rPr>
              <a:t>608</a:t>
            </a:r>
            <a:r>
              <a:rPr lang="zh-TW" altLang="en-US" dirty="0" smtClean="0">
                <a:latin typeface="微軟正黑體" panose="020B0604030504040204" pitchFamily="34" charset="-120"/>
                <a:ea typeface="微軟正黑體" panose="020B0604030504040204" pitchFamily="34" charset="-120"/>
              </a:rPr>
              <a:t>位</a:t>
            </a:r>
            <a:endParaRPr lang="en-US" altLang="zh-TW" dirty="0">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r>
              <a:rPr lang="zh-TW" altLang="en-US" dirty="0">
                <a:latin typeface="微軟正黑體" panose="020B0604030504040204" pitchFamily="34" charset="-120"/>
                <a:ea typeface="微軟正黑體" panose="020B0604030504040204" pitchFamily="34" charset="-120"/>
              </a:rPr>
              <a:t>第二類</a:t>
            </a:r>
            <a:endParaRPr lang="en-US" altLang="zh-TW" dirty="0">
              <a:latin typeface="微軟正黑體" panose="020B0604030504040204" pitchFamily="34" charset="-120"/>
              <a:ea typeface="微軟正黑體" panose="020B0604030504040204" pitchFamily="34" charset="-120"/>
            </a:endParaRPr>
          </a:p>
          <a:p>
            <a:pPr lvl="1" indent="-256032">
              <a:buFont typeface="Wingdings 3"/>
              <a:buChar char=""/>
              <a:defRPr/>
            </a:pPr>
            <a:r>
              <a:rPr lang="zh-TW" altLang="en-US" dirty="0">
                <a:latin typeface="微軟正黑體" panose="020B0604030504040204" pitchFamily="34" charset="-120"/>
                <a:ea typeface="微軟正黑體" panose="020B0604030504040204" pitchFamily="34" charset="-120"/>
              </a:rPr>
              <a:t>公立高中：</a:t>
            </a:r>
            <a:r>
              <a:rPr lang="en-US" altLang="zh-TW" dirty="0" smtClean="0">
                <a:latin typeface="微軟正黑體" panose="020B0604030504040204" pitchFamily="34" charset="-120"/>
                <a:ea typeface="微軟正黑體" panose="020B0604030504040204" pitchFamily="34" charset="-120"/>
              </a:rPr>
              <a:t>1,167</a:t>
            </a:r>
            <a:r>
              <a:rPr lang="zh-TW" altLang="en-US" dirty="0" smtClean="0">
                <a:latin typeface="微軟正黑體" panose="020B0604030504040204" pitchFamily="34" charset="-120"/>
                <a:ea typeface="微軟正黑體" panose="020B0604030504040204" pitchFamily="34" charset="-120"/>
              </a:rPr>
              <a:t>位</a:t>
            </a:r>
            <a:endParaRPr lang="en-US" altLang="zh-TW" dirty="0">
              <a:latin typeface="微軟正黑體" panose="020B0604030504040204" pitchFamily="34" charset="-120"/>
              <a:ea typeface="微軟正黑體" panose="020B0604030504040204" pitchFamily="34" charset="-120"/>
            </a:endParaRPr>
          </a:p>
          <a:p>
            <a:pPr lvl="1" indent="-256032">
              <a:buFont typeface="Wingdings 3"/>
              <a:buChar char=""/>
              <a:defRPr/>
            </a:pPr>
            <a:r>
              <a:rPr lang="zh-TW" altLang="en-US" dirty="0">
                <a:latin typeface="微軟正黑體" panose="020B0604030504040204" pitchFamily="34" charset="-120"/>
                <a:ea typeface="微軟正黑體" panose="020B0604030504040204" pitchFamily="34" charset="-120"/>
              </a:rPr>
              <a:t>公立高職：</a:t>
            </a:r>
            <a:r>
              <a:rPr lang="en-US" altLang="zh-TW" dirty="0" smtClean="0">
                <a:latin typeface="微軟正黑體" panose="020B0604030504040204" pitchFamily="34" charset="-120"/>
                <a:ea typeface="微軟正黑體" panose="020B0604030504040204" pitchFamily="34" charset="-120"/>
              </a:rPr>
              <a:t>1,079</a:t>
            </a:r>
            <a:r>
              <a:rPr lang="zh-TW" altLang="en-US" dirty="0" smtClean="0">
                <a:latin typeface="微軟正黑體" panose="020B0604030504040204" pitchFamily="34" charset="-120"/>
                <a:ea typeface="微軟正黑體" panose="020B0604030504040204" pitchFamily="34" charset="-120"/>
              </a:rPr>
              <a:t>位</a:t>
            </a:r>
            <a:endParaRPr lang="en-US" altLang="zh-TW" dirty="0">
              <a:latin typeface="微軟正黑體" panose="020B0604030504040204" pitchFamily="34" charset="-120"/>
              <a:ea typeface="微軟正黑體" panose="020B0604030504040204" pitchFamily="34" charset="-120"/>
            </a:endParaRPr>
          </a:p>
          <a:p>
            <a:pPr lvl="1" indent="-256032">
              <a:buFont typeface="Wingdings 3"/>
              <a:buChar char=""/>
              <a:defRPr/>
            </a:pPr>
            <a:r>
              <a:rPr lang="zh-TW" altLang="en-US" dirty="0">
                <a:latin typeface="微軟正黑體" panose="020B0604030504040204" pitchFamily="34" charset="-120"/>
                <a:ea typeface="微軟正黑體" panose="020B0604030504040204" pitchFamily="34" charset="-120"/>
              </a:rPr>
              <a:t>私立高中</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382</a:t>
            </a:r>
            <a:r>
              <a:rPr lang="zh-TW" altLang="en-US" dirty="0" smtClean="0">
                <a:latin typeface="微軟正黑體" panose="020B0604030504040204" pitchFamily="34" charset="-120"/>
                <a:ea typeface="微軟正黑體" panose="020B0604030504040204" pitchFamily="34" charset="-120"/>
              </a:rPr>
              <a:t>位</a:t>
            </a:r>
            <a:endParaRPr lang="en-US" altLang="zh-TW" dirty="0">
              <a:latin typeface="微軟正黑體" panose="020B0604030504040204" pitchFamily="34" charset="-120"/>
              <a:ea typeface="微軟正黑體" panose="020B0604030504040204" pitchFamily="34" charset="-120"/>
            </a:endParaRPr>
          </a:p>
          <a:p>
            <a:pPr lvl="1" indent="-256032">
              <a:buFont typeface="Wingdings 3"/>
              <a:buChar char=""/>
              <a:defRPr/>
            </a:pPr>
            <a:r>
              <a:rPr lang="zh-TW" altLang="en-US" dirty="0">
                <a:latin typeface="微軟正黑體" panose="020B0604030504040204" pitchFamily="34" charset="-120"/>
                <a:ea typeface="微軟正黑體" panose="020B0604030504040204" pitchFamily="34" charset="-120"/>
              </a:rPr>
              <a:t>公立進修學校：</a:t>
            </a:r>
            <a:r>
              <a:rPr lang="en-US" altLang="zh-TW" dirty="0">
                <a:latin typeface="微軟正黑體" panose="020B0604030504040204" pitchFamily="34" charset="-120"/>
                <a:ea typeface="微軟正黑體" panose="020B0604030504040204" pitchFamily="34" charset="-120"/>
              </a:rPr>
              <a:t>90</a:t>
            </a:r>
            <a:r>
              <a:rPr lang="zh-TW" altLang="en-US" dirty="0">
                <a:latin typeface="微軟正黑體" panose="020B0604030504040204" pitchFamily="34" charset="-120"/>
                <a:ea typeface="微軟正黑體" panose="020B0604030504040204" pitchFamily="34" charset="-120"/>
              </a:rPr>
              <a:t>位</a:t>
            </a:r>
            <a:endParaRPr lang="en-US" altLang="zh-TW"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Wingdings 3"/>
              <a:buNone/>
              <a:defRPr/>
            </a:pP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實際招生名額以簡章為準</a:t>
            </a:r>
            <a:r>
              <a:rPr lang="en-US" altLang="zh-TW" dirty="0">
                <a:solidFill>
                  <a:srgbClr val="FF0000"/>
                </a:solidFill>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3885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9752" y="404664"/>
            <a:ext cx="5112568" cy="582888"/>
          </a:xfrm>
          <a:solidFill>
            <a:schemeClr val="accent2">
              <a:lumMod val="40000"/>
              <a:lumOff val="60000"/>
            </a:schemeClr>
          </a:solidFill>
        </p:spPr>
        <p:txBody>
          <a:bodyPr>
            <a:noAutofit/>
          </a:bodyPr>
          <a:lstStyle/>
          <a:p>
            <a:pPr algn="ctr" eaLnBrk="1" fontAlgn="auto" hangingPunct="1">
              <a:spcAft>
                <a:spcPts val="0"/>
              </a:spcAft>
              <a:defRPr/>
            </a:pPr>
            <a:r>
              <a:rPr lang="zh-TW" altLang="en-US" sz="3600" b="1" dirty="0">
                <a:solidFill>
                  <a:schemeClr val="tx1">
                    <a:lumMod val="95000"/>
                    <a:lumOff val="5000"/>
                  </a:schemeClr>
                </a:solidFill>
                <a:latin typeface="微軟正黑體" panose="020B0604030504040204" pitchFamily="34" charset="-120"/>
              </a:rPr>
              <a:t>第一類</a:t>
            </a:r>
            <a:endParaRPr lang="en-US" altLang="zh-TW" sz="3600" b="1" dirty="0">
              <a:solidFill>
                <a:schemeClr val="tx1">
                  <a:lumMod val="95000"/>
                  <a:lumOff val="5000"/>
                </a:schemeClr>
              </a:solidFill>
              <a:latin typeface="微軟正黑體" panose="020B0604030504040204" pitchFamily="34" charset="-120"/>
            </a:endParaRPr>
          </a:p>
        </p:txBody>
      </p:sp>
      <p:sp>
        <p:nvSpPr>
          <p:cNvPr id="5" name="內容版面配置區 2"/>
          <p:cNvSpPr>
            <a:spLocks noGrp="1"/>
          </p:cNvSpPr>
          <p:nvPr>
            <p:ph idx="1"/>
          </p:nvPr>
        </p:nvSpPr>
        <p:spPr>
          <a:xfrm>
            <a:off x="1347620" y="1268760"/>
            <a:ext cx="7096832" cy="4213448"/>
          </a:xfrm>
        </p:spPr>
        <p:txBody>
          <a:bodyPr>
            <a:normAutofit/>
          </a:bodyPr>
          <a:lstStyle/>
          <a:p>
            <a:r>
              <a:rPr kumimoji="1" lang="zh-TW" altLang="en-US" dirty="0">
                <a:latin typeface="+mj-ea"/>
                <a:ea typeface="+mj-ea"/>
              </a:rPr>
              <a:t>志願選擇：</a:t>
            </a:r>
            <a:endParaRPr kumimoji="1" lang="en-US" altLang="zh-TW" dirty="0">
              <a:latin typeface="+mj-ea"/>
              <a:ea typeface="+mj-ea"/>
            </a:endParaRPr>
          </a:p>
          <a:p>
            <a:pPr lvl="1" rtl="0" eaLnBrk="1" latinLnBrk="0" hangingPunct="1"/>
            <a:r>
              <a:rPr lang="zh-TW" altLang="en-US" sz="2800" kern="1200" dirty="0">
                <a:solidFill>
                  <a:schemeClr val="tx1"/>
                </a:solidFill>
                <a:effectLst/>
                <a:latin typeface="+mj-ea"/>
                <a:ea typeface="+mj-ea"/>
              </a:rPr>
              <a:t>本市國中學生擇定一所高級中等學校報名。</a:t>
            </a:r>
            <a:endParaRPr lang="zh-TW" altLang="en-US" dirty="0">
              <a:effectLst/>
              <a:latin typeface="+mj-ea"/>
              <a:ea typeface="+mj-ea"/>
            </a:endParaRPr>
          </a:p>
          <a:p>
            <a:pPr lvl="0"/>
            <a:r>
              <a:rPr kumimoji="1" lang="zh-TW" altLang="en-US" dirty="0">
                <a:latin typeface="+mj-ea"/>
                <a:ea typeface="+mj-ea"/>
              </a:rPr>
              <a:t>學生按照學校公告之報名結果，辦理現場登記、公開抽籤、撕榜、報到。</a:t>
            </a:r>
            <a:r>
              <a:rPr kumimoji="1" lang="en-US" altLang="zh-TW" dirty="0">
                <a:latin typeface="+mj-ea"/>
                <a:ea typeface="+mj-ea"/>
              </a:rPr>
              <a:t>(</a:t>
            </a:r>
            <a:r>
              <a:rPr kumimoji="1" lang="zh-TW" altLang="en-US" dirty="0">
                <a:latin typeface="+mj-ea"/>
              </a:rPr>
              <a:t>不進行比序</a:t>
            </a:r>
            <a:r>
              <a:rPr kumimoji="1" lang="en-US" altLang="zh-TW" dirty="0">
                <a:latin typeface="+mj-ea"/>
              </a:rPr>
              <a:t>)</a:t>
            </a:r>
          </a:p>
          <a:p>
            <a:r>
              <a:rPr lang="zh-TW" altLang="en-US" sz="3600" dirty="0" smtClean="0">
                <a:solidFill>
                  <a:srgbClr val="FF0000"/>
                </a:solidFill>
                <a:latin typeface="+mj-ea"/>
              </a:rPr>
              <a:t>不進行比序</a:t>
            </a:r>
            <a:endParaRPr lang="en-US" altLang="zh-TW" sz="3600" dirty="0" smtClean="0">
              <a:solidFill>
                <a:srgbClr val="FF0000"/>
              </a:solidFill>
              <a:latin typeface="+mj-ea"/>
            </a:endParaRPr>
          </a:p>
          <a:p>
            <a:endParaRPr lang="en-US" altLang="zh-TW" sz="2800" kern="1200" dirty="0">
              <a:solidFill>
                <a:schemeClr val="tx1"/>
              </a:solidFill>
              <a:effectLst/>
              <a:latin typeface="+mj-ea"/>
              <a:ea typeface="+mj-ea"/>
            </a:endParaRPr>
          </a:p>
        </p:txBody>
      </p:sp>
    </p:spTree>
    <p:extLst>
      <p:ext uri="{BB962C8B-B14F-4D97-AF65-F5344CB8AC3E}">
        <p14:creationId xmlns:p14="http://schemas.microsoft.com/office/powerpoint/2010/main" val="608128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260648"/>
            <a:ext cx="7858120" cy="922114"/>
          </a:xfrm>
          <a:solidFill>
            <a:schemeClr val="accent2">
              <a:lumMod val="40000"/>
              <a:lumOff val="60000"/>
            </a:schemeClr>
          </a:solidFill>
        </p:spPr>
        <p:txBody>
          <a:bodyPr>
            <a:normAutofit/>
          </a:bodyPr>
          <a:lstStyle/>
          <a:p>
            <a:pPr algn="ctr" eaLnBrk="1" fontAlgn="auto" hangingPunct="1">
              <a:spcAft>
                <a:spcPts val="0"/>
              </a:spcAft>
              <a:defRPr/>
            </a:pPr>
            <a:r>
              <a:rPr lang="zh-TW" altLang="en-US" sz="2800" b="1" dirty="0">
                <a:solidFill>
                  <a:schemeClr val="accent5">
                    <a:lumMod val="50000"/>
                  </a:schemeClr>
                </a:solidFill>
                <a:latin typeface="微軟正黑體" panose="020B0604030504040204" pitchFamily="34" charset="-120"/>
              </a:rPr>
              <a:t>第一類：登記、</a:t>
            </a:r>
            <a:r>
              <a:rPr lang="zh-TW" altLang="en-US" sz="2800" b="1" dirty="0">
                <a:solidFill>
                  <a:srgbClr val="00B050"/>
                </a:solidFill>
                <a:latin typeface="微軟正黑體" panose="020B0604030504040204" pitchFamily="34" charset="-120"/>
              </a:rPr>
              <a:t>公開抽籤、</a:t>
            </a:r>
            <a:r>
              <a:rPr lang="zh-TW" altLang="en-US" sz="2800" b="1" dirty="0">
                <a:solidFill>
                  <a:schemeClr val="accent5">
                    <a:lumMod val="50000"/>
                  </a:schemeClr>
                </a:solidFill>
                <a:latin typeface="微軟正黑體" panose="020B0604030504040204" pitchFamily="34" charset="-120"/>
              </a:rPr>
              <a:t>撕榜、報到</a:t>
            </a:r>
            <a:r>
              <a:rPr lang="en-US" altLang="zh-TW" sz="2800" b="1" dirty="0">
                <a:solidFill>
                  <a:schemeClr val="accent5">
                    <a:lumMod val="50000"/>
                  </a:schemeClr>
                </a:solidFill>
                <a:latin typeface="微軟正黑體" panose="020B0604030504040204" pitchFamily="34" charset="-120"/>
              </a:rPr>
              <a:t>(1</a:t>
            </a:r>
            <a:r>
              <a:rPr lang="en-US" altLang="zh-TW" sz="2400" b="1" dirty="0">
                <a:solidFill>
                  <a:schemeClr val="accent5">
                    <a:lumMod val="50000"/>
                  </a:schemeClr>
                </a:solidFill>
                <a:latin typeface="微軟正黑體" panose="020B0604030504040204" pitchFamily="34" charset="-120"/>
              </a:rPr>
              <a:t>)</a:t>
            </a:r>
            <a:br>
              <a:rPr lang="en-US" altLang="zh-TW" sz="2400" b="1" dirty="0">
                <a:solidFill>
                  <a:schemeClr val="accent5">
                    <a:lumMod val="50000"/>
                  </a:schemeClr>
                </a:solidFill>
                <a:latin typeface="微軟正黑體" panose="020B0604030504040204" pitchFamily="34" charset="-120"/>
              </a:rPr>
            </a:br>
            <a:r>
              <a:rPr lang="en-US" altLang="zh-TW" sz="1800" b="1" dirty="0">
                <a:solidFill>
                  <a:srgbClr val="FF0000"/>
                </a:solidFill>
                <a:latin typeface="微軟正黑體" panose="020B0604030504040204" pitchFamily="34" charset="-120"/>
              </a:rPr>
              <a:t>-</a:t>
            </a:r>
            <a:r>
              <a:rPr lang="zh-TW" altLang="en-US" sz="1800" b="1" dirty="0">
                <a:solidFill>
                  <a:srgbClr val="FF0000"/>
                </a:solidFill>
                <a:latin typeface="微軟正黑體" panose="020B0604030504040204" pitchFamily="34" charset="-120"/>
              </a:rPr>
              <a:t>實際作法請以簡章為準</a:t>
            </a:r>
            <a:r>
              <a:rPr lang="en-US" altLang="zh-TW" sz="1800" b="1" dirty="0">
                <a:solidFill>
                  <a:srgbClr val="FF0000"/>
                </a:solidFill>
                <a:latin typeface="微軟正黑體" panose="020B0604030504040204" pitchFamily="34" charset="-120"/>
              </a:rPr>
              <a:t>!</a:t>
            </a:r>
            <a:endParaRPr lang="en-US" altLang="zh-TW" b="1" dirty="0">
              <a:solidFill>
                <a:srgbClr val="FF0000"/>
              </a:solidFill>
              <a:latin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964481230"/>
              </p:ext>
            </p:extLst>
          </p:nvPr>
        </p:nvGraphicFramePr>
        <p:xfrm>
          <a:off x="1043608" y="1340769"/>
          <a:ext cx="7992690" cy="5211295"/>
        </p:xfrm>
        <a:graphic>
          <a:graphicData uri="http://schemas.openxmlformats.org/drawingml/2006/table">
            <a:tbl>
              <a:tblPr firstRow="1" firstCol="1" bandRow="1">
                <a:tableStyleId>{5C22544A-7EE6-4342-B048-85BDC9FD1C3A}</a:tableStyleId>
              </a:tblPr>
              <a:tblGrid>
                <a:gridCol w="1428344">
                  <a:extLst>
                    <a:ext uri="{9D8B030D-6E8A-4147-A177-3AD203B41FA5}">
                      <a16:colId xmlns:a16="http://schemas.microsoft.com/office/drawing/2014/main" val="20000"/>
                    </a:ext>
                  </a:extLst>
                </a:gridCol>
                <a:gridCol w="1070274">
                  <a:extLst>
                    <a:ext uri="{9D8B030D-6E8A-4147-A177-3AD203B41FA5}">
                      <a16:colId xmlns:a16="http://schemas.microsoft.com/office/drawing/2014/main" val="20001"/>
                    </a:ext>
                  </a:extLst>
                </a:gridCol>
                <a:gridCol w="5494072">
                  <a:extLst>
                    <a:ext uri="{9D8B030D-6E8A-4147-A177-3AD203B41FA5}">
                      <a16:colId xmlns:a16="http://schemas.microsoft.com/office/drawing/2014/main" val="20002"/>
                    </a:ext>
                  </a:extLst>
                </a:gridCol>
              </a:tblGrid>
              <a:tr h="254266">
                <a:tc>
                  <a:txBody>
                    <a:bodyPr/>
                    <a:lstStyle/>
                    <a:p>
                      <a:pPr algn="ctr">
                        <a:spcAft>
                          <a:spcPts val="0"/>
                        </a:spcAft>
                      </a:pPr>
                      <a:r>
                        <a:rPr lang="zh-TW" sz="1800" kern="100" dirty="0">
                          <a:effectLst/>
                        </a:rPr>
                        <a:t>項目</a:t>
                      </a:r>
                      <a:endParaRPr lang="zh-TW" sz="1800" kern="100" dirty="0">
                        <a:effectLst/>
                        <a:latin typeface="Calibri"/>
                        <a:ea typeface="新細明體"/>
                        <a:cs typeface="Mangal"/>
                      </a:endParaRPr>
                    </a:p>
                  </a:txBody>
                  <a:tcPr marL="64258" marR="64258" marT="0" marB="0" anchor="ctr"/>
                </a:tc>
                <a:tc>
                  <a:txBody>
                    <a:bodyPr/>
                    <a:lstStyle/>
                    <a:p>
                      <a:pPr algn="ctr">
                        <a:spcAft>
                          <a:spcPts val="0"/>
                        </a:spcAft>
                      </a:pPr>
                      <a:r>
                        <a:rPr lang="zh-TW" sz="1800" kern="100" dirty="0">
                          <a:effectLst/>
                        </a:rPr>
                        <a:t>時間</a:t>
                      </a:r>
                      <a:endParaRPr lang="zh-TW" sz="1800" kern="100" dirty="0">
                        <a:effectLst/>
                        <a:latin typeface="Calibri"/>
                        <a:ea typeface="新細明體"/>
                        <a:cs typeface="Mangal"/>
                      </a:endParaRPr>
                    </a:p>
                  </a:txBody>
                  <a:tcPr marL="64258" marR="64258" marT="0" marB="0" anchor="ctr"/>
                </a:tc>
                <a:tc>
                  <a:txBody>
                    <a:bodyPr/>
                    <a:lstStyle/>
                    <a:p>
                      <a:pPr algn="ctr">
                        <a:spcAft>
                          <a:spcPts val="0"/>
                        </a:spcAft>
                      </a:pPr>
                      <a:r>
                        <a:rPr lang="zh-TW" sz="1800" kern="100">
                          <a:effectLst/>
                        </a:rPr>
                        <a:t>說明</a:t>
                      </a:r>
                      <a:endParaRPr lang="zh-TW" sz="1800" kern="100">
                        <a:effectLst/>
                        <a:latin typeface="Calibri"/>
                        <a:ea typeface="新細明體"/>
                        <a:cs typeface="Mangal"/>
                      </a:endParaRPr>
                    </a:p>
                  </a:txBody>
                  <a:tcPr marL="64258" marR="64258" marT="0" marB="0" anchor="ctr"/>
                </a:tc>
                <a:extLst>
                  <a:ext uri="{0D108BD9-81ED-4DB2-BD59-A6C34878D82A}">
                    <a16:rowId xmlns:a16="http://schemas.microsoft.com/office/drawing/2014/main" val="10000"/>
                  </a:ext>
                </a:extLst>
              </a:tr>
              <a:tr h="1309855">
                <a:tc>
                  <a:txBody>
                    <a:bodyPr/>
                    <a:lstStyle/>
                    <a:p>
                      <a:pPr algn="just">
                        <a:spcAft>
                          <a:spcPts val="0"/>
                        </a:spcAft>
                      </a:pPr>
                      <a:r>
                        <a:rPr lang="zh-TW" sz="2000" kern="100" dirty="0">
                          <a:effectLst/>
                        </a:rPr>
                        <a:t>登記</a:t>
                      </a:r>
                      <a:endParaRPr lang="zh-TW" sz="2000" kern="100" dirty="0">
                        <a:effectLst/>
                        <a:latin typeface="Calibri"/>
                        <a:ea typeface="新細明體"/>
                        <a:cs typeface="Mangal"/>
                      </a:endParaRPr>
                    </a:p>
                  </a:txBody>
                  <a:tcPr marL="64258" marR="64258" marT="0" marB="0"/>
                </a:tc>
                <a:tc>
                  <a:txBody>
                    <a:bodyPr/>
                    <a:lstStyle/>
                    <a:p>
                      <a:pPr algn="just">
                        <a:spcAft>
                          <a:spcPts val="0"/>
                        </a:spcAft>
                      </a:pPr>
                      <a:endParaRPr lang="zh-TW" sz="1800" kern="100" dirty="0">
                        <a:effectLst/>
                        <a:latin typeface="Calibri"/>
                        <a:ea typeface="新細明體"/>
                        <a:cs typeface="Mangal"/>
                      </a:endParaRPr>
                    </a:p>
                  </a:txBody>
                  <a:tcPr marL="64258" marR="64258" marT="0" marB="0"/>
                </a:tc>
                <a:tc>
                  <a:txBody>
                    <a:bodyPr/>
                    <a:lstStyle/>
                    <a:p>
                      <a:pPr marL="342900" indent="-342900" algn="just">
                        <a:spcAft>
                          <a:spcPts val="0"/>
                        </a:spcAft>
                        <a:buFont typeface="+mj-lt"/>
                        <a:buAutoNum type="arabicPeriod"/>
                      </a:pPr>
                      <a:r>
                        <a:rPr lang="zh-TW" sz="1800" kern="100" dirty="0">
                          <a:effectLst/>
                        </a:rPr>
                        <a:t>學生</a:t>
                      </a:r>
                      <a:r>
                        <a:rPr lang="zh-TW" sz="1800" u="sng" kern="100" dirty="0">
                          <a:effectLst/>
                        </a:rPr>
                        <a:t>親自或由家長（或法定代理人）辦理登記</a:t>
                      </a:r>
                      <a:r>
                        <a:rPr lang="zh-TW" sz="1800" kern="100" dirty="0">
                          <a:effectLst/>
                        </a:rPr>
                        <a:t>，</a:t>
                      </a:r>
                      <a:r>
                        <a:rPr lang="zh-TW" sz="1800" kern="100" dirty="0">
                          <a:solidFill>
                            <a:srgbClr val="FF0000"/>
                          </a:solidFill>
                          <a:effectLst/>
                        </a:rPr>
                        <a:t>逾期視同放棄</a:t>
                      </a:r>
                      <a:r>
                        <a:rPr lang="zh-TW" altLang="en-US" sz="1800" kern="100" dirty="0">
                          <a:solidFill>
                            <a:srgbClr val="00B050"/>
                          </a:solidFill>
                          <a:effectLst/>
                        </a:rPr>
                        <a:t>抽籤、</a:t>
                      </a:r>
                      <a:r>
                        <a:rPr lang="zh-TW" altLang="en-US" sz="1800" kern="100" dirty="0">
                          <a:solidFill>
                            <a:srgbClr val="FF0000"/>
                          </a:solidFill>
                          <a:effectLst/>
                        </a:rPr>
                        <a:t>撕榜資格</a:t>
                      </a:r>
                      <a:r>
                        <a:rPr lang="zh-TW" sz="1800" kern="100" dirty="0">
                          <a:solidFill>
                            <a:srgbClr val="FF0000"/>
                          </a:solidFill>
                          <a:effectLst/>
                        </a:rPr>
                        <a:t>。</a:t>
                      </a:r>
                      <a:endParaRPr lang="en-US" altLang="zh-TW" sz="1800" kern="100" dirty="0">
                        <a:solidFill>
                          <a:srgbClr val="FF0000"/>
                        </a:solidFill>
                        <a:effectLst/>
                      </a:endParaRPr>
                    </a:p>
                    <a:p>
                      <a:pPr marL="342900" indent="-342900" algn="just">
                        <a:spcAft>
                          <a:spcPts val="0"/>
                        </a:spcAft>
                        <a:buFont typeface="+mj-lt"/>
                        <a:buAutoNum type="arabicPeriod"/>
                      </a:pPr>
                      <a:r>
                        <a:rPr kumimoji="0" lang="zh-TW" altLang="zh-TW" sz="1800" b="1" kern="1200" dirty="0">
                          <a:solidFill>
                            <a:srgbClr val="00B050"/>
                          </a:solidFill>
                          <a:effectLst/>
                          <a:latin typeface="+mn-lt"/>
                          <a:ea typeface="+mn-ea"/>
                          <a:cs typeface="+mn-cs"/>
                        </a:rPr>
                        <a:t>一校一科未超額者，完成登記即視同報到，不需進行抽籤及撕榜。</a:t>
                      </a:r>
                      <a:endParaRPr lang="zh-TW" sz="1800" kern="100" dirty="0">
                        <a:solidFill>
                          <a:srgbClr val="00B050"/>
                        </a:solidFill>
                        <a:effectLst/>
                        <a:latin typeface="Calibri"/>
                        <a:ea typeface="新細明體"/>
                        <a:cs typeface="Mangal"/>
                      </a:endParaRPr>
                    </a:p>
                  </a:txBody>
                  <a:tcPr marL="64258" marR="64258" marT="0" marB="0"/>
                </a:tc>
                <a:extLst>
                  <a:ext uri="{0D108BD9-81ED-4DB2-BD59-A6C34878D82A}">
                    <a16:rowId xmlns:a16="http://schemas.microsoft.com/office/drawing/2014/main" val="10001"/>
                  </a:ext>
                </a:extLst>
              </a:tr>
              <a:tr h="3611707">
                <a:tc>
                  <a:txBody>
                    <a:bodyPr/>
                    <a:lstStyle/>
                    <a:p>
                      <a:pPr algn="just">
                        <a:spcAft>
                          <a:spcPts val="0"/>
                        </a:spcAft>
                      </a:pPr>
                      <a:r>
                        <a:rPr lang="zh-TW" altLang="en-US" sz="2000" kern="100" dirty="0">
                          <a:effectLst/>
                        </a:rPr>
                        <a:t>公開抽籤</a:t>
                      </a:r>
                      <a:endParaRPr lang="en-US" altLang="zh-TW" sz="2000" kern="100" dirty="0">
                        <a:effectLst/>
                      </a:endParaRPr>
                    </a:p>
                    <a:p>
                      <a:pPr algn="just">
                        <a:spcAft>
                          <a:spcPts val="0"/>
                        </a:spcAft>
                      </a:pPr>
                      <a:endParaRPr lang="en-US" altLang="zh-TW" sz="1800" u="sng" kern="100" dirty="0">
                        <a:solidFill>
                          <a:schemeClr val="bg1"/>
                        </a:solidFill>
                        <a:effectLst/>
                      </a:endParaRPr>
                    </a:p>
                    <a:p>
                      <a:pPr algn="just">
                        <a:spcAft>
                          <a:spcPts val="0"/>
                        </a:spcAft>
                      </a:pPr>
                      <a:endParaRPr lang="en-US" altLang="zh-TW" sz="1800" u="sng" kern="100" dirty="0">
                        <a:solidFill>
                          <a:schemeClr val="bg1"/>
                        </a:solidFill>
                        <a:effectLst/>
                      </a:endParaRPr>
                    </a:p>
                    <a:p>
                      <a:pPr algn="just">
                        <a:spcAft>
                          <a:spcPts val="0"/>
                        </a:spcAft>
                      </a:pPr>
                      <a:r>
                        <a:rPr lang="zh-TW" altLang="en-US" sz="1800" u="sng" kern="100" dirty="0">
                          <a:solidFill>
                            <a:schemeClr val="bg1"/>
                          </a:solidFill>
                          <a:effectLst/>
                        </a:rPr>
                        <a:t>（取得分發序）</a:t>
                      </a:r>
                      <a:endParaRPr lang="zh-TW" sz="1800" u="sng" kern="100" dirty="0">
                        <a:solidFill>
                          <a:schemeClr val="bg1"/>
                        </a:solidFill>
                        <a:effectLst/>
                        <a:latin typeface="Calibri"/>
                        <a:ea typeface="新細明體"/>
                        <a:cs typeface="Mangal"/>
                      </a:endParaRPr>
                    </a:p>
                  </a:txBody>
                  <a:tcPr marL="64258" marR="64258" marT="0" marB="0"/>
                </a:tc>
                <a:tc>
                  <a:txBody>
                    <a:bodyPr/>
                    <a:lstStyle/>
                    <a:p>
                      <a:pPr algn="just">
                        <a:spcAft>
                          <a:spcPts val="0"/>
                        </a:spcAft>
                      </a:pPr>
                      <a:endParaRPr lang="zh-TW" sz="1800" kern="100" dirty="0">
                        <a:effectLst/>
                        <a:latin typeface="Calibri"/>
                        <a:ea typeface="新細明體"/>
                        <a:cs typeface="Mangal"/>
                      </a:endParaRPr>
                    </a:p>
                  </a:txBody>
                  <a:tcPr marL="64258" marR="64258" marT="0" marB="0"/>
                </a:tc>
                <a:tc>
                  <a:txBody>
                    <a:bodyPr/>
                    <a:lstStyle/>
                    <a:p>
                      <a:pPr marL="342900" lvl="0" indent="-342900" algn="just">
                        <a:spcAft>
                          <a:spcPts val="0"/>
                        </a:spcAft>
                        <a:buFont typeface="+mj-lt"/>
                        <a:buAutoNum type="arabicPeriod"/>
                      </a:pPr>
                      <a:r>
                        <a:rPr lang="zh-TW" sz="1800" b="1" u="sng" kern="100" dirty="0">
                          <a:solidFill>
                            <a:srgbClr val="FF0000"/>
                          </a:solidFill>
                          <a:effectLst/>
                        </a:rPr>
                        <a:t>需按時完成登記者方能參加</a:t>
                      </a:r>
                      <a:r>
                        <a:rPr lang="zh-TW" altLang="en-US" sz="1800" b="1" u="sng" kern="100" dirty="0">
                          <a:solidFill>
                            <a:srgbClr val="00B050"/>
                          </a:solidFill>
                          <a:effectLst/>
                        </a:rPr>
                        <a:t>公開抽籤</a:t>
                      </a:r>
                      <a:r>
                        <a:rPr lang="zh-TW" sz="1800" b="1" u="sng" kern="100" dirty="0">
                          <a:solidFill>
                            <a:srgbClr val="FF0000"/>
                          </a:solidFill>
                          <a:effectLst/>
                        </a:rPr>
                        <a:t>作業。</a:t>
                      </a:r>
                      <a:endParaRPr lang="en-US" altLang="zh-TW" sz="1800" b="1" u="sng" kern="100" dirty="0">
                        <a:solidFill>
                          <a:srgbClr val="FF0000"/>
                        </a:solidFill>
                        <a:effectLst/>
                      </a:endParaRPr>
                    </a:p>
                    <a:p>
                      <a:pPr marL="342900" lvl="0" indent="-342900" algn="just">
                        <a:spcAft>
                          <a:spcPts val="0"/>
                        </a:spcAft>
                        <a:buFont typeface="+mj-lt"/>
                        <a:buAutoNum type="arabicPeriod"/>
                      </a:pPr>
                      <a:endParaRPr lang="zh-TW" sz="1800" b="1" kern="100" dirty="0">
                        <a:solidFill>
                          <a:srgbClr val="FF0000"/>
                        </a:solidFill>
                        <a:effectLst/>
                      </a:endParaRPr>
                    </a:p>
                    <a:p>
                      <a:pPr marL="342900" lvl="0" indent="-342900" algn="just">
                        <a:spcAft>
                          <a:spcPts val="0"/>
                        </a:spcAft>
                        <a:buFont typeface="+mj-lt"/>
                        <a:buAutoNum type="arabicPeriod"/>
                      </a:pPr>
                      <a:r>
                        <a:rPr kumimoji="0" lang="zh-TW" altLang="zh-TW" sz="1800" kern="1200" dirty="0">
                          <a:solidFill>
                            <a:schemeClr val="dk1"/>
                          </a:solidFill>
                          <a:effectLst/>
                          <a:latin typeface="+mn-lt"/>
                          <a:ea typeface="+mn-ea"/>
                          <a:cs typeface="+mn-cs"/>
                        </a:rPr>
                        <a:t>公開抽籤分以下二階段進行：</a:t>
                      </a:r>
                      <a:endParaRPr kumimoji="0" lang="en-US" altLang="zh-TW" sz="1800" kern="1200" dirty="0">
                        <a:solidFill>
                          <a:schemeClr val="dk1"/>
                        </a:solidFill>
                        <a:effectLst/>
                        <a:latin typeface="+mn-lt"/>
                        <a:ea typeface="+mn-ea"/>
                        <a:cs typeface="+mn-cs"/>
                      </a:endParaRPr>
                    </a:p>
                    <a:p>
                      <a:pPr marL="1435100" lvl="0" indent="-1435100" algn="just">
                        <a:spcAft>
                          <a:spcPts val="0"/>
                        </a:spcAft>
                        <a:buFont typeface="+mj-lt"/>
                        <a:buNone/>
                      </a:pPr>
                      <a:r>
                        <a:rPr kumimoji="0" lang="en-US" altLang="zh-TW" sz="1800" kern="1200" dirty="0">
                          <a:solidFill>
                            <a:schemeClr val="dk1"/>
                          </a:solidFill>
                          <a:effectLst/>
                          <a:latin typeface="+mn-lt"/>
                          <a:ea typeface="+mn-ea"/>
                          <a:cs typeface="+mn-cs"/>
                        </a:rPr>
                        <a:t> (1)</a:t>
                      </a:r>
                      <a:r>
                        <a:rPr kumimoji="0" lang="zh-TW" altLang="zh-TW" sz="1800" kern="1200" dirty="0">
                          <a:solidFill>
                            <a:schemeClr val="dk1"/>
                          </a:solidFill>
                          <a:effectLst/>
                          <a:latin typeface="+mn-lt"/>
                          <a:ea typeface="+mn-ea"/>
                          <a:cs typeface="+mn-cs"/>
                        </a:rPr>
                        <a:t>第一階段：於現場公開以電腦程式隨機產生抽籤</a:t>
                      </a:r>
                      <a:r>
                        <a:rPr kumimoji="0" lang="en-US" altLang="zh-TW" sz="1800" kern="1200" dirty="0">
                          <a:solidFill>
                            <a:schemeClr val="dk1"/>
                          </a:solidFill>
                          <a:effectLst/>
                          <a:latin typeface="+mn-lt"/>
                          <a:ea typeface="+mn-ea"/>
                          <a:cs typeface="+mn-cs"/>
                        </a:rPr>
                        <a:t/>
                      </a:r>
                      <a:br>
                        <a:rPr kumimoji="0" lang="en-US" altLang="zh-TW" sz="1800" kern="1200" dirty="0">
                          <a:solidFill>
                            <a:schemeClr val="dk1"/>
                          </a:solidFill>
                          <a:effectLst/>
                          <a:latin typeface="+mn-lt"/>
                          <a:ea typeface="+mn-ea"/>
                          <a:cs typeface="+mn-cs"/>
                        </a:rPr>
                      </a:br>
                      <a:r>
                        <a:rPr kumimoji="0" lang="en-US" altLang="zh-TW" sz="1800" kern="1200" dirty="0">
                          <a:solidFill>
                            <a:schemeClr val="dk1"/>
                          </a:solidFill>
                          <a:effectLst/>
                          <a:latin typeface="+mn-lt"/>
                          <a:ea typeface="+mn-ea"/>
                          <a:cs typeface="+mn-cs"/>
                        </a:rPr>
                        <a:t>  </a:t>
                      </a:r>
                      <a:r>
                        <a:rPr kumimoji="0" lang="zh-TW" altLang="zh-TW" sz="1800" kern="1200" dirty="0">
                          <a:solidFill>
                            <a:schemeClr val="dk1"/>
                          </a:solidFill>
                          <a:effectLst/>
                          <a:latin typeface="+mn-lt"/>
                          <a:ea typeface="+mn-ea"/>
                          <a:cs typeface="+mn-cs"/>
                        </a:rPr>
                        <a:t>順序。</a:t>
                      </a:r>
                      <a:endParaRPr kumimoji="0" lang="en-US" altLang="zh-TW" sz="1800" kern="1200" dirty="0">
                        <a:solidFill>
                          <a:schemeClr val="dk1"/>
                        </a:solidFill>
                        <a:effectLst/>
                        <a:latin typeface="+mn-lt"/>
                        <a:ea typeface="+mn-ea"/>
                        <a:cs typeface="+mn-cs"/>
                      </a:endParaRPr>
                    </a:p>
                    <a:p>
                      <a:pPr marL="1435100" lvl="0" indent="-1435100" algn="just">
                        <a:spcAft>
                          <a:spcPts val="0"/>
                        </a:spcAft>
                        <a:buFont typeface="+mj-lt"/>
                        <a:buNone/>
                      </a:pPr>
                      <a:r>
                        <a:rPr kumimoji="0" lang="en-US" altLang="zh-TW" sz="1800" kern="1200" dirty="0">
                          <a:solidFill>
                            <a:schemeClr val="dk1"/>
                          </a:solidFill>
                          <a:effectLst/>
                          <a:latin typeface="+mn-lt"/>
                          <a:ea typeface="+mn-ea"/>
                          <a:cs typeface="+mn-cs"/>
                        </a:rPr>
                        <a:t> (2)</a:t>
                      </a:r>
                      <a:r>
                        <a:rPr kumimoji="0" lang="zh-TW" altLang="zh-TW" sz="1800" kern="1200" dirty="0">
                          <a:solidFill>
                            <a:schemeClr val="dk1"/>
                          </a:solidFill>
                          <a:effectLst/>
                          <a:latin typeface="+mn-lt"/>
                          <a:ea typeface="+mn-ea"/>
                          <a:cs typeface="+mn-cs"/>
                        </a:rPr>
                        <a:t>第二階段：依抽籤順序進行現場人工公開抽籤，</a:t>
                      </a:r>
                      <a:r>
                        <a:rPr kumimoji="0" lang="en-US" altLang="zh-TW" sz="1800" kern="1200" dirty="0">
                          <a:solidFill>
                            <a:schemeClr val="dk1"/>
                          </a:solidFill>
                          <a:effectLst/>
                          <a:latin typeface="+mn-lt"/>
                          <a:ea typeface="+mn-ea"/>
                          <a:cs typeface="+mn-cs"/>
                        </a:rPr>
                        <a:t/>
                      </a:r>
                      <a:br>
                        <a:rPr kumimoji="0" lang="en-US" altLang="zh-TW" sz="1800" kern="1200" dirty="0">
                          <a:solidFill>
                            <a:schemeClr val="dk1"/>
                          </a:solidFill>
                          <a:effectLst/>
                          <a:latin typeface="+mn-lt"/>
                          <a:ea typeface="+mn-ea"/>
                          <a:cs typeface="+mn-cs"/>
                        </a:rPr>
                      </a:br>
                      <a:r>
                        <a:rPr kumimoji="0" lang="en-US" altLang="zh-TW" sz="1800" kern="1200" dirty="0">
                          <a:solidFill>
                            <a:schemeClr val="dk1"/>
                          </a:solidFill>
                          <a:effectLst/>
                          <a:latin typeface="+mn-lt"/>
                          <a:ea typeface="+mn-ea"/>
                          <a:cs typeface="+mn-cs"/>
                        </a:rPr>
                        <a:t>  </a:t>
                      </a:r>
                      <a:r>
                        <a:rPr kumimoji="0" lang="zh-TW" altLang="zh-TW" sz="1800" b="1" kern="1200" dirty="0">
                          <a:solidFill>
                            <a:schemeClr val="dk1"/>
                          </a:solidFill>
                          <a:effectLst/>
                          <a:latin typeface="+mn-lt"/>
                          <a:ea typeface="+mn-ea"/>
                          <a:cs typeface="+mn-cs"/>
                        </a:rPr>
                        <a:t>取得分發序</a:t>
                      </a:r>
                      <a:r>
                        <a:rPr kumimoji="0" lang="zh-TW" altLang="zh-TW" sz="1800" kern="1200" dirty="0" smtClean="0">
                          <a:solidFill>
                            <a:schemeClr val="dk1"/>
                          </a:solidFill>
                          <a:effectLst/>
                          <a:latin typeface="+mn-lt"/>
                          <a:ea typeface="+mn-ea"/>
                          <a:cs typeface="+mn-cs"/>
                        </a:rPr>
                        <a:t>。</a:t>
                      </a:r>
                      <a:endParaRPr kumimoji="0" lang="en-US" altLang="zh-TW" sz="1800" kern="1200" dirty="0" smtClean="0">
                        <a:solidFill>
                          <a:schemeClr val="dk1"/>
                        </a:solidFill>
                        <a:effectLst/>
                        <a:latin typeface="+mn-lt"/>
                        <a:ea typeface="+mn-ea"/>
                        <a:cs typeface="+mn-cs"/>
                      </a:endParaRPr>
                    </a:p>
                    <a:p>
                      <a:pPr marL="1435100" lvl="0" indent="-1435100" algn="just">
                        <a:spcAft>
                          <a:spcPts val="0"/>
                        </a:spcAft>
                        <a:buFont typeface="+mj-lt"/>
                        <a:buNone/>
                      </a:pPr>
                      <a:r>
                        <a:rPr kumimoji="0" lang="zh-TW" altLang="en-US" sz="2800" kern="1200" dirty="0" smtClean="0">
                          <a:solidFill>
                            <a:srgbClr val="FF0000"/>
                          </a:solidFill>
                          <a:effectLst/>
                          <a:latin typeface="+mn-lt"/>
                          <a:ea typeface="+mn-ea"/>
                          <a:cs typeface="+mn-cs"/>
                        </a:rPr>
                        <a:t>先取得抽籤序        </a:t>
                      </a:r>
                      <a:endParaRPr kumimoji="0" lang="en-US" altLang="zh-TW" sz="2800" kern="1200" dirty="0" smtClean="0">
                        <a:solidFill>
                          <a:srgbClr val="FF0000"/>
                        </a:solidFill>
                        <a:effectLst/>
                        <a:latin typeface="+mn-lt"/>
                        <a:ea typeface="+mn-ea"/>
                        <a:cs typeface="+mn-cs"/>
                      </a:endParaRPr>
                    </a:p>
                    <a:p>
                      <a:pPr marL="1435100" lvl="0" indent="-1435100" algn="just">
                        <a:spcAft>
                          <a:spcPts val="0"/>
                        </a:spcAft>
                        <a:buFont typeface="+mj-lt"/>
                        <a:buNone/>
                      </a:pPr>
                      <a:r>
                        <a:rPr kumimoji="0" lang="zh-TW" altLang="en-US" sz="2800" kern="1200" dirty="0" smtClean="0">
                          <a:solidFill>
                            <a:srgbClr val="FF0000"/>
                          </a:solidFill>
                          <a:effectLst/>
                          <a:latin typeface="+mn-lt"/>
                          <a:ea typeface="+mn-ea"/>
                          <a:cs typeface="+mn-cs"/>
                        </a:rPr>
                        <a:t>再取得分發序</a:t>
                      </a:r>
                      <a:endParaRPr kumimoji="0" lang="en-US" altLang="zh-TW" sz="2800" kern="1200" dirty="0" smtClean="0">
                        <a:solidFill>
                          <a:srgbClr val="FF0000"/>
                        </a:solidFill>
                        <a:effectLst/>
                        <a:latin typeface="+mn-lt"/>
                        <a:ea typeface="+mn-ea"/>
                        <a:cs typeface="+mn-cs"/>
                      </a:endParaRPr>
                    </a:p>
                    <a:p>
                      <a:pPr marL="1435100" lvl="0" indent="-1435100" algn="just">
                        <a:spcAft>
                          <a:spcPts val="0"/>
                        </a:spcAft>
                        <a:buFont typeface="+mj-lt"/>
                        <a:buNone/>
                      </a:pPr>
                      <a:r>
                        <a:rPr kumimoji="0" lang="zh-TW" altLang="en-US" sz="2800" kern="1200" dirty="0" smtClean="0">
                          <a:solidFill>
                            <a:srgbClr val="FF0000"/>
                          </a:solidFill>
                          <a:effectLst/>
                          <a:latin typeface="+mn-lt"/>
                          <a:ea typeface="+mn-ea"/>
                          <a:cs typeface="+mn-cs"/>
                        </a:rPr>
                        <a:t>再進行撕榜</a:t>
                      </a:r>
                      <a:endParaRPr kumimoji="0" lang="en-US" altLang="zh-TW" sz="2800" kern="1200" dirty="0" smtClean="0">
                        <a:solidFill>
                          <a:srgbClr val="FF0000"/>
                        </a:solidFill>
                        <a:effectLst/>
                        <a:latin typeface="+mn-lt"/>
                        <a:ea typeface="+mn-ea"/>
                        <a:cs typeface="+mn-cs"/>
                      </a:endParaRPr>
                    </a:p>
                    <a:p>
                      <a:pPr marL="1435100" lvl="0" indent="-1435100" algn="just">
                        <a:spcAft>
                          <a:spcPts val="0"/>
                        </a:spcAft>
                        <a:buFont typeface="+mj-lt"/>
                        <a:buNone/>
                      </a:pPr>
                      <a:r>
                        <a:rPr kumimoji="0" lang="zh-TW" altLang="en-US" sz="2800" kern="1200" dirty="0" smtClean="0">
                          <a:solidFill>
                            <a:srgbClr val="FF0000"/>
                          </a:solidFill>
                          <a:effectLst/>
                          <a:latin typeface="+mn-lt"/>
                          <a:ea typeface="+mn-ea"/>
                          <a:cs typeface="+mn-cs"/>
                        </a:rPr>
                        <a:t>撕榜後視同報到</a:t>
                      </a:r>
                      <a:endParaRPr lang="zh-TW" sz="2800" kern="100" dirty="0">
                        <a:effectLst/>
                      </a:endParaRPr>
                    </a:p>
                  </a:txBody>
                  <a:tcPr marL="64258" marR="64258"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5082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339752" y="404664"/>
            <a:ext cx="5112568" cy="582888"/>
          </a:xfrm>
          <a:solidFill>
            <a:schemeClr val="accent2">
              <a:lumMod val="40000"/>
              <a:lumOff val="60000"/>
            </a:schemeClr>
          </a:solidFill>
        </p:spPr>
        <p:txBody>
          <a:bodyPr>
            <a:noAutofit/>
          </a:bodyPr>
          <a:lstStyle/>
          <a:p>
            <a:pPr algn="ctr" eaLnBrk="1" fontAlgn="auto" hangingPunct="1">
              <a:spcAft>
                <a:spcPts val="0"/>
              </a:spcAft>
              <a:defRPr/>
            </a:pPr>
            <a:r>
              <a:rPr lang="zh-TW" altLang="en-US" sz="3600" b="1" dirty="0">
                <a:solidFill>
                  <a:schemeClr val="tx1">
                    <a:lumMod val="95000"/>
                    <a:lumOff val="5000"/>
                  </a:schemeClr>
                </a:solidFill>
                <a:latin typeface="微軟正黑體" panose="020B0604030504040204" pitchFamily="34" charset="-120"/>
              </a:rPr>
              <a:t>第二類</a:t>
            </a:r>
            <a:endParaRPr lang="en-US" altLang="zh-TW" sz="3600" b="1" dirty="0">
              <a:solidFill>
                <a:schemeClr val="tx1">
                  <a:lumMod val="95000"/>
                  <a:lumOff val="5000"/>
                </a:schemeClr>
              </a:solidFill>
              <a:latin typeface="微軟正黑體" panose="020B0604030504040204" pitchFamily="34" charset="-120"/>
            </a:endParaRPr>
          </a:p>
        </p:txBody>
      </p:sp>
      <p:sp>
        <p:nvSpPr>
          <p:cNvPr id="3" name="內容版面配置區 2"/>
          <p:cNvSpPr>
            <a:spLocks noGrp="1"/>
          </p:cNvSpPr>
          <p:nvPr>
            <p:ph idx="1"/>
          </p:nvPr>
        </p:nvSpPr>
        <p:spPr/>
        <p:txBody>
          <a:bodyPr/>
          <a:lstStyle/>
          <a:p>
            <a:r>
              <a:rPr kumimoji="1" lang="zh-TW" altLang="en-US" dirty="0">
                <a:latin typeface="+mj-ea"/>
                <a:ea typeface="+mj-ea"/>
              </a:rPr>
              <a:t>志願選擇：</a:t>
            </a:r>
            <a:endParaRPr kumimoji="1" lang="en-US" altLang="zh-TW" dirty="0">
              <a:latin typeface="+mj-ea"/>
              <a:ea typeface="+mj-ea"/>
            </a:endParaRPr>
          </a:p>
          <a:p>
            <a:pPr lvl="1" rtl="0" eaLnBrk="1" latinLnBrk="0" hangingPunct="1"/>
            <a:r>
              <a:rPr lang="zh-TW" altLang="en-US" sz="2800" kern="1200" dirty="0">
                <a:solidFill>
                  <a:schemeClr val="tx1"/>
                </a:solidFill>
                <a:effectLst/>
                <a:latin typeface="+mj-ea"/>
                <a:ea typeface="+mj-ea"/>
              </a:rPr>
              <a:t>本市國中學生擇定一所高級中等學校報名。</a:t>
            </a:r>
            <a:endParaRPr lang="zh-TW" altLang="en-US" dirty="0">
              <a:effectLst/>
              <a:latin typeface="+mj-ea"/>
              <a:ea typeface="+mj-ea"/>
            </a:endParaRPr>
          </a:p>
          <a:p>
            <a:pPr lvl="0"/>
            <a:r>
              <a:rPr kumimoji="1" lang="zh-TW" altLang="en-US" dirty="0">
                <a:latin typeface="+mj-ea"/>
                <a:ea typeface="+mj-ea"/>
              </a:rPr>
              <a:t>第二類超額比序：</a:t>
            </a:r>
            <a:endParaRPr kumimoji="1" lang="en-US" altLang="zh-TW" dirty="0">
              <a:latin typeface="+mj-ea"/>
              <a:ea typeface="+mj-ea"/>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zh-TW" altLang="en-US" sz="2800" kern="1200" dirty="0">
                <a:solidFill>
                  <a:schemeClr val="tx1"/>
                </a:solidFill>
                <a:effectLst/>
                <a:latin typeface="+mj-ea"/>
                <a:ea typeface="+mj-ea"/>
              </a:rPr>
              <a:t>依基北區高級中等學校免試入學超額比序方式辦理</a:t>
            </a:r>
            <a:r>
              <a:rPr lang="zh-TW" altLang="en-US" sz="2800" kern="1200" dirty="0" smtClean="0">
                <a:solidFill>
                  <a:schemeClr val="tx1"/>
                </a:solidFill>
                <a:effectLst/>
                <a:latin typeface="+mj-ea"/>
                <a:ea typeface="+mj-ea"/>
              </a:rPr>
              <a:t>。</a:t>
            </a:r>
            <a:endParaRPr lang="en-US" altLang="zh-TW" dirty="0">
              <a:latin typeface="+mj-ea"/>
              <a:ea typeface="+mj-ea"/>
            </a:endParaRPr>
          </a:p>
          <a:p>
            <a:pPr marL="457200" lvl="1" indent="0" defTabSz="457200">
              <a:spcBef>
                <a:spcPct val="20000"/>
              </a:spcBef>
              <a:buClrTx/>
              <a:buNone/>
              <a:defRPr/>
            </a:pPr>
            <a:r>
              <a:rPr lang="zh-TW" altLang="en-US" sz="4400" kern="1200" dirty="0" smtClean="0">
                <a:solidFill>
                  <a:srgbClr val="FF0000"/>
                </a:solidFill>
                <a:effectLst/>
                <a:latin typeface="+mj-ea"/>
                <a:ea typeface="+mj-ea"/>
              </a:rPr>
              <a:t>要進行比序</a:t>
            </a:r>
            <a:r>
              <a:rPr lang="en-US" altLang="zh-TW" sz="4400" kern="1200" dirty="0" smtClean="0">
                <a:solidFill>
                  <a:srgbClr val="FF0000"/>
                </a:solidFill>
                <a:effectLst/>
                <a:latin typeface="+mj-ea"/>
                <a:ea typeface="+mj-ea"/>
              </a:rPr>
              <a:t>:</a:t>
            </a:r>
            <a:r>
              <a:rPr lang="zh-TW" altLang="en-US" sz="4400" dirty="0">
                <a:solidFill>
                  <a:srgbClr val="FF0000"/>
                </a:solidFill>
                <a:latin typeface="+mj-ea"/>
              </a:rPr>
              <a:t>依基北區高級中等學校免試入學超額比序方式辦理。</a:t>
            </a:r>
            <a:endParaRPr lang="en-US" altLang="zh-TW" sz="4400" dirty="0">
              <a:solidFill>
                <a:srgbClr val="FF0000"/>
              </a:solidFill>
              <a:latin typeface="+mj-ea"/>
            </a:endParaRPr>
          </a:p>
          <a:p>
            <a:pPr marL="457200" marR="0" lvl="1" indent="0" algn="l" defTabSz="457200" rtl="0" eaLnBrk="1" fontAlgn="auto" latinLnBrk="0" hangingPunct="1">
              <a:lnSpc>
                <a:spcPct val="100000"/>
              </a:lnSpc>
              <a:spcBef>
                <a:spcPct val="20000"/>
              </a:spcBef>
              <a:spcAft>
                <a:spcPts val="0"/>
              </a:spcAft>
              <a:buClrTx/>
              <a:buSzTx/>
              <a:buNone/>
              <a:tabLst/>
              <a:defRPr/>
            </a:pPr>
            <a:endParaRPr lang="en-US" altLang="zh-TW" sz="4400" kern="1200" dirty="0" smtClean="0">
              <a:solidFill>
                <a:srgbClr val="FF0000"/>
              </a:solidFill>
              <a:effectLst/>
              <a:latin typeface="+mj-ea"/>
              <a:ea typeface="+mj-ea"/>
            </a:endParaRPr>
          </a:p>
        </p:txBody>
      </p:sp>
    </p:spTree>
    <p:extLst>
      <p:ext uri="{BB962C8B-B14F-4D97-AF65-F5344CB8AC3E}">
        <p14:creationId xmlns:p14="http://schemas.microsoft.com/office/powerpoint/2010/main" val="3621097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solidFill>
                  <a:srgbClr val="FF0000"/>
                </a:solidFill>
              </a:rPr>
              <a:t>108</a:t>
            </a:r>
            <a:r>
              <a:rPr lang="zh-TW" altLang="en-US" dirty="0" smtClean="0"/>
              <a:t>學年</a:t>
            </a:r>
            <a:r>
              <a:rPr lang="zh-TW" altLang="en-US" dirty="0"/>
              <a:t>基北區入學管道重要日程</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95" y="1556792"/>
            <a:ext cx="9072705" cy="4603650"/>
          </a:xfrm>
          <a:prstGeom prst="rect">
            <a:avLst/>
          </a:prstGeom>
        </p:spPr>
      </p:pic>
    </p:spTree>
    <p:extLst>
      <p:ext uri="{BB962C8B-B14F-4D97-AF65-F5344CB8AC3E}">
        <p14:creationId xmlns:p14="http://schemas.microsoft.com/office/powerpoint/2010/main" val="3022242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404664"/>
            <a:ext cx="5400600" cy="758952"/>
          </a:xfrm>
          <a:solidFill>
            <a:schemeClr val="accent2">
              <a:lumMod val="40000"/>
              <a:lumOff val="60000"/>
            </a:schemeClr>
          </a:solidFill>
        </p:spPr>
        <p:txBody>
          <a:bodyPr vert="horz" anchor="b">
            <a:noAutofit/>
          </a:bodyPr>
          <a:lstStyle/>
          <a:p>
            <a:pPr algn="ctr"/>
            <a:r>
              <a:rPr lang="zh-TW" altLang="en-US" sz="3600" b="1" dirty="0">
                <a:solidFill>
                  <a:schemeClr val="tx1">
                    <a:lumMod val="95000"/>
                    <a:lumOff val="5000"/>
                  </a:schemeClr>
                </a:solidFill>
                <a:latin typeface="微軟正黑體" panose="020B0604030504040204" pitchFamily="34" charset="-120"/>
              </a:rPr>
              <a:t>第二類超額比序方式</a:t>
            </a:r>
          </a:p>
        </p:txBody>
      </p:sp>
      <p:sp>
        <p:nvSpPr>
          <p:cNvPr id="15362" name="內容版面配置區 2"/>
          <p:cNvSpPr>
            <a:spLocks noGrp="1"/>
          </p:cNvSpPr>
          <p:nvPr>
            <p:ph idx="1"/>
          </p:nvPr>
        </p:nvSpPr>
        <p:spPr>
          <a:xfrm>
            <a:off x="1115616" y="1484784"/>
            <a:ext cx="8229600" cy="4525963"/>
          </a:xfrm>
        </p:spPr>
        <p:txBody>
          <a:bodyPr/>
          <a:lstStyle/>
          <a:p>
            <a:pPr eaLnBrk="1" hangingPunct="1"/>
            <a:r>
              <a:rPr lang="zh-TW" altLang="en-US" dirty="0">
                <a:latin typeface="微軟正黑體" panose="020B0604030504040204" pitchFamily="34" charset="-120"/>
                <a:ea typeface="微軟正黑體" panose="020B0604030504040204" pitchFamily="34" charset="-120"/>
              </a:rPr>
              <a:t>比照</a:t>
            </a:r>
            <a:r>
              <a:rPr lang="en-US" altLang="zh-TW" dirty="0">
                <a:latin typeface="微軟正黑體" panose="020B0604030504040204" pitchFamily="34" charset="-120"/>
                <a:ea typeface="微軟正黑體" panose="020B0604030504040204" pitchFamily="34" charset="-120"/>
              </a:rPr>
              <a:t>108</a:t>
            </a:r>
            <a:r>
              <a:rPr lang="zh-TW" altLang="en-US" dirty="0">
                <a:latin typeface="微軟正黑體" panose="020B0604030504040204" pitchFamily="34" charset="-120"/>
                <a:ea typeface="微軟正黑體" panose="020B0604030504040204" pitchFamily="34" charset="-120"/>
              </a:rPr>
              <a:t>學年度基北區高級中等學校免試入學超額比序方式</a:t>
            </a:r>
            <a:r>
              <a:rPr lang="en-US" altLang="zh-TW" b="1" dirty="0">
                <a:solidFill>
                  <a:srgbClr val="FF0000"/>
                </a:solidFill>
                <a:latin typeface="微軟正黑體" panose="020B0604030504040204" pitchFamily="34" charset="-120"/>
                <a:ea typeface="微軟正黑體" panose="020B0604030504040204" pitchFamily="34" charset="-120"/>
              </a:rPr>
              <a:t>(108</a:t>
            </a:r>
            <a:r>
              <a:rPr lang="zh-TW" altLang="en-US" b="1" dirty="0">
                <a:solidFill>
                  <a:srgbClr val="FF0000"/>
                </a:solidFill>
                <a:latin typeface="微軟正黑體" panose="020B0604030504040204" pitchFamily="34" charset="-120"/>
                <a:ea typeface="微軟正黑體" panose="020B0604030504040204" pitchFamily="34" charset="-120"/>
              </a:rPr>
              <a:t>方案</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eaLnBrk="1" hangingPunct="1"/>
            <a:r>
              <a:rPr lang="zh-TW" altLang="en-US" dirty="0">
                <a:latin typeface="微軟正黑體" panose="020B0604030504040204" pitchFamily="34" charset="-120"/>
                <a:ea typeface="微軟正黑體" panose="020B0604030504040204" pitchFamily="34" charset="-120"/>
              </a:rPr>
              <a:t>志願序積分：</a:t>
            </a:r>
            <a:r>
              <a:rPr lang="zh-TW" altLang="en-US" dirty="0">
                <a:solidFill>
                  <a:srgbClr val="FF0000"/>
                </a:solidFill>
                <a:latin typeface="微軟正黑體" panose="020B0604030504040204" pitchFamily="34" charset="-120"/>
                <a:ea typeface="微軟正黑體" panose="020B0604030504040204" pitchFamily="34" charset="-120"/>
              </a:rPr>
              <a:t>皆為</a:t>
            </a:r>
            <a:r>
              <a:rPr lang="en-US" altLang="zh-TW" dirty="0">
                <a:solidFill>
                  <a:srgbClr val="FF0000"/>
                </a:solidFill>
                <a:latin typeface="微軟正黑體" panose="020B0604030504040204" pitchFamily="34" charset="-120"/>
                <a:ea typeface="微軟正黑體" panose="020B0604030504040204" pitchFamily="34" charset="-120"/>
              </a:rPr>
              <a:t>36</a:t>
            </a:r>
            <a:r>
              <a:rPr lang="zh-TW" altLang="en-US" dirty="0">
                <a:solidFill>
                  <a:srgbClr val="FF0000"/>
                </a:solidFill>
                <a:latin typeface="微軟正黑體" panose="020B0604030504040204" pitchFamily="34" charset="-120"/>
                <a:ea typeface="微軟正黑體" panose="020B0604030504040204" pitchFamily="34" charset="-120"/>
              </a:rPr>
              <a:t>分</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因單一志願</a:t>
            </a:r>
            <a:r>
              <a:rPr lang="en-US" altLang="zh-TW" dirty="0">
                <a:solidFill>
                  <a:srgbClr val="FF0000"/>
                </a:solidFill>
                <a:latin typeface="微軟正黑體" panose="020B0604030504040204" pitchFamily="34" charset="-120"/>
                <a:ea typeface="微軟正黑體" panose="020B0604030504040204" pitchFamily="34" charset="-120"/>
              </a:rPr>
              <a:t>)</a:t>
            </a:r>
          </a:p>
          <a:p>
            <a:pPr eaLnBrk="1" hangingPunct="1"/>
            <a:r>
              <a:rPr lang="zh-TW" altLang="en-US" dirty="0">
                <a:latin typeface="微軟正黑體" panose="020B0604030504040204" pitchFamily="34" charset="-120"/>
                <a:ea typeface="微軟正黑體" panose="020B0604030504040204" pitchFamily="34" charset="-120"/>
              </a:rPr>
              <a:t>多元學習表現積分：佔</a:t>
            </a:r>
            <a:r>
              <a:rPr lang="en-US" altLang="zh-TW" dirty="0">
                <a:latin typeface="微軟正黑體" panose="020B0604030504040204" pitchFamily="34" charset="-120"/>
                <a:ea typeface="微軟正黑體" panose="020B0604030504040204" pitchFamily="34" charset="-120"/>
              </a:rPr>
              <a:t>36</a:t>
            </a:r>
            <a:r>
              <a:rPr lang="zh-TW" altLang="en-US" dirty="0">
                <a:latin typeface="微軟正黑體" panose="020B0604030504040204" pitchFamily="34" charset="-120"/>
                <a:ea typeface="微軟正黑體" panose="020B0604030504040204" pitchFamily="34" charset="-120"/>
              </a:rPr>
              <a:t>分</a:t>
            </a:r>
            <a:endParaRPr lang="en-US" altLang="zh-TW" dirty="0">
              <a:latin typeface="微軟正黑體" panose="020B0604030504040204" pitchFamily="34" charset="-120"/>
              <a:ea typeface="微軟正黑體" panose="020B0604030504040204" pitchFamily="34" charset="-120"/>
            </a:endParaRPr>
          </a:p>
          <a:p>
            <a:pPr eaLnBrk="1" hangingPunct="1"/>
            <a:r>
              <a:rPr lang="zh-TW" altLang="en-US" dirty="0">
                <a:latin typeface="微軟正黑體" panose="020B0604030504040204" pitchFamily="34" charset="-120"/>
                <a:ea typeface="微軟正黑體" panose="020B0604030504040204" pitchFamily="34" charset="-120"/>
              </a:rPr>
              <a:t>國中教育會考積分：佔</a:t>
            </a:r>
            <a:r>
              <a:rPr lang="en-US" altLang="zh-TW" dirty="0">
                <a:latin typeface="微軟正黑體" panose="020B0604030504040204" pitchFamily="34" charset="-120"/>
                <a:ea typeface="微軟正黑體" panose="020B0604030504040204" pitchFamily="34" charset="-120"/>
              </a:rPr>
              <a:t>36</a:t>
            </a:r>
            <a:r>
              <a:rPr lang="zh-TW" altLang="en-US" dirty="0">
                <a:latin typeface="微軟正黑體" panose="020B0604030504040204" pitchFamily="34" charset="-120"/>
                <a:ea typeface="微軟正黑體" panose="020B0604030504040204" pitchFamily="34" charset="-120"/>
              </a:rPr>
              <a:t>分</a:t>
            </a:r>
          </a:p>
          <a:p>
            <a:pPr eaLnBrk="1" hangingPunct="1"/>
            <a:endParaRPr lang="zh-TW" altLang="zh-TW" dirty="0">
              <a:latin typeface="微軟正黑體" panose="020B0604030504040204" pitchFamily="34" charset="-120"/>
              <a:ea typeface="微軟正黑體" panose="020B0604030504040204" pitchFamily="34" charset="-120"/>
            </a:endParaRPr>
          </a:p>
          <a:p>
            <a:pPr eaLnBrk="1" hangingPunct="1"/>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5335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2408" y="260648"/>
            <a:ext cx="4464496" cy="654896"/>
          </a:xfrm>
          <a:solidFill>
            <a:schemeClr val="accent2">
              <a:lumMod val="40000"/>
              <a:lumOff val="60000"/>
            </a:schemeClr>
          </a:solidFill>
        </p:spPr>
        <p:txBody>
          <a:bodyPr vert="horz" anchor="b">
            <a:noAutofit/>
          </a:bodyPr>
          <a:lstStyle/>
          <a:p>
            <a:pPr algn="ctr"/>
            <a:r>
              <a:rPr lang="zh-TW" altLang="en-US" sz="3600" b="1" dirty="0">
                <a:solidFill>
                  <a:schemeClr val="tx1">
                    <a:lumMod val="95000"/>
                    <a:lumOff val="5000"/>
                  </a:schemeClr>
                </a:solidFill>
                <a:latin typeface="微軟正黑體" panose="020B0604030504040204" pitchFamily="34" charset="-120"/>
              </a:rPr>
              <a:t>第二類公告分發序</a:t>
            </a:r>
            <a:endParaRPr lang="en-US" altLang="zh-TW" sz="3600" b="1" dirty="0">
              <a:solidFill>
                <a:schemeClr val="tx1">
                  <a:lumMod val="95000"/>
                  <a:lumOff val="5000"/>
                </a:schemeClr>
              </a:solidFill>
              <a:latin typeface="微軟正黑體" panose="020B0604030504040204" pitchFamily="34" charset="-120"/>
            </a:endParaRPr>
          </a:p>
        </p:txBody>
      </p:sp>
      <p:sp>
        <p:nvSpPr>
          <p:cNvPr id="16386" name="內容版面配置區 2"/>
          <p:cNvSpPr>
            <a:spLocks noGrp="1"/>
          </p:cNvSpPr>
          <p:nvPr>
            <p:ph idx="1"/>
          </p:nvPr>
        </p:nvSpPr>
        <p:spPr>
          <a:xfrm>
            <a:off x="1115616" y="1340768"/>
            <a:ext cx="7498080" cy="4800600"/>
          </a:xfrm>
        </p:spPr>
        <p:txBody>
          <a:bodyPr>
            <a:normAutofit lnSpcReduction="10000"/>
          </a:bodyPr>
          <a:lstStyle/>
          <a:p>
            <a:pPr eaLnBrk="1" hangingPunct="1"/>
            <a:r>
              <a:rPr lang="zh-TW" altLang="en-US" dirty="0">
                <a:latin typeface="微軟正黑體" panose="020B0604030504040204" pitchFamily="34" charset="-120"/>
                <a:ea typeface="微軟正黑體" panose="020B0604030504040204" pitchFamily="34" charset="-120"/>
              </a:rPr>
              <a:t>各招生學校</a:t>
            </a:r>
            <a:r>
              <a:rPr lang="zh-TW" altLang="en-US" b="1" u="sng" dirty="0">
                <a:solidFill>
                  <a:srgbClr val="FF0000"/>
                </a:solidFill>
                <a:latin typeface="微軟正黑體" panose="020B0604030504040204" pitchFamily="34" charset="-120"/>
                <a:ea typeface="微軟正黑體" panose="020B0604030504040204" pitchFamily="34" charset="-120"/>
              </a:rPr>
              <a:t>以招生名額</a:t>
            </a:r>
            <a:r>
              <a:rPr lang="en-US" altLang="zh-TW" b="1" u="sng" dirty="0">
                <a:solidFill>
                  <a:srgbClr val="0070C0"/>
                </a:solidFill>
                <a:latin typeface="微軟正黑體" panose="020B0604030504040204" pitchFamily="34" charset="-120"/>
                <a:ea typeface="微軟正黑體" panose="020B0604030504040204" pitchFamily="34" charset="-120"/>
              </a:rPr>
              <a:t>2</a:t>
            </a:r>
            <a:r>
              <a:rPr lang="zh-TW" altLang="en-US" b="1" u="sng" dirty="0">
                <a:solidFill>
                  <a:srgbClr val="FF0000"/>
                </a:solidFill>
                <a:latin typeface="微軟正黑體" panose="020B0604030504040204" pitchFamily="34" charset="-120"/>
                <a:ea typeface="微軟正黑體" panose="020B0604030504040204" pitchFamily="34" charset="-120"/>
              </a:rPr>
              <a:t>倍公告分發序名單</a:t>
            </a:r>
            <a:r>
              <a:rPr lang="zh-TW" altLang="en-US" dirty="0">
                <a:latin typeface="微軟正黑體" panose="020B0604030504040204" pitchFamily="34" charset="-120"/>
                <a:ea typeface="微軟正黑體" panose="020B0604030504040204" pitchFamily="34" charset="-120"/>
              </a:rPr>
              <a:t>，學生按照學校公告之分發序，於簡章規定時間至指定地點</a:t>
            </a:r>
            <a:r>
              <a:rPr lang="zh-TW" altLang="en-US" b="1" u="sng" dirty="0">
                <a:solidFill>
                  <a:srgbClr val="FF0000"/>
                </a:solidFill>
                <a:latin typeface="微軟正黑體" panose="020B0604030504040204" pitchFamily="34" charset="-120"/>
                <a:ea typeface="微軟正黑體" panose="020B0604030504040204" pitchFamily="34" charset="-120"/>
              </a:rPr>
              <a:t>依序辦理現場登記、撕榜、報到作業</a:t>
            </a:r>
            <a:r>
              <a:rPr lang="zh-TW" altLang="en-US" b="1" u="sng" dirty="0" smtClean="0">
                <a:solidFill>
                  <a:srgbClr val="FF0000"/>
                </a:solidFill>
                <a:latin typeface="微軟正黑體" panose="020B0604030504040204" pitchFamily="34" charset="-120"/>
                <a:ea typeface="微軟正黑體" panose="020B0604030504040204" pitchFamily="34" charset="-120"/>
              </a:rPr>
              <a:t>。</a:t>
            </a:r>
            <a:endParaRPr lang="en-US" altLang="zh-TW" b="1" u="sng" dirty="0" smtClean="0">
              <a:solidFill>
                <a:srgbClr val="FF0000"/>
              </a:solidFill>
              <a:latin typeface="微軟正黑體" panose="020B0604030504040204" pitchFamily="34" charset="-120"/>
              <a:ea typeface="微軟正黑體" panose="020B0604030504040204" pitchFamily="34" charset="-120"/>
            </a:endParaRPr>
          </a:p>
          <a:p>
            <a:r>
              <a:rPr lang="zh-TW" altLang="en-US" sz="4400" b="1" u="sng" dirty="0">
                <a:solidFill>
                  <a:srgbClr val="FF0000"/>
                </a:solidFill>
                <a:latin typeface="微軟正黑體" panose="020B0604030504040204" pitchFamily="34" charset="-120"/>
              </a:rPr>
              <a:t>分發序</a:t>
            </a:r>
            <a:r>
              <a:rPr lang="zh-TW" altLang="en-US" sz="4400" b="1" u="sng" dirty="0" smtClean="0">
                <a:solidFill>
                  <a:srgbClr val="FF0000"/>
                </a:solidFill>
                <a:latin typeface="微軟正黑體" panose="020B0604030504040204" pitchFamily="34" charset="-120"/>
              </a:rPr>
              <a:t>名單</a:t>
            </a:r>
            <a:r>
              <a:rPr lang="en-US" altLang="zh-TW" sz="4400" b="1" u="sng" dirty="0" smtClean="0">
                <a:solidFill>
                  <a:srgbClr val="FF0000"/>
                </a:solidFill>
                <a:latin typeface="微軟正黑體" panose="020B0604030504040204" pitchFamily="34" charset="-120"/>
              </a:rPr>
              <a:t>:</a:t>
            </a:r>
            <a:r>
              <a:rPr lang="zh-TW" altLang="en-US" sz="4400" b="1" u="sng" dirty="0" smtClean="0">
                <a:solidFill>
                  <a:srgbClr val="FF0000"/>
                </a:solidFill>
                <a:latin typeface="微軟正黑體" panose="020B0604030504040204" pitchFamily="34" charset="-120"/>
              </a:rPr>
              <a:t>                         不代表是錄取名單</a:t>
            </a:r>
            <a:endParaRPr lang="en-US" altLang="zh-TW" sz="4400" b="1" u="sng" dirty="0" smtClean="0">
              <a:solidFill>
                <a:srgbClr val="FF0000"/>
              </a:solidFill>
              <a:latin typeface="微軟正黑體" panose="020B0604030504040204" pitchFamily="34" charset="-120"/>
            </a:endParaRPr>
          </a:p>
          <a:p>
            <a:r>
              <a:rPr lang="zh-TW" altLang="en-US" sz="4400" b="1" u="sng" dirty="0" smtClean="0">
                <a:solidFill>
                  <a:schemeClr val="bg2">
                    <a:lumMod val="10000"/>
                  </a:schemeClr>
                </a:solidFill>
                <a:latin typeface="微軟正黑體" panose="020B0604030504040204" pitchFamily="34" charset="-120"/>
              </a:rPr>
              <a:t>因為是以</a:t>
            </a:r>
            <a:r>
              <a:rPr lang="zh-TW" altLang="en-US" sz="4400" b="1" u="sng" dirty="0">
                <a:solidFill>
                  <a:schemeClr val="bg2">
                    <a:lumMod val="10000"/>
                  </a:schemeClr>
                </a:solidFill>
                <a:latin typeface="微軟正黑體" panose="020B0604030504040204" pitchFamily="34" charset="-120"/>
              </a:rPr>
              <a:t>招生名額</a:t>
            </a:r>
            <a:r>
              <a:rPr lang="en-US" altLang="zh-TW" sz="4400" b="1" u="sng" dirty="0">
                <a:solidFill>
                  <a:schemeClr val="bg2">
                    <a:lumMod val="10000"/>
                  </a:schemeClr>
                </a:solidFill>
                <a:latin typeface="微軟正黑體" panose="020B0604030504040204" pitchFamily="34" charset="-120"/>
              </a:rPr>
              <a:t>2</a:t>
            </a:r>
            <a:r>
              <a:rPr lang="zh-TW" altLang="en-US" sz="4400" b="1" u="sng" dirty="0">
                <a:solidFill>
                  <a:schemeClr val="bg2">
                    <a:lumMod val="10000"/>
                  </a:schemeClr>
                </a:solidFill>
                <a:latin typeface="微軟正黑體" panose="020B0604030504040204" pitchFamily="34" charset="-120"/>
              </a:rPr>
              <a:t>倍公告分發序名單</a:t>
            </a:r>
            <a:endParaRPr lang="zh-TW" altLang="zh-TW" sz="4400" b="1" u="sng" dirty="0">
              <a:solidFill>
                <a:schemeClr val="bg2">
                  <a:lumMod val="10000"/>
                </a:schemeClr>
              </a:solidFill>
              <a:latin typeface="微軟正黑體" panose="020B0604030504040204" pitchFamily="34" charset="-120"/>
              <a:ea typeface="微軟正黑體" panose="020B0604030504040204" pitchFamily="34" charset="-120"/>
            </a:endParaRPr>
          </a:p>
          <a:p>
            <a:pPr eaLnBrk="1" hangingPunct="1"/>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18089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827584" y="188640"/>
            <a:ext cx="7772400" cy="1362075"/>
          </a:xfrm>
        </p:spPr>
        <p:txBody>
          <a:bodyPr>
            <a:normAutofit/>
          </a:bodyPr>
          <a:lstStyle/>
          <a:p>
            <a:r>
              <a:rPr lang="zh-TW" altLang="zh-TW" sz="4300" dirty="0">
                <a:solidFill>
                  <a:srgbClr val="7030A0"/>
                </a:solidFill>
              </a:rPr>
              <a:t>適合學術傾向學生的入學管道</a:t>
            </a:r>
            <a:endParaRPr lang="zh-TW" altLang="en-US" sz="4300" dirty="0">
              <a:solidFill>
                <a:srgbClr val="7030A0"/>
              </a:solidFill>
            </a:endParaRPr>
          </a:p>
        </p:txBody>
      </p:sp>
      <p:sp>
        <p:nvSpPr>
          <p:cNvPr id="5" name="文字版面配置區 4"/>
          <p:cNvSpPr>
            <a:spLocks noGrp="1"/>
          </p:cNvSpPr>
          <p:nvPr>
            <p:ph type="body" idx="1"/>
          </p:nvPr>
        </p:nvSpPr>
        <p:spPr/>
        <p:txBody>
          <a:bodyPr/>
          <a:lstStyle/>
          <a:p>
            <a:endParaRPr lang="zh-TW" alt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445" y="1723058"/>
            <a:ext cx="1560513"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 y="4221088"/>
            <a:ext cx="19685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資料庫圖表 5"/>
          <p:cNvGraphicFramePr/>
          <p:nvPr>
            <p:extLst>
              <p:ext uri="{D42A27DB-BD31-4B8C-83A1-F6EECF244321}">
                <p14:modId xmlns:p14="http://schemas.microsoft.com/office/powerpoint/2010/main" val="2989288952"/>
              </p:ext>
            </p:extLst>
          </p:nvPr>
        </p:nvGraphicFramePr>
        <p:xfrm>
          <a:off x="1524000" y="1397000"/>
          <a:ext cx="6504384" cy="4768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60146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2781300"/>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矩形 7"/>
          <p:cNvSpPr/>
          <p:nvPr/>
        </p:nvSpPr>
        <p:spPr>
          <a:xfrm>
            <a:off x="179388" y="2811463"/>
            <a:ext cx="8785225"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pic>
        <p:nvPicPr>
          <p:cNvPr id="9"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53988" y="4713288"/>
            <a:ext cx="9150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0" name="直線接點 9"/>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44463" y="2924175"/>
            <a:ext cx="915035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圖片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5675" y="1600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4"/>
          <p:cNvSpPr txBox="1">
            <a:spLocks noChangeArrowheads="1"/>
          </p:cNvSpPr>
          <p:nvPr/>
        </p:nvSpPr>
        <p:spPr bwMode="auto">
          <a:xfrm>
            <a:off x="590550" y="3308350"/>
            <a:ext cx="7962900" cy="95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a:solidFill>
                  <a:srgbClr val="FFC000"/>
                </a:solidFill>
                <a:latin typeface="微軟正黑體" panose="020B0604030504040204" pitchFamily="34" charset="-120"/>
                <a:ea typeface="微軟正黑體" panose="020B0604030504040204" pitchFamily="34" charset="-120"/>
              </a:rPr>
              <a:t>科學班甄選入學相關說明</a:t>
            </a:r>
          </a:p>
        </p:txBody>
      </p:sp>
    </p:spTree>
    <p:extLst>
      <p:ext uri="{BB962C8B-B14F-4D97-AF65-F5344CB8AC3E}">
        <p14:creationId xmlns:p14="http://schemas.microsoft.com/office/powerpoint/2010/main" val="404412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2"/>
          <p:cNvSpPr txBox="1">
            <a:spLocks/>
          </p:cNvSpPr>
          <p:nvPr/>
        </p:nvSpPr>
        <p:spPr>
          <a:xfrm>
            <a:off x="1082353" y="1064263"/>
            <a:ext cx="7666111" cy="403244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57200" indent="-457200">
              <a:spcBef>
                <a:spcPct val="20000"/>
              </a:spcBef>
              <a:buClrTx/>
              <a:buSzTx/>
              <a:buFont typeface="Arial" panose="020B0604020202020204" pitchFamily="34" charset="0"/>
              <a:buChar char="•"/>
              <a:defRPr/>
            </a:pPr>
            <a:r>
              <a:rPr lang="zh-TW" altLang="zh-TW" sz="2800" b="1" dirty="0"/>
              <a:t>提供具</a:t>
            </a:r>
            <a:r>
              <a:rPr lang="zh-TW" altLang="zh-TW" sz="2800" b="1" dirty="0">
                <a:solidFill>
                  <a:srgbClr val="FF0000"/>
                </a:solidFill>
              </a:rPr>
              <a:t>科學潛能</a:t>
            </a:r>
            <a:r>
              <a:rPr lang="zh-TW" altLang="zh-TW" sz="2800" b="1" dirty="0"/>
              <a:t>之高級中等學校優秀學生適性發展機會。</a:t>
            </a:r>
          </a:p>
          <a:p>
            <a:pPr marL="457200" indent="-457200">
              <a:spcBef>
                <a:spcPct val="20000"/>
              </a:spcBef>
              <a:buClrTx/>
              <a:buSzTx/>
              <a:buFont typeface="Arial" panose="020B0604020202020204" pitchFamily="34" charset="0"/>
              <a:buChar char="•"/>
              <a:defRPr/>
            </a:pPr>
            <a:r>
              <a:rPr lang="zh-TW" altLang="zh-TW" sz="2800" b="1" dirty="0"/>
              <a:t>開設及發展特殊科學教育學程，提供優越之教學環境及卓越師資，培養學生從事個別科學研究之能力和創造力，充分發揮天賦潛能。</a:t>
            </a:r>
          </a:p>
          <a:p>
            <a:pPr marL="457200" indent="-457200">
              <a:spcBef>
                <a:spcPct val="20000"/>
              </a:spcBef>
              <a:buClrTx/>
              <a:buSzTx/>
              <a:buFont typeface="Arial" panose="020B0604020202020204" pitchFamily="34" charset="0"/>
              <a:buChar char="•"/>
              <a:defRPr/>
            </a:pPr>
            <a:r>
              <a:rPr lang="zh-TW" altLang="zh-TW" sz="2800" b="1" dirty="0">
                <a:solidFill>
                  <a:srgbClr val="FF0000"/>
                </a:solidFill>
              </a:rPr>
              <a:t>培育兼具人文素養與科學專業知能之科學傑出人才，厚植國家之高素質科技人才及國家競爭力。</a:t>
            </a:r>
            <a:endParaRPr lang="zh-TW" altLang="en-US" sz="2800" b="1" dirty="0">
              <a:solidFill>
                <a:srgbClr val="FF0000"/>
              </a:solidFill>
            </a:endParaRPr>
          </a:p>
        </p:txBody>
      </p:sp>
      <p:sp>
        <p:nvSpPr>
          <p:cNvPr id="6" name="文字方塊 5"/>
          <p:cNvSpPr txBox="1"/>
          <p:nvPr/>
        </p:nvSpPr>
        <p:spPr>
          <a:xfrm>
            <a:off x="2915816" y="5744783"/>
            <a:ext cx="5688632" cy="369332"/>
          </a:xfrm>
          <a:prstGeom prst="rect">
            <a:avLst/>
          </a:prstGeom>
          <a:noFill/>
        </p:spPr>
        <p:txBody>
          <a:bodyPr wrap="square" rtlCol="0">
            <a:spAutoFit/>
          </a:bodyPr>
          <a:lstStyle/>
          <a:p>
            <a:r>
              <a:rPr lang="zh-TW" altLang="en-US" dirty="0"/>
              <a:t>資料來源：</a:t>
            </a:r>
            <a:r>
              <a:rPr lang="zh-TW" altLang="zh-TW" dirty="0">
                <a:solidFill>
                  <a:srgbClr val="002060"/>
                </a:solidFill>
              </a:rPr>
              <a:t>普通型高級中等學校科學班實施計畫</a:t>
            </a:r>
            <a:endParaRPr lang="zh-TW" altLang="en-US" dirty="0"/>
          </a:p>
        </p:txBody>
      </p:sp>
      <p:sp>
        <p:nvSpPr>
          <p:cNvPr id="7" name="文字方塊 6"/>
          <p:cNvSpPr txBox="1"/>
          <p:nvPr/>
        </p:nvSpPr>
        <p:spPr>
          <a:xfrm>
            <a:off x="1403648" y="332656"/>
            <a:ext cx="1954381" cy="615553"/>
          </a:xfrm>
          <a:prstGeom prst="rect">
            <a:avLst/>
          </a:prstGeom>
          <a:noFill/>
        </p:spPr>
        <p:txBody>
          <a:bodyPr wrap="none" rtlCol="0">
            <a:spAutoFit/>
          </a:bodyPr>
          <a:lstStyle/>
          <a:p>
            <a:r>
              <a:rPr lang="zh-TW" altLang="en-US" sz="3400" b="1" cap="all" spc="50" dirty="0">
                <a:ln w="15875" cmpd="sng">
                  <a:solidFill>
                    <a:srgbClr val="FFFFFF"/>
                  </a:solidFill>
                  <a:prstDash val="solid"/>
                </a:ln>
                <a:latin typeface="微軟正黑體" panose="020B0604030504040204" pitchFamily="34" charset="-120"/>
                <a:ea typeface="+mj-ea"/>
              </a:rPr>
              <a:t>設班目的</a:t>
            </a:r>
          </a:p>
        </p:txBody>
      </p:sp>
    </p:spTree>
    <p:extLst>
      <p:ext uri="{BB962C8B-B14F-4D97-AF65-F5344CB8AC3E}">
        <p14:creationId xmlns:p14="http://schemas.microsoft.com/office/powerpoint/2010/main" val="4140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微軟正黑體" panose="020B0604030504040204" pitchFamily="34" charset="-120"/>
              </a:rPr>
              <a:t>招生流程與</a:t>
            </a:r>
            <a:r>
              <a:rPr lang="zh-TW" altLang="zh-TW" dirty="0" smtClean="0">
                <a:latin typeface="微軟正黑體" panose="020B0604030504040204" pitchFamily="34" charset="-120"/>
              </a:rPr>
              <a:t>方式</a:t>
            </a:r>
            <a:endParaRPr lang="zh-TW" altLang="en-US" dirty="0">
              <a:latin typeface="Noto Sans CJK TC Regular" pitchFamily="34" charset="-120"/>
              <a:ea typeface="Noto Sans CJK TC Regular" pitchFamily="34" charset="-120"/>
            </a:endParaRPr>
          </a:p>
        </p:txBody>
      </p:sp>
      <p:sp>
        <p:nvSpPr>
          <p:cNvPr id="3" name="內容版面配置區 2"/>
          <p:cNvSpPr>
            <a:spLocks noGrp="1"/>
          </p:cNvSpPr>
          <p:nvPr>
            <p:ph idx="1"/>
          </p:nvPr>
        </p:nvSpPr>
        <p:spPr/>
        <p:txBody>
          <a:bodyPr>
            <a:normAutofit/>
          </a:bodyPr>
          <a:lstStyle/>
          <a:p>
            <a:r>
              <a:rPr lang="zh-TW" altLang="en-US" sz="2800" dirty="0">
                <a:solidFill>
                  <a:srgbClr val="002060"/>
                </a:solidFill>
                <a:latin typeface="+mn-ea"/>
              </a:rPr>
              <a:t>甄選錄取：</a:t>
            </a:r>
            <a:endParaRPr lang="en-US" altLang="zh-TW" sz="2800" dirty="0">
              <a:solidFill>
                <a:srgbClr val="002060"/>
              </a:solidFill>
              <a:latin typeface="+mn-ea"/>
            </a:endParaRPr>
          </a:p>
          <a:p>
            <a:pPr marL="971550" lvl="1" indent="-514350">
              <a:buFont typeface="+mj-lt"/>
              <a:buAutoNum type="arabicPeriod"/>
            </a:pPr>
            <a:r>
              <a:rPr lang="zh-TW" altLang="en-US" dirty="0">
                <a:solidFill>
                  <a:srgbClr val="002060"/>
                </a:solidFill>
                <a:latin typeface="+mn-ea"/>
              </a:rPr>
              <a:t>科學能力檢定（</a:t>
            </a:r>
            <a:r>
              <a:rPr lang="zh-TW" altLang="en-US" dirty="0">
                <a:latin typeface="+mn-ea"/>
              </a:rPr>
              <a:t>除數理學科外，語</a:t>
            </a:r>
            <a:r>
              <a:rPr lang="zh-TW" altLang="zh-TW" dirty="0">
                <a:latin typeface="+mn-ea"/>
              </a:rPr>
              <a:t>文能力列入科學能力檢定項目，語文能力包括國文及</a:t>
            </a:r>
            <a:r>
              <a:rPr lang="zh-TW" altLang="zh-TW" dirty="0" smtClean="0">
                <a:latin typeface="+mn-ea"/>
              </a:rPr>
              <a:t>英文。 </a:t>
            </a:r>
            <a:r>
              <a:rPr lang="zh-TW" altLang="en-US" dirty="0">
                <a:solidFill>
                  <a:srgbClr val="002060"/>
                </a:solidFill>
                <a:latin typeface="+mn-ea"/>
              </a:rPr>
              <a:t>）</a:t>
            </a:r>
            <a:endParaRPr lang="en-US" altLang="zh-TW" dirty="0">
              <a:solidFill>
                <a:srgbClr val="002060"/>
              </a:solidFill>
              <a:latin typeface="+mn-ea"/>
            </a:endParaRPr>
          </a:p>
          <a:p>
            <a:pPr marL="971550" lvl="1" indent="-514350">
              <a:buFont typeface="+mj-lt"/>
              <a:buAutoNum type="arabicPeriod"/>
            </a:pPr>
            <a:r>
              <a:rPr lang="zh-TW" altLang="zh-TW" dirty="0" smtClean="0">
                <a:solidFill>
                  <a:srgbClr val="002060"/>
                </a:solidFill>
                <a:latin typeface="+mn-ea"/>
              </a:rPr>
              <a:t>實驗</a:t>
            </a:r>
            <a:r>
              <a:rPr lang="zh-TW" altLang="zh-TW" dirty="0">
                <a:solidFill>
                  <a:srgbClr val="002060"/>
                </a:solidFill>
                <a:latin typeface="+mn-ea"/>
              </a:rPr>
              <a:t>實作</a:t>
            </a:r>
            <a:r>
              <a:rPr lang="zh-TW" altLang="en-US" dirty="0">
                <a:solidFill>
                  <a:srgbClr val="002060"/>
                </a:solidFill>
                <a:latin typeface="+mn-ea"/>
              </a:rPr>
              <a:t>（</a:t>
            </a:r>
            <a:r>
              <a:rPr lang="zh-TW" altLang="en-US" dirty="0">
                <a:latin typeface="+mn-ea"/>
              </a:rPr>
              <a:t>通過科學能力檢定後始得參加，項目由各校自訂，如：科學觀察表現、實驗、實作、論辯推理、專文閱讀理解、面談等方式進行</a:t>
            </a:r>
            <a:r>
              <a:rPr lang="zh-TW" altLang="en-US" dirty="0">
                <a:solidFill>
                  <a:srgbClr val="002060"/>
                </a:solidFill>
                <a:latin typeface="+mn-ea"/>
              </a:rPr>
              <a:t>）</a:t>
            </a:r>
            <a:r>
              <a:rPr lang="zh-TW" altLang="en-US" dirty="0">
                <a:solidFill>
                  <a:srgbClr val="FF0000"/>
                </a:solidFill>
                <a:latin typeface="+mn-ea"/>
              </a:rPr>
              <a:t>實驗實作之項目與繳交費用，各校簡章規定。</a:t>
            </a:r>
          </a:p>
          <a:p>
            <a:pPr marL="971550" lvl="1" indent="-514350">
              <a:buFont typeface="+mj-lt"/>
              <a:buAutoNum type="arabicPeriod"/>
            </a:pPr>
            <a:endParaRPr lang="en-US" altLang="zh-TW" sz="2000" dirty="0">
              <a:solidFill>
                <a:srgbClr val="002060"/>
              </a:solidFill>
              <a:latin typeface="+mn-ea"/>
            </a:endParaRPr>
          </a:p>
          <a:p>
            <a:pPr marL="457200" lvl="1" indent="0">
              <a:buNone/>
            </a:pPr>
            <a:endParaRPr lang="zh-TW" altLang="en-US" sz="2000" dirty="0">
              <a:solidFill>
                <a:srgbClr val="002060"/>
              </a:solidFill>
              <a:latin typeface="+mn-ea"/>
            </a:endParaRPr>
          </a:p>
        </p:txBody>
      </p:sp>
    </p:spTree>
    <p:extLst>
      <p:ext uri="{BB962C8B-B14F-4D97-AF65-F5344CB8AC3E}">
        <p14:creationId xmlns:p14="http://schemas.microsoft.com/office/powerpoint/2010/main" val="3130342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60648"/>
            <a:ext cx="7772400" cy="720080"/>
          </a:xfrm>
        </p:spPr>
        <p:txBody>
          <a:bodyPr/>
          <a:lstStyle/>
          <a:p>
            <a:pPr rtl="0" eaLnBrk="1" latinLnBrk="0" hangingPunct="1"/>
            <a:r>
              <a:rPr lang="en-US" altLang="zh-TW" sz="3400" dirty="0">
                <a:solidFill>
                  <a:srgbClr val="00B0F0"/>
                </a:solidFill>
                <a:effectLst/>
                <a:latin typeface="微軟正黑體" panose="020B0604030504040204" pitchFamily="34" charset="-120"/>
                <a:cs typeface="+mn-cs"/>
              </a:rPr>
              <a:t>108</a:t>
            </a:r>
            <a:r>
              <a:rPr lang="zh-TW" altLang="zh-TW" sz="3400" dirty="0">
                <a:solidFill>
                  <a:srgbClr val="00B0F0"/>
                </a:solidFill>
                <a:effectLst/>
                <a:latin typeface="微軟正黑體" panose="020B0604030504040204" pitchFamily="34" charset="-120"/>
                <a:cs typeface="+mn-cs"/>
              </a:rPr>
              <a:t>學年度</a:t>
            </a:r>
            <a:r>
              <a:rPr lang="zh-TW" altLang="zh-TW" sz="3400" dirty="0">
                <a:solidFill>
                  <a:schemeClr val="tx1"/>
                </a:solidFill>
                <a:effectLst/>
                <a:latin typeface="微軟正黑體" panose="020B0604030504040204" pitchFamily="34" charset="-120"/>
                <a:cs typeface="+mn-cs"/>
              </a:rPr>
              <a:t>辦理科學班甄選入學學校</a:t>
            </a:r>
            <a:endParaRPr lang="zh-TW" altLang="en-US" dirty="0">
              <a:solidFill>
                <a:schemeClr val="tx1"/>
              </a:solidFill>
            </a:endParaRPr>
          </a:p>
        </p:txBody>
      </p:sp>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36</a:t>
            </a:fld>
            <a:endParaRPr lang="en-US" altLang="zh-TW" sz="1000" b="0" dirty="0">
              <a:latin typeface="Arial" charset="0"/>
              <a:ea typeface="新細明體"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047728085"/>
              </p:ext>
            </p:extLst>
          </p:nvPr>
        </p:nvGraphicFramePr>
        <p:xfrm>
          <a:off x="107504" y="949248"/>
          <a:ext cx="8136905" cy="4423966"/>
        </p:xfrm>
        <a:graphic>
          <a:graphicData uri="http://schemas.openxmlformats.org/drawingml/2006/table">
            <a:tbl>
              <a:tblPr>
                <a:tableStyleId>{69CF1AB2-1976-4502-BF36-3FF5EA218861}</a:tableStyleId>
              </a:tblPr>
              <a:tblGrid>
                <a:gridCol w="1933237">
                  <a:extLst>
                    <a:ext uri="{9D8B030D-6E8A-4147-A177-3AD203B41FA5}">
                      <a16:colId xmlns:a16="http://schemas.microsoft.com/office/drawing/2014/main" val="2099606607"/>
                    </a:ext>
                  </a:extLst>
                </a:gridCol>
                <a:gridCol w="1933237">
                  <a:extLst>
                    <a:ext uri="{9D8B030D-6E8A-4147-A177-3AD203B41FA5}">
                      <a16:colId xmlns:a16="http://schemas.microsoft.com/office/drawing/2014/main" val="20000"/>
                    </a:ext>
                  </a:extLst>
                </a:gridCol>
                <a:gridCol w="2481466">
                  <a:extLst>
                    <a:ext uri="{9D8B030D-6E8A-4147-A177-3AD203B41FA5}">
                      <a16:colId xmlns:a16="http://schemas.microsoft.com/office/drawing/2014/main" val="20001"/>
                    </a:ext>
                  </a:extLst>
                </a:gridCol>
                <a:gridCol w="1788965">
                  <a:extLst>
                    <a:ext uri="{9D8B030D-6E8A-4147-A177-3AD203B41FA5}">
                      <a16:colId xmlns:a16="http://schemas.microsoft.com/office/drawing/2014/main" val="20002"/>
                    </a:ext>
                  </a:extLst>
                </a:gridCol>
              </a:tblGrid>
              <a:tr h="1069697">
                <a:tc>
                  <a:txBody>
                    <a:bodyPr/>
                    <a:lstStyle/>
                    <a:p>
                      <a:pPr algn="l" fontAlgn="ctr"/>
                      <a:endParaRPr lang="zh-TW" altLang="en-US" sz="2000" b="1"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tc>
                  <a:txBody>
                    <a:bodyPr/>
                    <a:lstStyle/>
                    <a:p>
                      <a:pPr algn="l" fontAlgn="ctr"/>
                      <a:r>
                        <a:rPr lang="zh-TW" altLang="en-US" sz="2000" b="1" u="none" strike="noStrike" dirty="0">
                          <a:effectLst/>
                          <a:latin typeface="細明體" panose="02020509000000000000" pitchFamily="49" charset="-120"/>
                          <a:ea typeface="細明體" panose="02020509000000000000" pitchFamily="49" charset="-120"/>
                        </a:rPr>
                        <a:t>招生學校</a:t>
                      </a:r>
                      <a:endParaRPr lang="zh-TW" altLang="en-US" sz="2000" b="1"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tc>
                  <a:txBody>
                    <a:bodyPr/>
                    <a:lstStyle/>
                    <a:p>
                      <a:pPr algn="l" fontAlgn="ctr"/>
                      <a:r>
                        <a:rPr lang="zh-TW" altLang="en-US" sz="2000" b="1" u="none" strike="noStrike" dirty="0">
                          <a:effectLst/>
                          <a:latin typeface="細明體" panose="02020509000000000000" pitchFamily="49" charset="-120"/>
                          <a:ea typeface="細明體" panose="02020509000000000000" pitchFamily="49" charset="-120"/>
                        </a:rPr>
                        <a:t>合作辦理大學</a:t>
                      </a:r>
                      <a:endParaRPr lang="zh-TW" altLang="en-US" sz="2000" b="1"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tc>
                  <a:txBody>
                    <a:bodyPr/>
                    <a:lstStyle/>
                    <a:p>
                      <a:pPr algn="l" fontAlgn="ctr"/>
                      <a:r>
                        <a:rPr lang="zh-TW" altLang="en-US" sz="2000" b="1" u="none" strike="noStrike" dirty="0">
                          <a:effectLst/>
                          <a:latin typeface="細明體" panose="02020509000000000000" pitchFamily="49" charset="-120"/>
                          <a:ea typeface="細明體" panose="02020509000000000000" pitchFamily="49" charset="-120"/>
                        </a:rPr>
                        <a:t>招生人數</a:t>
                      </a:r>
                      <a:endParaRPr lang="zh-TW" altLang="en-US" sz="2000" b="1"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extLst>
                  <a:ext uri="{0D108BD9-81ED-4DB2-BD59-A6C34878D82A}">
                    <a16:rowId xmlns:a16="http://schemas.microsoft.com/office/drawing/2014/main" val="10000"/>
                  </a:ext>
                </a:extLst>
              </a:tr>
              <a:tr h="1110457">
                <a:tc rowSpan="5">
                  <a:txBody>
                    <a:bodyPr/>
                    <a:lstStyle/>
                    <a:p>
                      <a:pPr algn="ctr" fontAlgn="ctr"/>
                      <a:r>
                        <a:rPr lang="zh-TW" altLang="en-US" sz="2000" b="0" i="0" u="none" strike="noStrike" dirty="0">
                          <a:solidFill>
                            <a:srgbClr val="000000"/>
                          </a:solidFill>
                          <a:effectLst/>
                          <a:latin typeface="細明體" panose="02020509000000000000" pitchFamily="49" charset="-120"/>
                          <a:ea typeface="細明體" panose="02020509000000000000" pitchFamily="49" charset="-120"/>
                        </a:rPr>
                        <a:t>北區</a:t>
                      </a:r>
                    </a:p>
                  </a:txBody>
                  <a:tcPr marL="6350" marR="6350" marT="6350" marB="0" anchor="ctr"/>
                </a:tc>
                <a:tc>
                  <a:txBody>
                    <a:bodyPr/>
                    <a:lstStyle/>
                    <a:p>
                      <a:pPr algn="l" fontAlgn="ctr"/>
                      <a:r>
                        <a:rPr lang="zh-TW" altLang="en-US" sz="3200" u="none" strike="noStrike" dirty="0" smtClean="0">
                          <a:effectLst/>
                          <a:latin typeface="細明體" panose="02020509000000000000" pitchFamily="49" charset="-120"/>
                          <a:ea typeface="細明體" panose="02020509000000000000" pitchFamily="49" charset="-120"/>
                        </a:rPr>
                        <a:t>建國</a:t>
                      </a:r>
                      <a:r>
                        <a:rPr lang="zh-TW" altLang="en-US" sz="3200" u="none" strike="noStrike" dirty="0">
                          <a:effectLst/>
                          <a:latin typeface="細明體" panose="02020509000000000000" pitchFamily="49" charset="-120"/>
                          <a:ea typeface="細明體" panose="02020509000000000000" pitchFamily="49" charset="-120"/>
                        </a:rPr>
                        <a:t>高中</a:t>
                      </a:r>
                    </a:p>
                  </a:txBody>
                  <a:tcPr marL="6350" marR="6350" marT="6350" marB="0" anchor="ctr"/>
                </a:tc>
                <a:tc>
                  <a:txBody>
                    <a:bodyPr/>
                    <a:lstStyle/>
                    <a:p>
                      <a:pPr algn="l" fontAlgn="ctr"/>
                      <a:r>
                        <a:rPr lang="zh-TW" altLang="en-US" sz="2800" u="none" strike="noStrike" dirty="0">
                          <a:effectLst/>
                          <a:latin typeface="細明體" panose="02020509000000000000" pitchFamily="49" charset="-120"/>
                          <a:ea typeface="細明體" panose="02020509000000000000" pitchFamily="49" charset="-120"/>
                        </a:rPr>
                        <a:t>臺灣大學</a:t>
                      </a:r>
                      <a:endParaRPr lang="zh-TW" altLang="en-US" sz="28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tc>
                  <a:txBody>
                    <a:bodyPr/>
                    <a:lstStyle/>
                    <a:p>
                      <a:pPr algn="l" fontAlgn="ctr"/>
                      <a:r>
                        <a:rPr lang="en-US" altLang="zh-TW" sz="3200" u="none" strike="noStrike" dirty="0">
                          <a:effectLst/>
                          <a:latin typeface="細明體" panose="02020509000000000000" pitchFamily="49" charset="-120"/>
                          <a:ea typeface="細明體" panose="02020509000000000000" pitchFamily="49" charset="-120"/>
                        </a:rPr>
                        <a:t>30</a:t>
                      </a:r>
                      <a:endParaRPr lang="en-US" altLang="zh-TW" sz="32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extLst>
                  <a:ext uri="{0D108BD9-81ED-4DB2-BD59-A6C34878D82A}">
                    <a16:rowId xmlns:a16="http://schemas.microsoft.com/office/drawing/2014/main" val="10001"/>
                  </a:ext>
                </a:extLst>
              </a:tr>
              <a:tr h="560953">
                <a:tc vMerge="1">
                  <a:txBody>
                    <a:bodyPr/>
                    <a:lstStyle/>
                    <a:p>
                      <a:pPr algn="l" fontAlgn="ctr"/>
                      <a:endParaRPr lang="zh-TW" altLang="en-US" sz="2000" b="0" i="0" u="none" strike="noStrike" dirty="0">
                        <a:solidFill>
                          <a:srgbClr val="000000"/>
                        </a:solidFill>
                        <a:effectLst/>
                        <a:latin typeface="Noto Sans CJK TC Regular" pitchFamily="34" charset="-120"/>
                        <a:ea typeface="Noto Sans CJK TC Regular" pitchFamily="34" charset="-120"/>
                      </a:endParaRPr>
                    </a:p>
                  </a:txBody>
                  <a:tcPr marL="6350" marR="6350" marT="6350" marB="0" anchor="ctr">
                    <a:solidFill>
                      <a:schemeClr val="accent1">
                        <a:lumMod val="20000"/>
                        <a:lumOff val="80000"/>
                      </a:schemeClr>
                    </a:solidFill>
                  </a:tcPr>
                </a:tc>
                <a:tc rowSpan="2">
                  <a:txBody>
                    <a:bodyPr/>
                    <a:lstStyle/>
                    <a:p>
                      <a:pPr algn="l" fontAlgn="ctr"/>
                      <a:r>
                        <a:rPr lang="zh-TW" altLang="en-US" sz="3200" u="none" strike="noStrike" dirty="0" smtClean="0">
                          <a:effectLst/>
                          <a:latin typeface="細明體" panose="02020509000000000000" pitchFamily="49" charset="-120"/>
                          <a:ea typeface="細明體" panose="02020509000000000000" pitchFamily="49" charset="-120"/>
                        </a:rPr>
                        <a:t>北</a:t>
                      </a:r>
                      <a:r>
                        <a:rPr lang="zh-TW" altLang="en-US" sz="3200" u="none" strike="noStrike" dirty="0">
                          <a:effectLst/>
                          <a:latin typeface="細明體" panose="02020509000000000000" pitchFamily="49" charset="-120"/>
                          <a:ea typeface="細明體" panose="02020509000000000000" pitchFamily="49" charset="-120"/>
                        </a:rPr>
                        <a:t>一女中</a:t>
                      </a:r>
                    </a:p>
                  </a:txBody>
                  <a:tcPr marL="6350" marR="6350" marT="6350" marB="0" anchor="ctr">
                    <a:solidFill>
                      <a:schemeClr val="accent1">
                        <a:lumMod val="20000"/>
                        <a:lumOff val="80000"/>
                      </a:schemeClr>
                    </a:solidFill>
                  </a:tcPr>
                </a:tc>
                <a:tc>
                  <a:txBody>
                    <a:bodyPr/>
                    <a:lstStyle/>
                    <a:p>
                      <a:pPr algn="l" fontAlgn="ctr"/>
                      <a:r>
                        <a:rPr lang="zh-TW" altLang="en-US" sz="2800" u="none" strike="noStrike" dirty="0">
                          <a:effectLst/>
                          <a:latin typeface="細明體" panose="02020509000000000000" pitchFamily="49" charset="-120"/>
                          <a:ea typeface="細明體" panose="02020509000000000000" pitchFamily="49" charset="-120"/>
                        </a:rPr>
                        <a:t>臺灣大學</a:t>
                      </a:r>
                      <a:endParaRPr lang="zh-TW" altLang="en-US" sz="28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solidFill>
                      <a:schemeClr val="accent1">
                        <a:lumMod val="20000"/>
                        <a:lumOff val="80000"/>
                      </a:schemeClr>
                    </a:solidFill>
                  </a:tcPr>
                </a:tc>
                <a:tc rowSpan="2">
                  <a:txBody>
                    <a:bodyPr/>
                    <a:lstStyle/>
                    <a:p>
                      <a:pPr algn="l" fontAlgn="ctr"/>
                      <a:r>
                        <a:rPr lang="en-US" altLang="zh-TW" sz="3200" u="none" strike="noStrike" dirty="0">
                          <a:effectLst/>
                          <a:latin typeface="細明體" panose="02020509000000000000" pitchFamily="49" charset="-120"/>
                          <a:ea typeface="細明體" panose="02020509000000000000" pitchFamily="49" charset="-120"/>
                        </a:rPr>
                        <a:t>30</a:t>
                      </a:r>
                      <a:endParaRPr lang="en-US" altLang="zh-TW" sz="32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solidFill>
                      <a:schemeClr val="accent1">
                        <a:lumMod val="20000"/>
                        <a:lumOff val="80000"/>
                      </a:schemeClr>
                    </a:solidFill>
                  </a:tcPr>
                </a:tc>
                <a:extLst>
                  <a:ext uri="{0D108BD9-81ED-4DB2-BD59-A6C34878D82A}">
                    <a16:rowId xmlns:a16="http://schemas.microsoft.com/office/drawing/2014/main" val="10002"/>
                  </a:ext>
                </a:extLst>
              </a:tr>
              <a:tr h="560953">
                <a:tc vMerge="1">
                  <a:txBody>
                    <a:bodyPr/>
                    <a:lstStyle/>
                    <a:p>
                      <a:endParaRPr lang="zh-TW" altLang="en-US"/>
                    </a:p>
                  </a:txBody>
                  <a:tcPr/>
                </a:tc>
                <a:tc vMerge="1">
                  <a:txBody>
                    <a:bodyPr/>
                    <a:lstStyle/>
                    <a:p>
                      <a:endParaRPr lang="zh-TW" altLang="en-US"/>
                    </a:p>
                  </a:txBody>
                  <a:tcPr/>
                </a:tc>
                <a:tc>
                  <a:txBody>
                    <a:bodyPr/>
                    <a:lstStyle/>
                    <a:p>
                      <a:pPr algn="l" fontAlgn="ctr"/>
                      <a:r>
                        <a:rPr lang="zh-TW" altLang="en-US" sz="2800" u="none" strike="noStrike" dirty="0">
                          <a:effectLst/>
                          <a:latin typeface="細明體" panose="02020509000000000000" pitchFamily="49" charset="-120"/>
                          <a:ea typeface="細明體" panose="02020509000000000000" pitchFamily="49" charset="-120"/>
                        </a:rPr>
                        <a:t>臺師大</a:t>
                      </a:r>
                      <a:endParaRPr lang="zh-TW" altLang="en-US" sz="28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solidFill>
                      <a:schemeClr val="accent1">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3"/>
                  </a:ext>
                </a:extLst>
              </a:tr>
              <a:tr h="560953">
                <a:tc vMerge="1">
                  <a:txBody>
                    <a:bodyPr/>
                    <a:lstStyle/>
                    <a:p>
                      <a:pPr algn="l" fontAlgn="ctr"/>
                      <a:endParaRPr lang="zh-TW" altLang="en-US" sz="2000" b="0" i="0" u="none" strike="noStrike" dirty="0">
                        <a:solidFill>
                          <a:srgbClr val="000000"/>
                        </a:solidFill>
                        <a:effectLst/>
                        <a:latin typeface="Noto Sans CJK TC Regular" pitchFamily="34" charset="-120"/>
                        <a:ea typeface="Noto Sans CJK TC Regular" pitchFamily="34" charset="-120"/>
                      </a:endParaRPr>
                    </a:p>
                  </a:txBody>
                  <a:tcPr marL="6350" marR="6350" marT="6350" marB="0" anchor="ctr"/>
                </a:tc>
                <a:tc rowSpan="2">
                  <a:txBody>
                    <a:bodyPr/>
                    <a:lstStyle/>
                    <a:p>
                      <a:pPr algn="l" fontAlgn="ctr"/>
                      <a:r>
                        <a:rPr lang="zh-TW" altLang="en-US" sz="3200" u="none" strike="noStrike" dirty="0" smtClean="0">
                          <a:effectLst/>
                          <a:latin typeface="細明體" panose="02020509000000000000" pitchFamily="49" charset="-120"/>
                          <a:ea typeface="細明體" panose="02020509000000000000" pitchFamily="49" charset="-120"/>
                        </a:rPr>
                        <a:t>師大</a:t>
                      </a:r>
                      <a:r>
                        <a:rPr lang="zh-TW" altLang="en-US" sz="3200" u="none" strike="noStrike" dirty="0">
                          <a:effectLst/>
                          <a:latin typeface="細明體" panose="02020509000000000000" pitchFamily="49" charset="-120"/>
                          <a:ea typeface="細明體" panose="02020509000000000000" pitchFamily="49" charset="-120"/>
                        </a:rPr>
                        <a:t>附中</a:t>
                      </a:r>
                    </a:p>
                  </a:txBody>
                  <a:tcPr marL="6350" marR="6350" marT="6350" marB="0" anchor="ctr"/>
                </a:tc>
                <a:tc>
                  <a:txBody>
                    <a:bodyPr/>
                    <a:lstStyle/>
                    <a:p>
                      <a:pPr algn="l" fontAlgn="ctr"/>
                      <a:r>
                        <a:rPr lang="zh-TW" altLang="en-US" sz="2800" u="none" strike="noStrike" dirty="0">
                          <a:effectLst/>
                          <a:latin typeface="細明體" panose="02020509000000000000" pitchFamily="49" charset="-120"/>
                          <a:ea typeface="細明體" panose="02020509000000000000" pitchFamily="49" charset="-120"/>
                        </a:rPr>
                        <a:t>臺師大</a:t>
                      </a:r>
                      <a:endParaRPr lang="zh-TW" altLang="en-US" sz="28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tc rowSpan="2">
                  <a:txBody>
                    <a:bodyPr/>
                    <a:lstStyle/>
                    <a:p>
                      <a:pPr algn="l" fontAlgn="ctr"/>
                      <a:r>
                        <a:rPr lang="en-US" altLang="zh-TW" sz="3200" u="none" strike="noStrike" dirty="0">
                          <a:effectLst/>
                          <a:latin typeface="細明體" panose="02020509000000000000" pitchFamily="49" charset="-120"/>
                          <a:ea typeface="細明體" panose="02020509000000000000" pitchFamily="49" charset="-120"/>
                        </a:rPr>
                        <a:t>30</a:t>
                      </a:r>
                      <a:endParaRPr lang="en-US" altLang="zh-TW" sz="32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extLst>
                  <a:ext uri="{0D108BD9-81ED-4DB2-BD59-A6C34878D82A}">
                    <a16:rowId xmlns:a16="http://schemas.microsoft.com/office/drawing/2014/main" val="10004"/>
                  </a:ext>
                </a:extLst>
              </a:tr>
              <a:tr h="560953">
                <a:tc vMerge="1">
                  <a:txBody>
                    <a:bodyPr/>
                    <a:lstStyle/>
                    <a:p>
                      <a:endParaRPr lang="zh-TW" altLang="en-US"/>
                    </a:p>
                  </a:txBody>
                  <a:tcPr/>
                </a:tc>
                <a:tc vMerge="1">
                  <a:txBody>
                    <a:bodyPr/>
                    <a:lstStyle/>
                    <a:p>
                      <a:endParaRPr lang="zh-TW" altLang="en-US"/>
                    </a:p>
                  </a:txBody>
                  <a:tcPr/>
                </a:tc>
                <a:tc>
                  <a:txBody>
                    <a:bodyPr/>
                    <a:lstStyle/>
                    <a:p>
                      <a:pPr algn="l" fontAlgn="ctr"/>
                      <a:r>
                        <a:rPr lang="zh-TW" altLang="en-US" sz="2800" u="none" strike="noStrike" dirty="0">
                          <a:effectLst/>
                          <a:latin typeface="細明體" panose="02020509000000000000" pitchFamily="49" charset="-120"/>
                          <a:ea typeface="細明體" panose="02020509000000000000" pitchFamily="49" charset="-120"/>
                        </a:rPr>
                        <a:t>陽明大學</a:t>
                      </a:r>
                      <a:endParaRPr lang="zh-TW" altLang="en-US" sz="2800" b="0" i="0" u="none" strike="noStrike" dirty="0">
                        <a:solidFill>
                          <a:srgbClr val="000000"/>
                        </a:solidFill>
                        <a:effectLst/>
                        <a:latin typeface="細明體" panose="02020509000000000000" pitchFamily="49" charset="-120"/>
                        <a:ea typeface="細明體" panose="02020509000000000000" pitchFamily="49" charset="-120"/>
                      </a:endParaRPr>
                    </a:p>
                  </a:txBody>
                  <a:tcPr marL="6350" marR="6350" marT="6350" marB="0" anchor="ctr"/>
                </a:tc>
                <a:tc vMerge="1">
                  <a:txBody>
                    <a:bodyPr/>
                    <a:lstStyle/>
                    <a:p>
                      <a:endParaRPr lang="zh-TW" alt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673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接點 5"/>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267"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68" name="Pictur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2781300"/>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矩形 10"/>
          <p:cNvSpPr/>
          <p:nvPr/>
        </p:nvSpPr>
        <p:spPr>
          <a:xfrm>
            <a:off x="179388" y="2811463"/>
            <a:ext cx="8785225"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pic>
        <p:nvPicPr>
          <p:cNvPr id="11270"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53988" y="4713288"/>
            <a:ext cx="9150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 name="直線接點 13"/>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272"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44463" y="2924175"/>
            <a:ext cx="915035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73" name="圖片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5675" y="1600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normAutofit/>
          </a:bodyPr>
          <a:lstStyle/>
          <a:p>
            <a:endParaRPr lang="zh-TW" altLang="en-US" dirty="0"/>
          </a:p>
        </p:txBody>
      </p:sp>
      <p:sp>
        <p:nvSpPr>
          <p:cNvPr id="11277" name="文字方塊 4"/>
          <p:cNvSpPr txBox="1">
            <a:spLocks noChangeArrowheads="1"/>
          </p:cNvSpPr>
          <p:nvPr/>
        </p:nvSpPr>
        <p:spPr bwMode="auto">
          <a:xfrm>
            <a:off x="179388" y="3308350"/>
            <a:ext cx="8748712" cy="95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a:solidFill>
                  <a:srgbClr val="FFC000"/>
                </a:solidFill>
                <a:latin typeface="微軟正黑體" panose="020B0604030504040204" pitchFamily="34" charset="-120"/>
                <a:ea typeface="微軟正黑體" panose="020B0604030504040204" pitchFamily="34" charset="-120"/>
              </a:rPr>
              <a:t>特色招生考試分發入學相關說明</a:t>
            </a:r>
          </a:p>
        </p:txBody>
      </p:sp>
    </p:spTree>
    <p:extLst>
      <p:ext uri="{BB962C8B-B14F-4D97-AF65-F5344CB8AC3E}">
        <p14:creationId xmlns:p14="http://schemas.microsoft.com/office/powerpoint/2010/main" val="34603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548680"/>
            <a:ext cx="7533456" cy="1002506"/>
          </a:xfrm>
        </p:spPr>
        <p:txBody>
          <a:bodyPr>
            <a:normAutofit fontScale="90000"/>
          </a:bodyPr>
          <a:lstStyle/>
          <a:p>
            <a:pPr algn="ctr"/>
            <a:r>
              <a:rPr lang="zh-TW" altLang="en-US" sz="4000" dirty="0">
                <a:latin typeface="微軟正黑體" panose="020B0604030504040204" pitchFamily="34" charset="-120"/>
              </a:rPr>
              <a:t>基北區</a:t>
            </a:r>
            <a:r>
              <a:rPr lang="en-US" altLang="zh-TW" sz="4000" dirty="0">
                <a:latin typeface="微軟正黑體" panose="020B0604030504040204" pitchFamily="34" charset="-120"/>
              </a:rPr>
              <a:t>108</a:t>
            </a:r>
            <a:r>
              <a:rPr lang="zh-TW" altLang="zh-TW" sz="4000" dirty="0">
                <a:latin typeface="微軟正黑體" panose="020B0604030504040204" pitchFamily="34" charset="-120"/>
              </a:rPr>
              <a:t>學年度特色</a:t>
            </a:r>
            <a:r>
              <a:rPr lang="zh-TW" altLang="zh-TW" sz="4000" dirty="0" smtClean="0">
                <a:latin typeface="微軟正黑體" panose="020B0604030504040204" pitchFamily="34" charset="-120"/>
              </a:rPr>
              <a:t>招生</a:t>
            </a:r>
            <a:r>
              <a:rPr lang="zh-TW" altLang="en-US" sz="4000" dirty="0" smtClean="0">
                <a:latin typeface="微軟正黑體" panose="020B0604030504040204" pitchFamily="34" charset="-120"/>
              </a:rPr>
              <a:t>              </a:t>
            </a:r>
            <a:r>
              <a:rPr lang="zh-TW" altLang="zh-TW" sz="4000" dirty="0" smtClean="0">
                <a:latin typeface="微軟正黑體" panose="020B0604030504040204" pitchFamily="34" charset="-120"/>
              </a:rPr>
              <a:t>考試</a:t>
            </a:r>
            <a:r>
              <a:rPr lang="zh-TW" altLang="en-US" sz="4000" dirty="0" smtClean="0">
                <a:latin typeface="微軟正黑體" panose="020B0604030504040204" pitchFamily="34" charset="-120"/>
              </a:rPr>
              <a:t> </a:t>
            </a:r>
            <a:r>
              <a:rPr lang="zh-TW" altLang="zh-TW" sz="4000" dirty="0" smtClean="0">
                <a:latin typeface="微軟正黑體" panose="020B0604030504040204" pitchFamily="34" charset="-120"/>
              </a:rPr>
              <a:t>分發</a:t>
            </a:r>
            <a:r>
              <a:rPr lang="zh-TW" altLang="zh-TW" sz="4000" dirty="0">
                <a:latin typeface="微軟正黑體" panose="020B0604030504040204" pitchFamily="34" charset="-120"/>
              </a:rPr>
              <a:t>入學學校</a:t>
            </a:r>
            <a:endParaRPr lang="zh-TW" altLang="en-US" sz="4000" dirty="0">
              <a:latin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250120753"/>
              </p:ext>
            </p:extLst>
          </p:nvPr>
        </p:nvGraphicFramePr>
        <p:xfrm>
          <a:off x="539552" y="2492896"/>
          <a:ext cx="8229601" cy="2586974"/>
        </p:xfrm>
        <a:graphic>
          <a:graphicData uri="http://schemas.openxmlformats.org/drawingml/2006/table">
            <a:tbl>
              <a:tblPr firstRow="1" firstCol="1" bandRow="1">
                <a:tableStyleId>{5C22544A-7EE6-4342-B048-85BDC9FD1C3A}</a:tableStyleId>
              </a:tblPr>
              <a:tblGrid>
                <a:gridCol w="7304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82072">
                  <a:extLst>
                    <a:ext uri="{9D8B030D-6E8A-4147-A177-3AD203B41FA5}">
                      <a16:colId xmlns:a16="http://schemas.microsoft.com/office/drawing/2014/main" val="20002"/>
                    </a:ext>
                  </a:extLst>
                </a:gridCol>
                <a:gridCol w="2078368">
                  <a:extLst>
                    <a:ext uri="{9D8B030D-6E8A-4147-A177-3AD203B41FA5}">
                      <a16:colId xmlns:a16="http://schemas.microsoft.com/office/drawing/2014/main" val="20003"/>
                    </a:ext>
                  </a:extLst>
                </a:gridCol>
                <a:gridCol w="663091">
                  <a:extLst>
                    <a:ext uri="{9D8B030D-6E8A-4147-A177-3AD203B41FA5}">
                      <a16:colId xmlns:a16="http://schemas.microsoft.com/office/drawing/2014/main" val="20004"/>
                    </a:ext>
                  </a:extLst>
                </a:gridCol>
                <a:gridCol w="1147454">
                  <a:extLst>
                    <a:ext uri="{9D8B030D-6E8A-4147-A177-3AD203B41FA5}">
                      <a16:colId xmlns:a16="http://schemas.microsoft.com/office/drawing/2014/main" val="20005"/>
                    </a:ext>
                  </a:extLst>
                </a:gridCol>
              </a:tblGrid>
              <a:tr h="720080">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編號</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就學區別（校數）</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辦理學校校名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微軟正黑體" panose="020B0604030504040204" pitchFamily="34" charset="-120"/>
                          <a:ea typeface="微軟正黑體" panose="020B0604030504040204" pitchFamily="34" charset="-120"/>
                        </a:rPr>
                        <a:t>招生班名</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微軟正黑體" panose="020B0604030504040204" pitchFamily="34" charset="-120"/>
                          <a:ea typeface="微軟正黑體" panose="020B0604030504040204" pitchFamily="34" charset="-120"/>
                        </a:rPr>
                        <a:t>招生班數</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微軟正黑體" panose="020B0604030504040204" pitchFamily="34" charset="-120"/>
                          <a:ea typeface="微軟正黑體" panose="020B0604030504040204" pitchFamily="34" charset="-120"/>
                        </a:rPr>
                        <a:t>招生名額</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extLst>
                  <a:ext uri="{0D108BD9-81ED-4DB2-BD59-A6C34878D82A}">
                    <a16:rowId xmlns:a16="http://schemas.microsoft.com/office/drawing/2014/main" val="10000"/>
                  </a:ext>
                </a:extLst>
              </a:tr>
              <a:tr h="622298">
                <a:tc>
                  <a:txBody>
                    <a:bodyPr/>
                    <a:lstStyle/>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rowSpan="3">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基北區</a:t>
                      </a: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000" kern="0" dirty="0">
                          <a:effectLst/>
                          <a:latin typeface="微軟正黑體" panose="020B0604030504040204" pitchFamily="34" charset="-120"/>
                          <a:ea typeface="微軟正黑體" panose="020B0604030504040204" pitchFamily="34" charset="-120"/>
                        </a:rPr>
                        <a:t>(</a:t>
                      </a:r>
                      <a:r>
                        <a:rPr lang="en-US" altLang="zh-TW" sz="2000" kern="0" dirty="0">
                          <a:effectLst/>
                          <a:latin typeface="微軟正黑體" panose="020B0604030504040204" pitchFamily="34" charset="-120"/>
                          <a:ea typeface="微軟正黑體" panose="020B0604030504040204" pitchFamily="34" charset="-120"/>
                        </a:rPr>
                        <a:t>3</a:t>
                      </a:r>
                      <a:r>
                        <a:rPr lang="zh-TW" sz="2000" kern="0" dirty="0">
                          <a:effectLst/>
                          <a:latin typeface="微軟正黑體" panose="020B0604030504040204" pitchFamily="34" charset="-120"/>
                          <a:ea typeface="微軟正黑體" panose="020B0604030504040204" pitchFamily="34" charset="-120"/>
                        </a:rPr>
                        <a:t>校</a:t>
                      </a:r>
                      <a:r>
                        <a:rPr lang="en-US" sz="2000" kern="0" dirty="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smtClean="0">
                          <a:effectLst/>
                          <a:latin typeface="微軟正黑體" panose="020B0604030504040204" pitchFamily="34" charset="-120"/>
                          <a:ea typeface="微軟正黑體" panose="020B0604030504040204" pitchFamily="34" charset="-120"/>
                        </a:rPr>
                        <a:t>政大</a:t>
                      </a:r>
                      <a:r>
                        <a:rPr lang="zh-TW" sz="2400" kern="0" dirty="0">
                          <a:effectLst/>
                          <a:latin typeface="微軟正黑體" panose="020B0604030504040204" pitchFamily="34" charset="-120"/>
                          <a:ea typeface="微軟正黑體" panose="020B0604030504040204" pitchFamily="34" charset="-120"/>
                        </a:rPr>
                        <a:t>附中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endParaRPr lang="en-US" altLang="zh-TW" sz="20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英語國際特色班</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2400" kern="0" dirty="0">
                          <a:effectLst/>
                          <a:latin typeface="微軟正黑體" panose="020B0604030504040204" pitchFamily="34" charset="-120"/>
                          <a:ea typeface="微軟正黑體" panose="020B0604030504040204" pitchFamily="34" charset="-120"/>
                          <a:cs typeface="+mn-cs"/>
                        </a:rPr>
                        <a:t>36</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1"/>
                  </a:ext>
                </a:extLst>
              </a:tr>
              <a:tr h="622298">
                <a:tc>
                  <a:txBody>
                    <a:bodyPr/>
                    <a:lstStyle/>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2</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vMerge="1">
                  <a:txBody>
                    <a:bodyPr/>
                    <a:lstStyle/>
                    <a:p>
                      <a:endParaRPr lang="zh-TW" altLang="en-US"/>
                    </a:p>
                  </a:txBody>
                  <a:tcPr/>
                </a:tc>
                <a:tc>
                  <a:txBody>
                    <a:bodyPr/>
                    <a:lstStyle/>
                    <a:p>
                      <a:pPr algn="ctr">
                        <a:lnSpc>
                          <a:spcPts val="2000"/>
                        </a:lnSpc>
                        <a:spcAft>
                          <a:spcPts val="0"/>
                        </a:spcAft>
                      </a:pPr>
                      <a:r>
                        <a:rPr lang="zh-TW" sz="2400" kern="0" dirty="0" smtClean="0">
                          <a:effectLst/>
                          <a:latin typeface="微軟正黑體" panose="020B0604030504040204" pitchFamily="34" charset="-120"/>
                          <a:ea typeface="微軟正黑體" panose="020B0604030504040204" pitchFamily="34" charset="-120"/>
                        </a:rPr>
                        <a:t>師大</a:t>
                      </a:r>
                      <a:r>
                        <a:rPr lang="zh-TW" sz="2400" kern="0" dirty="0">
                          <a:effectLst/>
                          <a:latin typeface="微軟正黑體" panose="020B0604030504040204" pitchFamily="34" charset="-120"/>
                          <a:ea typeface="微軟正黑體" panose="020B0604030504040204" pitchFamily="34" charset="-120"/>
                        </a:rPr>
                        <a:t>附中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endParaRPr lang="en-US" altLang="zh-TW" sz="20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資訊科學特色班</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2400" kern="100" dirty="0">
                          <a:effectLst/>
                          <a:latin typeface="微軟正黑體" panose="020B0604030504040204" pitchFamily="34" charset="-120"/>
                          <a:ea typeface="微軟正黑體" panose="020B0604030504040204" pitchFamily="34" charset="-120"/>
                          <a:cs typeface="Times New Roman"/>
                        </a:rPr>
                        <a:t>35</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2"/>
                  </a:ext>
                </a:extLst>
              </a:tr>
              <a:tr h="622298">
                <a:tc>
                  <a:txBody>
                    <a:bodyPr/>
                    <a:lstStyle/>
                    <a:p>
                      <a:pPr algn="ctr">
                        <a:lnSpc>
                          <a:spcPts val="2000"/>
                        </a:lnSpc>
                        <a:spcAft>
                          <a:spcPts val="0"/>
                        </a:spcAft>
                      </a:pPr>
                      <a:r>
                        <a:rPr lang="en-US" altLang="zh-TW" sz="2400" kern="100" dirty="0">
                          <a:effectLst/>
                          <a:latin typeface="微軟正黑體" panose="020B0604030504040204" pitchFamily="34" charset="-120"/>
                          <a:ea typeface="微軟正黑體" panose="020B0604030504040204" pitchFamily="34" charset="-120"/>
                          <a:cs typeface="Times New Roman"/>
                        </a:rPr>
                        <a:t>3</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vMerge="1">
                  <a:txBody>
                    <a:bodyPr/>
                    <a:lstStyle/>
                    <a:p>
                      <a:pPr algn="ctr">
                        <a:lnSpc>
                          <a:spcPts val="2000"/>
                        </a:lnSpc>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altLang="zh-TW" sz="2400" kern="1200" dirty="0" smtClean="0">
                          <a:solidFill>
                            <a:srgbClr val="FF0000"/>
                          </a:solidFill>
                          <a:effectLst/>
                          <a:latin typeface="+mn-lt"/>
                          <a:ea typeface="+mn-ea"/>
                          <a:cs typeface="+mn-cs"/>
                        </a:rPr>
                        <a:t>麗</a:t>
                      </a:r>
                      <a:r>
                        <a:rPr lang="zh-TW" altLang="zh-TW" sz="2400" kern="1200" dirty="0">
                          <a:solidFill>
                            <a:srgbClr val="FF0000"/>
                          </a:solidFill>
                          <a:effectLst/>
                          <a:latin typeface="+mn-lt"/>
                          <a:ea typeface="+mn-ea"/>
                          <a:cs typeface="+mn-cs"/>
                        </a:rPr>
                        <a:t>山高中</a:t>
                      </a:r>
                      <a:endParaRPr lang="zh-TW" sz="2400" kern="100" dirty="0">
                        <a:solidFill>
                          <a:srgbClr val="FF0000"/>
                        </a:solidFill>
                        <a:effectLst/>
                        <a:latin typeface="Cambria"/>
                        <a:ea typeface="新細明體"/>
                        <a:cs typeface="Times New Roman"/>
                      </a:endParaRPr>
                    </a:p>
                  </a:txBody>
                  <a:tcPr marL="16695" marR="16695" marT="0" marB="0" anchor="ct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endParaRPr lang="en-US" altLang="zh-TW" sz="2000" kern="0" dirty="0">
                        <a:solidFill>
                          <a:srgbClr val="FF0000"/>
                        </a:solidFill>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2000"/>
                        </a:lnSpc>
                        <a:spcBef>
                          <a:spcPts val="0"/>
                        </a:spcBef>
                        <a:spcAft>
                          <a:spcPts val="0"/>
                        </a:spcAft>
                        <a:buClrTx/>
                        <a:buSzTx/>
                        <a:buFontTx/>
                        <a:buNone/>
                        <a:tabLst/>
                        <a:defRPr/>
                      </a:pPr>
                      <a:r>
                        <a:rPr lang="zh-TW" altLang="zh-TW" sz="2000" kern="0" dirty="0">
                          <a:solidFill>
                            <a:srgbClr val="FF0000"/>
                          </a:solidFill>
                          <a:effectLst/>
                          <a:latin typeface="微軟正黑體" panose="020B0604030504040204" pitchFamily="34" charset="-120"/>
                          <a:ea typeface="微軟正黑體" panose="020B0604030504040204" pitchFamily="34" charset="-120"/>
                        </a:rPr>
                        <a:t>資訊科學特色班</a:t>
                      </a:r>
                      <a:endParaRPr lang="zh-TW" sz="2000"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endParaRPr lang="en-US" altLang="zh-TW" sz="2400" kern="0" dirty="0">
                        <a:solidFill>
                          <a:srgbClr val="FF0000"/>
                        </a:solidFill>
                        <a:effectLst/>
                      </a:endParaRPr>
                    </a:p>
                    <a:p>
                      <a:pPr marL="0" marR="0" indent="0" algn="ctr" defTabSz="914400" rtl="0" eaLnBrk="1" fontAlgn="auto" latinLnBrk="0" hangingPunct="1">
                        <a:lnSpc>
                          <a:spcPts val="2000"/>
                        </a:lnSpc>
                        <a:spcBef>
                          <a:spcPts val="0"/>
                        </a:spcBef>
                        <a:spcAft>
                          <a:spcPts val="0"/>
                        </a:spcAft>
                        <a:buClrTx/>
                        <a:buSzTx/>
                        <a:buFontTx/>
                        <a:buNone/>
                        <a:tabLst/>
                        <a:defRPr/>
                      </a:pPr>
                      <a:r>
                        <a:rPr lang="en-US" altLang="zh-TW" sz="2400" kern="0" dirty="0">
                          <a:solidFill>
                            <a:srgbClr val="FF0000"/>
                          </a:solidFill>
                          <a:effectLst/>
                        </a:rPr>
                        <a:t>1</a:t>
                      </a:r>
                      <a:endParaRPr lang="zh-TW" sz="2400" kern="100" dirty="0">
                        <a:solidFill>
                          <a:srgbClr val="FF0000"/>
                        </a:solidFill>
                        <a:effectLst/>
                        <a:latin typeface="Cambria"/>
                        <a:ea typeface="新細明體"/>
                        <a:cs typeface="Times New Roman"/>
                      </a:endParaRPr>
                    </a:p>
                  </a:txBody>
                  <a:tcPr marL="16695" marR="16695" marT="0" marB="0" anchor="ct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endParaRPr lang="en-US" altLang="zh-TW" sz="2400" kern="0" dirty="0">
                        <a:solidFill>
                          <a:srgbClr val="FF0000"/>
                        </a:solidFill>
                        <a:effectLst/>
                      </a:endParaRPr>
                    </a:p>
                    <a:p>
                      <a:pPr marL="0" marR="0" indent="0" algn="ctr" defTabSz="914400" rtl="0" eaLnBrk="1" fontAlgn="auto" latinLnBrk="0" hangingPunct="1">
                        <a:lnSpc>
                          <a:spcPts val="2000"/>
                        </a:lnSpc>
                        <a:spcBef>
                          <a:spcPts val="0"/>
                        </a:spcBef>
                        <a:spcAft>
                          <a:spcPts val="0"/>
                        </a:spcAft>
                        <a:buClrTx/>
                        <a:buSzTx/>
                        <a:buFontTx/>
                        <a:buNone/>
                        <a:tabLst/>
                        <a:defRPr/>
                      </a:pPr>
                      <a:r>
                        <a:rPr lang="en-US" altLang="zh-TW" sz="2400" kern="0" dirty="0">
                          <a:solidFill>
                            <a:srgbClr val="FF0000"/>
                          </a:solidFill>
                          <a:effectLst/>
                        </a:rPr>
                        <a:t>30</a:t>
                      </a:r>
                      <a:endParaRPr lang="zh-TW" sz="2400" kern="100" dirty="0">
                        <a:solidFill>
                          <a:srgbClr val="FF0000"/>
                        </a:solidFill>
                        <a:effectLst/>
                        <a:latin typeface="Cambria"/>
                        <a:ea typeface="新細明體"/>
                        <a:cs typeface="Times New Roman"/>
                      </a:endParaRPr>
                    </a:p>
                  </a:txBody>
                  <a:tcPr marL="16695" marR="1669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21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548680"/>
            <a:ext cx="7533456" cy="1002506"/>
          </a:xfrm>
        </p:spPr>
        <p:txBody>
          <a:bodyPr>
            <a:normAutofit fontScale="90000"/>
          </a:bodyPr>
          <a:lstStyle/>
          <a:p>
            <a:pPr algn="ctr"/>
            <a:r>
              <a:rPr lang="zh-TW" altLang="en-US" sz="4000" dirty="0">
                <a:latin typeface="微軟正黑體" panose="020B0604030504040204" pitchFamily="34" charset="-120"/>
              </a:rPr>
              <a:t>基北區</a:t>
            </a:r>
            <a:r>
              <a:rPr lang="en-US" altLang="zh-TW" sz="4000" dirty="0">
                <a:latin typeface="微軟正黑體" panose="020B0604030504040204" pitchFamily="34" charset="-120"/>
              </a:rPr>
              <a:t>108</a:t>
            </a:r>
            <a:r>
              <a:rPr lang="zh-TW" altLang="zh-TW" sz="4000" dirty="0">
                <a:latin typeface="微軟正黑體" panose="020B0604030504040204" pitchFamily="34" charset="-120"/>
              </a:rPr>
              <a:t>學年度特色招生考試分發入學學校</a:t>
            </a:r>
            <a:endParaRPr lang="zh-TW" altLang="en-US" sz="4000" dirty="0">
              <a:latin typeface="微軟正黑體" panose="020B0604030504040204" pitchFamily="34" charset="-120"/>
            </a:endParaRPr>
          </a:p>
        </p:txBody>
      </p:sp>
      <p:sp>
        <p:nvSpPr>
          <p:cNvPr id="8" name="標題 2"/>
          <p:cNvSpPr txBox="1">
            <a:spLocks/>
          </p:cNvSpPr>
          <p:nvPr/>
        </p:nvSpPr>
        <p:spPr>
          <a:xfrm>
            <a:off x="465650" y="1700808"/>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測驗科目</a:t>
            </a:r>
          </a:p>
        </p:txBody>
      </p:sp>
      <p:graphicFrame>
        <p:nvGraphicFramePr>
          <p:cNvPr id="9" name="內容版面配置區 3"/>
          <p:cNvGraphicFramePr>
            <a:graphicFrameLocks/>
          </p:cNvGraphicFramePr>
          <p:nvPr>
            <p:extLst>
              <p:ext uri="{D42A27DB-BD31-4B8C-83A1-F6EECF244321}">
                <p14:modId xmlns:p14="http://schemas.microsoft.com/office/powerpoint/2010/main" val="1382055361"/>
              </p:ext>
            </p:extLst>
          </p:nvPr>
        </p:nvGraphicFramePr>
        <p:xfrm>
          <a:off x="582096" y="2657348"/>
          <a:ext cx="7996708" cy="2158926"/>
        </p:xfrm>
        <a:graphic>
          <a:graphicData uri="http://schemas.openxmlformats.org/drawingml/2006/table">
            <a:tbl>
              <a:tblPr>
                <a:tableStyleId>{69CF1AB2-1976-4502-BF36-3FF5EA218861}</a:tableStyleId>
              </a:tblPr>
              <a:tblGrid>
                <a:gridCol w="1374383">
                  <a:extLst>
                    <a:ext uri="{9D8B030D-6E8A-4147-A177-3AD203B41FA5}">
                      <a16:colId xmlns:a16="http://schemas.microsoft.com/office/drawing/2014/main" val="20000"/>
                    </a:ext>
                  </a:extLst>
                </a:gridCol>
                <a:gridCol w="2877909">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353163">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學校</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特色班別名稱</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學科測驗科目</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extLst>
                  <a:ext uri="{0D108BD9-81ED-4DB2-BD59-A6C34878D82A}">
                    <a16:rowId xmlns:a16="http://schemas.microsoft.com/office/drawing/2014/main" val="10000"/>
                  </a:ext>
                </a:extLst>
              </a:tr>
              <a:tr h="559597">
                <a:tc>
                  <a:txBody>
                    <a:bodyPr/>
                    <a:lstStyle/>
                    <a:p>
                      <a:pPr algn="ctr" fontAlgn="ctr"/>
                      <a:r>
                        <a:rPr lang="zh-TW" altLang="en-US" sz="2400" u="none" strike="noStrike" dirty="0">
                          <a:effectLst/>
                          <a:latin typeface="微軟正黑體" panose="020B0604030504040204" pitchFamily="34" charset="-120"/>
                          <a:ea typeface="微軟正黑體" panose="020B0604030504040204" pitchFamily="34" charset="-120"/>
                        </a:rPr>
                        <a:t>政大附中</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l" fontAlgn="ctr"/>
                      <a:r>
                        <a:rPr lang="zh-TW" altLang="en-US" sz="2400" u="none" strike="noStrike">
                          <a:effectLst/>
                          <a:latin typeface="微軟正黑體" panose="020B0604030504040204" pitchFamily="34" charset="-120"/>
                          <a:ea typeface="微軟正黑體" panose="020B0604030504040204" pitchFamily="34" charset="-120"/>
                        </a:rPr>
                        <a:t>英語國際特色班</a:t>
                      </a:r>
                      <a:endParaRPr lang="zh-TW" altLang="en-US" sz="2400" b="0" i="0" u="none" strike="noStrike">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ctr" fontAlgn="ctr"/>
                      <a:r>
                        <a:rPr lang="zh-TW" altLang="en-US" sz="2400" u="none" strike="noStrike" dirty="0">
                          <a:effectLst/>
                          <a:latin typeface="微軟正黑體" panose="020B0604030504040204" pitchFamily="34" charset="-120"/>
                          <a:ea typeface="微軟正黑體" panose="020B0604030504040204" pitchFamily="34" charset="-120"/>
                        </a:rPr>
                        <a:t>英文</a:t>
                      </a:r>
                      <a:br>
                        <a:rPr lang="zh-TW" altLang="en-US" sz="2400" u="none" strike="noStrike" dirty="0">
                          <a:effectLst/>
                          <a:latin typeface="微軟正黑體" panose="020B0604030504040204" pitchFamily="34" charset="-120"/>
                          <a:ea typeface="微軟正黑體" panose="020B0604030504040204" pitchFamily="34" charset="-120"/>
                        </a:rPr>
                      </a:br>
                      <a:r>
                        <a:rPr lang="en-US" altLang="zh-TW" sz="2400" u="none" strike="noStrike" dirty="0">
                          <a:effectLst/>
                          <a:latin typeface="微軟正黑體" panose="020B0604030504040204" pitchFamily="34" charset="-120"/>
                          <a:ea typeface="微軟正黑體" panose="020B0604030504040204" pitchFamily="34" charset="-120"/>
                        </a:rPr>
                        <a:t>(</a:t>
                      </a:r>
                      <a:r>
                        <a:rPr lang="zh-TW" altLang="en-US" sz="2400" u="none" strike="noStrike" dirty="0">
                          <a:effectLst/>
                          <a:latin typeface="微軟正黑體" panose="020B0604030504040204" pitchFamily="34" charset="-120"/>
                          <a:ea typeface="微軟正黑體" panose="020B0604030504040204" pitchFamily="34" charset="-120"/>
                        </a:rPr>
                        <a:t>閱讀</a:t>
                      </a:r>
                      <a:r>
                        <a:rPr lang="zh-TW" altLang="en-US" sz="2400" u="none" strike="noStrike">
                          <a:effectLst/>
                          <a:latin typeface="微軟正黑體" panose="020B0604030504040204" pitchFamily="34" charset="-120"/>
                          <a:ea typeface="微軟正黑體" panose="020B0604030504040204" pitchFamily="34" charset="-120"/>
                        </a:rPr>
                        <a:t>、聽力</a:t>
                      </a:r>
                      <a:r>
                        <a:rPr lang="en-US" altLang="zh-TW" sz="2400" u="none" strike="noStrike" dirty="0">
                          <a:effectLst/>
                          <a:latin typeface="微軟正黑體" panose="020B0604030504040204" pitchFamily="34" charset="-120"/>
                          <a:ea typeface="微軟正黑體" panose="020B0604030504040204" pitchFamily="34" charset="-120"/>
                        </a:rPr>
                        <a:t>)</a:t>
                      </a:r>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extLst>
                  <a:ext uri="{0D108BD9-81ED-4DB2-BD59-A6C34878D82A}">
                    <a16:rowId xmlns:a16="http://schemas.microsoft.com/office/drawing/2014/main" val="10001"/>
                  </a:ext>
                </a:extLst>
              </a:tr>
              <a:tr h="522755">
                <a:tc>
                  <a:txBody>
                    <a:bodyPr/>
                    <a:lstStyle/>
                    <a:p>
                      <a:pPr algn="ctr" fontAlgn="ctr"/>
                      <a:r>
                        <a:rPr lang="zh-TW" altLang="en-US" sz="2400" u="none" strike="noStrike" dirty="0">
                          <a:effectLst/>
                          <a:latin typeface="微軟正黑體" panose="020B0604030504040204" pitchFamily="34" charset="-120"/>
                          <a:ea typeface="微軟正黑體" panose="020B0604030504040204" pitchFamily="34" charset="-120"/>
                        </a:rPr>
                        <a:t>師大附中</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l" fontAlgn="ctr"/>
                      <a:r>
                        <a:rPr lang="zh-TW" altLang="en-US" sz="2400" u="none" strike="noStrike" dirty="0">
                          <a:effectLst/>
                          <a:latin typeface="微軟正黑體" panose="020B0604030504040204" pitchFamily="34" charset="-120"/>
                          <a:ea typeface="微軟正黑體" panose="020B0604030504040204" pitchFamily="34" charset="-120"/>
                        </a:rPr>
                        <a:t>資訊科學特色班</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ctr" fontAlgn="ctr"/>
                      <a:r>
                        <a:rPr lang="zh-TW" altLang="en-US" sz="2400" u="none" strike="noStrike" dirty="0">
                          <a:effectLst/>
                        </a:rPr>
                        <a:t>數學、運算思維</a:t>
                      </a:r>
                      <a:endParaRPr lang="en-US" altLang="zh-TW" sz="2400" b="0" i="0" u="none" strike="noStrike" dirty="0">
                        <a:solidFill>
                          <a:srgbClr val="000000"/>
                        </a:solidFill>
                        <a:effectLst/>
                        <a:latin typeface="Times New Roman"/>
                      </a:endParaRPr>
                    </a:p>
                  </a:txBody>
                  <a:tcPr marL="8068" marR="8068" marT="8068" marB="0" anchor="ctr">
                    <a:noFill/>
                  </a:tcPr>
                </a:tc>
                <a:extLst>
                  <a:ext uri="{0D108BD9-81ED-4DB2-BD59-A6C34878D82A}">
                    <a16:rowId xmlns:a16="http://schemas.microsoft.com/office/drawing/2014/main" val="10002"/>
                  </a:ext>
                </a:extLst>
              </a:tr>
              <a:tr h="52275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zh-TW" sz="2400" kern="1200" dirty="0" smtClean="0">
                          <a:solidFill>
                            <a:srgbClr val="FF0000"/>
                          </a:solidFill>
                          <a:effectLst/>
                          <a:latin typeface="+mn-lt"/>
                          <a:ea typeface="+mn-ea"/>
                          <a:cs typeface="+mn-cs"/>
                        </a:rPr>
                        <a:t>麗</a:t>
                      </a:r>
                      <a:r>
                        <a:rPr lang="zh-TW" altLang="zh-TW" sz="2400" kern="1200" dirty="0">
                          <a:solidFill>
                            <a:srgbClr val="FF0000"/>
                          </a:solidFill>
                          <a:effectLst/>
                          <a:latin typeface="+mn-lt"/>
                          <a:ea typeface="+mn-ea"/>
                          <a:cs typeface="+mn-cs"/>
                        </a:rPr>
                        <a:t>山高中</a:t>
                      </a:r>
                      <a:endParaRPr lang="zh-TW" altLang="zh-TW" sz="2400" kern="100" dirty="0">
                        <a:solidFill>
                          <a:srgbClr val="FF0000"/>
                        </a:solidFill>
                        <a:effectLst/>
                        <a:latin typeface="Cambria"/>
                        <a:ea typeface="新細明體"/>
                        <a:cs typeface="Times New Roman"/>
                      </a:endParaRPr>
                    </a:p>
                  </a:txBody>
                  <a:tcPr marL="8068" marR="8068" marT="8068" marB="0" anchor="ctr">
                    <a:noFill/>
                  </a:tcPr>
                </a:tc>
                <a:tc>
                  <a:txBody>
                    <a:bodyPr/>
                    <a:lstStyle/>
                    <a:p>
                      <a:pPr algn="l" fontAlgn="ctr"/>
                      <a:r>
                        <a:rPr lang="zh-TW" altLang="en-US" sz="2400" u="none" strike="noStrike" dirty="0">
                          <a:effectLst/>
                          <a:latin typeface="微軟正黑體" panose="020B0604030504040204" pitchFamily="34" charset="-120"/>
                          <a:ea typeface="微軟正黑體" panose="020B0604030504040204" pitchFamily="34" charset="-120"/>
                        </a:rPr>
                        <a:t>資訊科學特色班</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ctr" fontAlgn="ctr"/>
                      <a:r>
                        <a:rPr lang="zh-TW" altLang="en-US" sz="2400" u="none" strike="noStrike" dirty="0">
                          <a:effectLst/>
                        </a:rPr>
                        <a:t>數學、運算思維</a:t>
                      </a:r>
                      <a:endParaRPr lang="en-US" altLang="zh-TW" sz="2400" b="0" i="0" u="none" strike="noStrike" dirty="0">
                        <a:solidFill>
                          <a:srgbClr val="000000"/>
                        </a:solidFill>
                        <a:effectLst/>
                        <a:latin typeface="Times New Roman"/>
                      </a:endParaRPr>
                    </a:p>
                  </a:txBody>
                  <a:tcPr marL="8068" marR="8068" marT="8068" marB="0"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769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t="7232" r="4236"/>
          <a:stretch/>
        </p:blipFill>
        <p:spPr>
          <a:xfrm>
            <a:off x="1115616" y="980728"/>
            <a:ext cx="7739220" cy="5157192"/>
          </a:xfrm>
          <a:prstGeom prst="rect">
            <a:avLst/>
          </a:prstGeom>
        </p:spPr>
      </p:pic>
    </p:spTree>
    <p:extLst>
      <p:ext uri="{BB962C8B-B14F-4D97-AF65-F5344CB8AC3E}">
        <p14:creationId xmlns:p14="http://schemas.microsoft.com/office/powerpoint/2010/main" val="377699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2238"/>
            <a:ext cx="6885384" cy="570458"/>
          </a:xfrm>
        </p:spPr>
        <p:txBody>
          <a:bodyPr>
            <a:normAutofit fontScale="90000"/>
          </a:bodyPr>
          <a:lstStyle/>
          <a:p>
            <a:r>
              <a:rPr lang="zh-TW" altLang="en-US" sz="3600" dirty="0"/>
              <a:t>考試科目時間規劃表 </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056512100"/>
              </p:ext>
            </p:extLst>
          </p:nvPr>
        </p:nvGraphicFramePr>
        <p:xfrm>
          <a:off x="1331640" y="836712"/>
          <a:ext cx="7139136" cy="3297029"/>
        </p:xfrm>
        <a:graphic>
          <a:graphicData uri="http://schemas.openxmlformats.org/drawingml/2006/table">
            <a:tbl>
              <a:tblPr firstRow="1" bandRow="1">
                <a:tableStyleId>{93296810-A885-4BE3-A3E7-6D5BEEA58F35}</a:tableStyleId>
              </a:tblPr>
              <a:tblGrid>
                <a:gridCol w="976711">
                  <a:extLst>
                    <a:ext uri="{9D8B030D-6E8A-4147-A177-3AD203B41FA5}">
                      <a16:colId xmlns:a16="http://schemas.microsoft.com/office/drawing/2014/main" val="20000"/>
                    </a:ext>
                  </a:extLst>
                </a:gridCol>
                <a:gridCol w="2503485">
                  <a:extLst>
                    <a:ext uri="{9D8B030D-6E8A-4147-A177-3AD203B41FA5}">
                      <a16:colId xmlns:a16="http://schemas.microsoft.com/office/drawing/2014/main" val="20001"/>
                    </a:ext>
                  </a:extLst>
                </a:gridCol>
                <a:gridCol w="1059167">
                  <a:extLst>
                    <a:ext uri="{9D8B030D-6E8A-4147-A177-3AD203B41FA5}">
                      <a16:colId xmlns:a16="http://schemas.microsoft.com/office/drawing/2014/main" val="20002"/>
                    </a:ext>
                  </a:extLst>
                </a:gridCol>
                <a:gridCol w="2599773">
                  <a:extLst>
                    <a:ext uri="{9D8B030D-6E8A-4147-A177-3AD203B41FA5}">
                      <a16:colId xmlns:a16="http://schemas.microsoft.com/office/drawing/2014/main" val="20003"/>
                    </a:ext>
                  </a:extLst>
                </a:gridCol>
              </a:tblGrid>
              <a:tr h="395025">
                <a:tc gridSpan="4">
                  <a:txBody>
                    <a:bodyPr/>
                    <a:lstStyle/>
                    <a:p>
                      <a:r>
                        <a:rPr lang="en-US" altLang="zh-TW" dirty="0"/>
                        <a:t>108 </a:t>
                      </a:r>
                      <a:r>
                        <a:rPr lang="zh-TW" altLang="en-US" dirty="0"/>
                        <a:t>年 </a:t>
                      </a:r>
                      <a:r>
                        <a:rPr lang="en-US" altLang="zh-TW" dirty="0"/>
                        <a:t>6 </a:t>
                      </a:r>
                      <a:r>
                        <a:rPr lang="zh-TW" altLang="en-US" dirty="0"/>
                        <a:t>月 </a:t>
                      </a:r>
                      <a:r>
                        <a:rPr lang="en-US" altLang="zh-TW" dirty="0"/>
                        <a:t>23 </a:t>
                      </a:r>
                      <a:r>
                        <a:rPr lang="zh-TW" altLang="en-US" dirty="0"/>
                        <a:t>日</a:t>
                      </a:r>
                      <a:r>
                        <a:rPr lang="en-US" altLang="zh-TW" dirty="0"/>
                        <a:t>(</a:t>
                      </a:r>
                      <a:r>
                        <a:rPr lang="zh-TW" altLang="en-US" dirty="0"/>
                        <a:t>星期日</a:t>
                      </a:r>
                      <a:r>
                        <a:rPr lang="en-US" altLang="zh-TW" dirty="0"/>
                        <a:t>)</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395025">
                <a:tc gridSpan="4">
                  <a:txBody>
                    <a:bodyPr/>
                    <a:lstStyle/>
                    <a:p>
                      <a:pPr algn="ctr"/>
                      <a:r>
                        <a:rPr lang="zh-TW" altLang="en-US" sz="1800" dirty="0"/>
                        <a:t>上午</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1"/>
                  </a:ext>
                </a:extLst>
              </a:tr>
              <a:tr h="395025">
                <a:tc>
                  <a:txBody>
                    <a:bodyPr/>
                    <a:lstStyle/>
                    <a:p>
                      <a:pPr algn="ctr"/>
                      <a:r>
                        <a:rPr lang="zh-TW" altLang="en-US" sz="1800" dirty="0"/>
                        <a:t>預備</a:t>
                      </a:r>
                      <a:endParaRPr lang="zh-TW" altLang="en-US" sz="1800" b="1" dirty="0"/>
                    </a:p>
                  </a:txBody>
                  <a:tcPr/>
                </a:tc>
                <a:tc>
                  <a:txBody>
                    <a:bodyPr/>
                    <a:lstStyle/>
                    <a:p>
                      <a:pPr algn="ctr"/>
                      <a:r>
                        <a:rPr lang="zh-TW" altLang="en-US" sz="1800" dirty="0"/>
                        <a:t>第一節</a:t>
                      </a:r>
                      <a:endParaRPr lang="zh-TW" altLang="en-US" sz="1800" b="1" dirty="0"/>
                    </a:p>
                  </a:txBody>
                  <a:tcPr/>
                </a:tc>
                <a:tc>
                  <a:txBody>
                    <a:bodyPr/>
                    <a:lstStyle/>
                    <a:p>
                      <a:pPr algn="ctr"/>
                      <a:r>
                        <a:rPr lang="zh-TW" altLang="en-US" sz="1800" dirty="0"/>
                        <a:t>預備</a:t>
                      </a:r>
                      <a:endParaRPr lang="zh-TW" altLang="en-US" sz="1800" b="1" dirty="0"/>
                    </a:p>
                  </a:txBody>
                  <a:tcPr/>
                </a:tc>
                <a:tc>
                  <a:txBody>
                    <a:bodyPr/>
                    <a:lstStyle/>
                    <a:p>
                      <a:pPr algn="ctr"/>
                      <a:r>
                        <a:rPr lang="zh-TW" altLang="en-US" sz="1800" dirty="0"/>
                        <a:t>第二節</a:t>
                      </a:r>
                      <a:endParaRPr lang="zh-TW" altLang="en-US" sz="1800" b="1" dirty="0"/>
                    </a:p>
                  </a:txBody>
                  <a:tcPr/>
                </a:tc>
                <a:extLst>
                  <a:ext uri="{0D108BD9-81ED-4DB2-BD59-A6C34878D82A}">
                    <a16:rowId xmlns:a16="http://schemas.microsoft.com/office/drawing/2014/main" val="10002"/>
                  </a:ext>
                </a:extLst>
              </a:tr>
              <a:tr h="395025">
                <a:tc>
                  <a:txBody>
                    <a:bodyPr/>
                    <a:lstStyle/>
                    <a:p>
                      <a:endParaRPr lang="zh-TW" altLang="en-US" dirty="0">
                        <a:latin typeface="細明體" panose="02020509000000000000" pitchFamily="49" charset="-120"/>
                        <a:ea typeface="細明體" panose="02020509000000000000" pitchFamily="49" charset="-120"/>
                      </a:endParaRPr>
                    </a:p>
                  </a:txBody>
                  <a:tcPr/>
                </a:tc>
                <a:tc>
                  <a:txBody>
                    <a:bodyPr/>
                    <a:lstStyle/>
                    <a:p>
                      <a:endParaRPr lang="zh-TW" altLang="en-US">
                        <a:latin typeface="細明體" panose="02020509000000000000" pitchFamily="49" charset="-120"/>
                        <a:ea typeface="細明體" panose="02020509000000000000" pitchFamily="49" charset="-120"/>
                      </a:endParaRPr>
                    </a:p>
                  </a:txBody>
                  <a:tcPr/>
                </a:tc>
                <a:tc>
                  <a:txBody>
                    <a:bodyPr/>
                    <a:lstStyle/>
                    <a:p>
                      <a:pPr algn="ctr"/>
                      <a:r>
                        <a:rPr lang="en-US" altLang="zh-TW" sz="1800" dirty="0">
                          <a:latin typeface="細明體" panose="02020509000000000000" pitchFamily="49" charset="-120"/>
                          <a:ea typeface="細明體" panose="02020509000000000000" pitchFamily="49" charset="-120"/>
                        </a:rPr>
                        <a:t>10:30</a:t>
                      </a:r>
                      <a:endParaRPr lang="zh-TW" altLang="en-US" sz="1800" b="1" dirty="0">
                        <a:latin typeface="細明體" panose="02020509000000000000" pitchFamily="49" charset="-120"/>
                        <a:ea typeface="細明體" panose="02020509000000000000" pitchFamily="49" charset="-120"/>
                      </a:endParaRPr>
                    </a:p>
                  </a:txBody>
                  <a:tcPr/>
                </a:tc>
                <a:tc>
                  <a:txBody>
                    <a:bodyPr/>
                    <a:lstStyle/>
                    <a:p>
                      <a:pPr algn="ctr"/>
                      <a:r>
                        <a:rPr lang="en-US" altLang="zh-TW" sz="1800" dirty="0">
                          <a:latin typeface="細明體" panose="02020509000000000000" pitchFamily="49" charset="-120"/>
                          <a:ea typeface="細明體" panose="02020509000000000000" pitchFamily="49" charset="-120"/>
                        </a:rPr>
                        <a:t>10</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40</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12</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20</a:t>
                      </a:r>
                      <a:endParaRPr lang="zh-TW" altLang="en-US" sz="1800" b="1" dirty="0">
                        <a:latin typeface="細明體" panose="02020509000000000000" pitchFamily="49" charset="-120"/>
                        <a:ea typeface="細明體" panose="02020509000000000000" pitchFamily="49" charset="-120"/>
                      </a:endParaRPr>
                    </a:p>
                  </a:txBody>
                  <a:tcPr/>
                </a:tc>
                <a:extLst>
                  <a:ext uri="{0D108BD9-81ED-4DB2-BD59-A6C34878D82A}">
                    <a16:rowId xmlns:a16="http://schemas.microsoft.com/office/drawing/2014/main" val="10003"/>
                  </a:ext>
                </a:extLst>
              </a:tr>
              <a:tr h="681824">
                <a:tc gridSpan="2">
                  <a:txBody>
                    <a:bodyPr/>
                    <a:lstStyle/>
                    <a:p>
                      <a:endParaRPr lang="zh-TW" altLang="en-US" dirty="0">
                        <a:latin typeface="細明體" panose="02020509000000000000" pitchFamily="49" charset="-120"/>
                        <a:ea typeface="細明體" panose="02020509000000000000" pitchFamily="49" charset="-120"/>
                      </a:endParaRPr>
                    </a:p>
                  </a:txBody>
                  <a:tcPr/>
                </a:tc>
                <a:tc hMerge="1">
                  <a:txBody>
                    <a:bodyPr/>
                    <a:lstStyle/>
                    <a:p>
                      <a:endParaRPr lang="zh-TW" altLang="en-US" dirty="0"/>
                    </a:p>
                  </a:txBody>
                  <a:tcPr/>
                </a:tc>
                <a:tc gridSpan="2">
                  <a:txBody>
                    <a:bodyPr/>
                    <a:lstStyle/>
                    <a:p>
                      <a:pPr algn="ctr"/>
                      <a:r>
                        <a:rPr lang="zh-TW" altLang="en-US" sz="1800" dirty="0">
                          <a:latin typeface="細明體" panose="02020509000000000000" pitchFamily="49" charset="-120"/>
                          <a:ea typeface="細明體" panose="02020509000000000000" pitchFamily="49" charset="-120"/>
                        </a:rPr>
                        <a:t>英語文 </a:t>
                      </a:r>
                      <a:r>
                        <a:rPr lang="en-US" altLang="zh-TW" sz="1800" dirty="0">
                          <a:latin typeface="細明體" panose="02020509000000000000" pitchFamily="49" charset="-120"/>
                          <a:ea typeface="細明體" panose="02020509000000000000" pitchFamily="49" charset="-120"/>
                        </a:rPr>
                        <a:t>(</a:t>
                      </a:r>
                      <a:r>
                        <a:rPr lang="zh-TW" altLang="en-US" sz="1800" dirty="0">
                          <a:latin typeface="細明體" panose="02020509000000000000" pitchFamily="49" charset="-120"/>
                          <a:ea typeface="細明體" panose="02020509000000000000" pitchFamily="49" charset="-120"/>
                        </a:rPr>
                        <a:t>閱讀測驗</a:t>
                      </a:r>
                      <a:r>
                        <a:rPr lang="en-US" altLang="zh-TW" sz="1800" dirty="0">
                          <a:latin typeface="細明體" panose="02020509000000000000" pitchFamily="49" charset="-120"/>
                          <a:ea typeface="細明體" panose="02020509000000000000" pitchFamily="49" charset="-120"/>
                        </a:rPr>
                        <a:t>60</a:t>
                      </a:r>
                      <a:r>
                        <a:rPr lang="zh-TW" altLang="en-US" sz="1800" dirty="0">
                          <a:latin typeface="細明體" panose="02020509000000000000" pitchFamily="49" charset="-120"/>
                          <a:ea typeface="細明體" panose="02020509000000000000" pitchFamily="49" charset="-120"/>
                        </a:rPr>
                        <a:t>分鐘</a:t>
                      </a:r>
                      <a:r>
                        <a:rPr lang="en-US" altLang="zh-TW" sz="1800" dirty="0">
                          <a:latin typeface="細明體" panose="02020509000000000000" pitchFamily="49" charset="-120"/>
                          <a:ea typeface="細明體" panose="02020509000000000000" pitchFamily="49" charset="-120"/>
                        </a:rPr>
                        <a:t>+</a:t>
                      </a:r>
                      <a:r>
                        <a:rPr lang="zh-TW" altLang="en-US" sz="1800" dirty="0">
                          <a:latin typeface="細明體" panose="02020509000000000000" pitchFamily="49" charset="-120"/>
                          <a:ea typeface="細明體" panose="02020509000000000000" pitchFamily="49" charset="-120"/>
                        </a:rPr>
                        <a:t>聽力試卷預備 與說明</a:t>
                      </a:r>
                      <a:r>
                        <a:rPr lang="en-US" altLang="zh-TW" sz="1800" dirty="0">
                          <a:latin typeface="細明體" panose="02020509000000000000" pitchFamily="49" charset="-120"/>
                          <a:ea typeface="細明體" panose="02020509000000000000" pitchFamily="49" charset="-120"/>
                        </a:rPr>
                        <a:t>10</a:t>
                      </a:r>
                      <a:r>
                        <a:rPr lang="zh-TW" altLang="en-US" sz="1800" dirty="0">
                          <a:latin typeface="細明體" panose="02020509000000000000" pitchFamily="49" charset="-120"/>
                          <a:ea typeface="細明體" panose="02020509000000000000" pitchFamily="49" charset="-120"/>
                        </a:rPr>
                        <a:t>分鐘</a:t>
                      </a:r>
                      <a:r>
                        <a:rPr lang="en-US" altLang="zh-TW" sz="1800" dirty="0">
                          <a:latin typeface="細明體" panose="02020509000000000000" pitchFamily="49" charset="-120"/>
                          <a:ea typeface="細明體" panose="02020509000000000000" pitchFamily="49" charset="-120"/>
                        </a:rPr>
                        <a:t>+</a:t>
                      </a:r>
                      <a:r>
                        <a:rPr lang="zh-TW" altLang="en-US" sz="1800" dirty="0">
                          <a:latin typeface="細明體" panose="02020509000000000000" pitchFamily="49" charset="-120"/>
                          <a:ea typeface="細明體" panose="02020509000000000000" pitchFamily="49" charset="-120"/>
                        </a:rPr>
                        <a:t>英聽</a:t>
                      </a:r>
                      <a:r>
                        <a:rPr lang="en-US" altLang="zh-TW" sz="1800" dirty="0">
                          <a:latin typeface="細明體" panose="02020509000000000000" pitchFamily="49" charset="-120"/>
                          <a:ea typeface="細明體" panose="02020509000000000000" pitchFamily="49" charset="-120"/>
                        </a:rPr>
                        <a:t>30</a:t>
                      </a:r>
                      <a:r>
                        <a:rPr lang="zh-TW" altLang="en-US" sz="1800" dirty="0">
                          <a:latin typeface="細明體" panose="02020509000000000000" pitchFamily="49" charset="-120"/>
                          <a:ea typeface="細明體" panose="02020509000000000000" pitchFamily="49" charset="-120"/>
                        </a:rPr>
                        <a:t>分鐘</a:t>
                      </a:r>
                      <a:r>
                        <a:rPr lang="en-US" altLang="zh-TW" sz="1800" dirty="0">
                          <a:latin typeface="細明體" panose="02020509000000000000" pitchFamily="49" charset="-120"/>
                          <a:ea typeface="細明體" panose="02020509000000000000" pitchFamily="49" charset="-120"/>
                        </a:rPr>
                        <a:t>) </a:t>
                      </a:r>
                      <a:endParaRPr lang="zh-TW" altLang="en-US" sz="1800" b="1" dirty="0">
                        <a:latin typeface="細明體" panose="02020509000000000000" pitchFamily="49" charset="-120"/>
                        <a:ea typeface="細明體" panose="02020509000000000000" pitchFamily="49" charset="-120"/>
                      </a:endParaRPr>
                    </a:p>
                  </a:txBody>
                  <a:tcPr/>
                </a:tc>
                <a:tc hMerge="1">
                  <a:txBody>
                    <a:bodyPr/>
                    <a:lstStyle/>
                    <a:p>
                      <a:endParaRPr lang="zh-TW" altLang="en-US" dirty="0"/>
                    </a:p>
                  </a:txBody>
                  <a:tcPr/>
                </a:tc>
                <a:extLst>
                  <a:ext uri="{0D108BD9-81ED-4DB2-BD59-A6C34878D82A}">
                    <a16:rowId xmlns:a16="http://schemas.microsoft.com/office/drawing/2014/main" val="10004"/>
                  </a:ext>
                </a:extLst>
              </a:tr>
              <a:tr h="395025">
                <a:tc>
                  <a:txBody>
                    <a:bodyPr/>
                    <a:lstStyle/>
                    <a:p>
                      <a:pPr algn="ctr"/>
                      <a:r>
                        <a:rPr lang="en-US" altLang="zh-TW" sz="1800" dirty="0">
                          <a:latin typeface="細明體" panose="02020509000000000000" pitchFamily="49" charset="-120"/>
                          <a:ea typeface="細明體" panose="02020509000000000000" pitchFamily="49" charset="-120"/>
                        </a:rPr>
                        <a:t>8:30</a:t>
                      </a:r>
                      <a:endParaRPr lang="zh-TW" altLang="en-US" sz="1800" b="1" dirty="0">
                        <a:latin typeface="細明體" panose="02020509000000000000" pitchFamily="49" charset="-120"/>
                        <a:ea typeface="細明體" panose="02020509000000000000" pitchFamily="49" charset="-120"/>
                      </a:endParaRPr>
                    </a:p>
                  </a:txBody>
                  <a:tcPr/>
                </a:tc>
                <a:tc>
                  <a:txBody>
                    <a:bodyPr/>
                    <a:lstStyle/>
                    <a:p>
                      <a:pPr algn="ctr"/>
                      <a:r>
                        <a:rPr lang="en-US" altLang="zh-TW" sz="1800" dirty="0">
                          <a:latin typeface="細明體" panose="02020509000000000000" pitchFamily="49" charset="-120"/>
                          <a:ea typeface="細明體" panose="02020509000000000000" pitchFamily="49" charset="-120"/>
                        </a:rPr>
                        <a:t>8</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40</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9</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40 </a:t>
                      </a:r>
                      <a:endParaRPr lang="zh-TW" altLang="en-US" sz="1800" b="1" dirty="0">
                        <a:latin typeface="細明體" panose="02020509000000000000" pitchFamily="49" charset="-120"/>
                        <a:ea typeface="細明體" panose="02020509000000000000" pitchFamily="49" charset="-120"/>
                      </a:endParaRPr>
                    </a:p>
                  </a:txBody>
                  <a:tcPr/>
                </a:tc>
                <a:tc>
                  <a:txBody>
                    <a:bodyPr/>
                    <a:lstStyle/>
                    <a:p>
                      <a:pPr algn="ctr"/>
                      <a:r>
                        <a:rPr lang="en-US" altLang="zh-TW" sz="1800" dirty="0">
                          <a:latin typeface="細明體" panose="02020509000000000000" pitchFamily="49" charset="-120"/>
                          <a:ea typeface="細明體" panose="02020509000000000000" pitchFamily="49" charset="-120"/>
                        </a:rPr>
                        <a:t>10:30</a:t>
                      </a:r>
                      <a:endParaRPr lang="zh-TW" altLang="en-US" sz="1800" b="1">
                        <a:latin typeface="細明體" panose="02020509000000000000" pitchFamily="49" charset="-120"/>
                        <a:ea typeface="細明體" panose="02020509000000000000" pitchFamily="49" charset="-120"/>
                      </a:endParaRPr>
                    </a:p>
                  </a:txBody>
                  <a:tcPr/>
                </a:tc>
                <a:tc>
                  <a:txBody>
                    <a:bodyPr/>
                    <a:lstStyle/>
                    <a:p>
                      <a:pPr algn="ctr"/>
                      <a:r>
                        <a:rPr lang="en-US" altLang="zh-TW" sz="1800" dirty="0">
                          <a:latin typeface="細明體" panose="02020509000000000000" pitchFamily="49" charset="-120"/>
                          <a:ea typeface="細明體" panose="02020509000000000000" pitchFamily="49" charset="-120"/>
                        </a:rPr>
                        <a:t>10</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40</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12</a:t>
                      </a:r>
                      <a:r>
                        <a:rPr lang="zh-TW" altLang="en-US" sz="1800" dirty="0">
                          <a:latin typeface="細明體" panose="02020509000000000000" pitchFamily="49" charset="-120"/>
                          <a:ea typeface="細明體" panose="02020509000000000000" pitchFamily="49" charset="-120"/>
                        </a:rPr>
                        <a:t>：</a:t>
                      </a:r>
                      <a:r>
                        <a:rPr lang="en-US" altLang="zh-TW" sz="1800" dirty="0">
                          <a:latin typeface="細明體" panose="02020509000000000000" pitchFamily="49" charset="-120"/>
                          <a:ea typeface="細明體" panose="02020509000000000000" pitchFamily="49" charset="-120"/>
                        </a:rPr>
                        <a:t>00 </a:t>
                      </a:r>
                      <a:endParaRPr lang="zh-TW" altLang="en-US" sz="1800" b="1" dirty="0">
                        <a:latin typeface="細明體" panose="02020509000000000000" pitchFamily="49" charset="-120"/>
                        <a:ea typeface="細明體" panose="02020509000000000000" pitchFamily="49" charset="-120"/>
                      </a:endParaRPr>
                    </a:p>
                  </a:txBody>
                  <a:tcPr/>
                </a:tc>
                <a:extLst>
                  <a:ext uri="{0D108BD9-81ED-4DB2-BD59-A6C34878D82A}">
                    <a16:rowId xmlns:a16="http://schemas.microsoft.com/office/drawing/2014/main" val="10005"/>
                  </a:ext>
                </a:extLst>
              </a:tr>
              <a:tr h="395025">
                <a:tc gridSpan="2">
                  <a:txBody>
                    <a:bodyPr/>
                    <a:lstStyle/>
                    <a:p>
                      <a:pPr algn="ctr"/>
                      <a:r>
                        <a:rPr lang="zh-TW" altLang="en-US" sz="1800" dirty="0">
                          <a:latin typeface="細明體" panose="02020509000000000000" pitchFamily="49" charset="-120"/>
                          <a:ea typeface="細明體" panose="02020509000000000000" pitchFamily="49" charset="-120"/>
                        </a:rPr>
                        <a:t>數學</a:t>
                      </a:r>
                      <a:endParaRPr lang="en-US" altLang="zh-TW" sz="1800" dirty="0">
                        <a:latin typeface="細明體" panose="02020509000000000000" pitchFamily="49" charset="-120"/>
                        <a:ea typeface="細明體" panose="02020509000000000000" pitchFamily="49" charset="-120"/>
                      </a:endParaRPr>
                    </a:p>
                    <a:p>
                      <a:pPr algn="ctr"/>
                      <a:r>
                        <a:rPr lang="zh-TW" altLang="en-US" sz="1800" dirty="0">
                          <a:latin typeface="細明體" panose="02020509000000000000" pitchFamily="49" charset="-120"/>
                          <a:ea typeface="細明體" panose="02020509000000000000" pitchFamily="49" charset="-120"/>
                        </a:rPr>
                        <a:t> </a:t>
                      </a:r>
                      <a:r>
                        <a:rPr lang="en-US" altLang="zh-TW" sz="1800" dirty="0">
                          <a:latin typeface="細明體" panose="02020509000000000000" pitchFamily="49" charset="-120"/>
                          <a:ea typeface="細明體" panose="02020509000000000000" pitchFamily="49" charset="-120"/>
                        </a:rPr>
                        <a:t>(</a:t>
                      </a:r>
                      <a:r>
                        <a:rPr lang="zh-TW" altLang="en-US" sz="1800" dirty="0">
                          <a:latin typeface="細明體" panose="02020509000000000000" pitchFamily="49" charset="-120"/>
                          <a:ea typeface="細明體" panose="02020509000000000000" pitchFamily="49" charset="-120"/>
                        </a:rPr>
                        <a:t>選擇題 </a:t>
                      </a:r>
                      <a:r>
                        <a:rPr lang="en-US" altLang="zh-TW" sz="1800" dirty="0">
                          <a:latin typeface="細明體" panose="02020509000000000000" pitchFamily="49" charset="-120"/>
                          <a:ea typeface="細明體" panose="02020509000000000000" pitchFamily="49" charset="-120"/>
                        </a:rPr>
                        <a:t>60 </a:t>
                      </a:r>
                      <a:r>
                        <a:rPr lang="zh-TW" altLang="en-US" sz="1800" dirty="0">
                          <a:latin typeface="細明體" panose="02020509000000000000" pitchFamily="49" charset="-120"/>
                          <a:ea typeface="細明體" panose="02020509000000000000" pitchFamily="49" charset="-120"/>
                        </a:rPr>
                        <a:t>分鐘</a:t>
                      </a:r>
                      <a:r>
                        <a:rPr lang="en-US" altLang="zh-TW" sz="1800" dirty="0">
                          <a:latin typeface="細明體" panose="02020509000000000000" pitchFamily="49" charset="-120"/>
                          <a:ea typeface="細明體" panose="02020509000000000000" pitchFamily="49" charset="-120"/>
                        </a:rPr>
                        <a:t>) </a:t>
                      </a:r>
                      <a:endParaRPr lang="zh-TW" altLang="en-US" sz="1800" b="1" dirty="0">
                        <a:latin typeface="細明體" panose="02020509000000000000" pitchFamily="49" charset="-120"/>
                        <a:ea typeface="細明體" panose="02020509000000000000" pitchFamily="49" charset="-120"/>
                      </a:endParaRPr>
                    </a:p>
                  </a:txBody>
                  <a:tcPr/>
                </a:tc>
                <a:tc hMerge="1">
                  <a:txBody>
                    <a:bodyPr/>
                    <a:lstStyle/>
                    <a:p>
                      <a:endParaRPr lang="zh-TW" altLang="en-US" dirty="0"/>
                    </a:p>
                  </a:txBody>
                  <a:tcPr/>
                </a:tc>
                <a:tc gridSpan="2">
                  <a:txBody>
                    <a:bodyPr/>
                    <a:lstStyle/>
                    <a:p>
                      <a:pPr algn="ctr"/>
                      <a:r>
                        <a:rPr lang="zh-TW" altLang="en-US" sz="1800" dirty="0">
                          <a:latin typeface="細明體" panose="02020509000000000000" pitchFamily="49" charset="-120"/>
                          <a:ea typeface="細明體" panose="02020509000000000000" pitchFamily="49" charset="-120"/>
                        </a:rPr>
                        <a:t>資訊 </a:t>
                      </a:r>
                      <a:r>
                        <a:rPr lang="en-US" altLang="zh-TW" sz="1800" dirty="0">
                          <a:latin typeface="細明體" panose="02020509000000000000" pitchFamily="49" charset="-120"/>
                          <a:ea typeface="細明體" panose="02020509000000000000" pitchFamily="49" charset="-120"/>
                        </a:rPr>
                        <a:t>(</a:t>
                      </a:r>
                      <a:r>
                        <a:rPr lang="zh-TW" altLang="en-US" sz="1800" dirty="0">
                          <a:latin typeface="細明體" panose="02020509000000000000" pitchFamily="49" charset="-120"/>
                          <a:ea typeface="細明體" panose="02020509000000000000" pitchFamily="49" charset="-120"/>
                        </a:rPr>
                        <a:t>選擇題 </a:t>
                      </a:r>
                      <a:r>
                        <a:rPr lang="en-US" altLang="zh-TW" sz="1800" dirty="0">
                          <a:latin typeface="細明體" panose="02020509000000000000" pitchFamily="49" charset="-120"/>
                          <a:ea typeface="細明體" panose="02020509000000000000" pitchFamily="49" charset="-120"/>
                        </a:rPr>
                        <a:t>60-80 </a:t>
                      </a:r>
                      <a:r>
                        <a:rPr lang="zh-TW" altLang="en-US" sz="1800" dirty="0">
                          <a:latin typeface="細明體" panose="02020509000000000000" pitchFamily="49" charset="-120"/>
                          <a:ea typeface="細明體" panose="02020509000000000000" pitchFamily="49" charset="-120"/>
                        </a:rPr>
                        <a:t>分鐘</a:t>
                      </a:r>
                      <a:r>
                        <a:rPr lang="en-US" altLang="zh-TW" sz="1800" dirty="0">
                          <a:latin typeface="細明體" panose="02020509000000000000" pitchFamily="49" charset="-120"/>
                          <a:ea typeface="細明體" panose="02020509000000000000" pitchFamily="49" charset="-120"/>
                        </a:rPr>
                        <a:t>) </a:t>
                      </a:r>
                      <a:endParaRPr lang="zh-TW" altLang="en-US" sz="1800" b="1" dirty="0">
                        <a:latin typeface="細明體" panose="02020509000000000000" pitchFamily="49" charset="-120"/>
                        <a:ea typeface="細明體" panose="02020509000000000000" pitchFamily="49" charset="-120"/>
                      </a:endParaRPr>
                    </a:p>
                  </a:txBody>
                  <a:tcPr/>
                </a:tc>
                <a:tc hMerge="1">
                  <a:txBody>
                    <a:bodyPr/>
                    <a:lstStyle/>
                    <a:p>
                      <a:endParaRPr lang="zh-TW" altLang="en-US" dirty="0"/>
                    </a:p>
                  </a:txBody>
                  <a:tcPr/>
                </a:tc>
                <a:extLst>
                  <a:ext uri="{0D108BD9-81ED-4DB2-BD59-A6C34878D82A}">
                    <a16:rowId xmlns:a16="http://schemas.microsoft.com/office/drawing/2014/main" val="10006"/>
                  </a:ext>
                </a:extLst>
              </a:tr>
            </a:tbl>
          </a:graphicData>
        </a:graphic>
      </p:graphicFrame>
      <p:sp>
        <p:nvSpPr>
          <p:cNvPr id="6" name="Shape 435"/>
          <p:cNvSpPr/>
          <p:nvPr/>
        </p:nvSpPr>
        <p:spPr>
          <a:xfrm>
            <a:off x="6156176" y="4725144"/>
            <a:ext cx="2304257"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0">
                <a:solidFill>
                  <a:srgbClr val="FF0000"/>
                </a:solidFill>
                <a:latin typeface="標楷體"/>
                <a:ea typeface="標楷體"/>
                <a:cs typeface="標楷體"/>
                <a:sym typeface="標楷體"/>
              </a:defRPr>
            </a:lvl1pPr>
          </a:lstStyle>
          <a:p>
            <a:pPr>
              <a:defRPr b="1">
                <a:latin typeface="+mn-lt"/>
                <a:ea typeface="+mn-ea"/>
                <a:cs typeface="+mn-cs"/>
                <a:sym typeface="Arial"/>
              </a:defRPr>
            </a:pPr>
            <a:r>
              <a:rPr b="0" dirty="0" err="1">
                <a:latin typeface="標楷體"/>
                <a:ea typeface="標楷體"/>
                <a:cs typeface="標楷體"/>
                <a:sym typeface="標楷體"/>
              </a:rPr>
              <a:t>實際考試時間，以招生簡章所載為準</a:t>
            </a:r>
            <a:endParaRPr b="0" dirty="0">
              <a:latin typeface="標楷體"/>
              <a:ea typeface="標楷體"/>
              <a:cs typeface="標楷體"/>
              <a:sym typeface="標楷體"/>
            </a:endParaRPr>
          </a:p>
        </p:txBody>
      </p:sp>
    </p:spTree>
    <p:extLst>
      <p:ext uri="{BB962C8B-B14F-4D97-AF65-F5344CB8AC3E}">
        <p14:creationId xmlns:p14="http://schemas.microsoft.com/office/powerpoint/2010/main" val="104468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116632"/>
            <a:ext cx="7498080" cy="1143000"/>
          </a:xfrm>
        </p:spPr>
        <p:txBody>
          <a:bodyPr/>
          <a:lstStyle/>
          <a:p>
            <a:r>
              <a:rPr lang="zh-TW" altLang="en-US" dirty="0" smtClean="0">
                <a:latin typeface="微軟正黑體" panose="020B0604030504040204" pitchFamily="34" charset="-120"/>
              </a:rPr>
              <a:t>入學管道簡介</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1216120" y="1412776"/>
            <a:ext cx="7498080" cy="4800600"/>
          </a:xfrm>
        </p:spPr>
        <p:txBody>
          <a:bodyPr>
            <a:normAutofit/>
          </a:bodyPr>
          <a:lstStyle/>
          <a:p>
            <a:r>
              <a:rPr lang="zh-TW" altLang="en-US" sz="4300" dirty="0" smtClean="0">
                <a:solidFill>
                  <a:srgbClr val="FF0000"/>
                </a:solidFill>
                <a:latin typeface="微軟正黑體" panose="020B0604030504040204" pitchFamily="34" charset="-120"/>
                <a:ea typeface="微軟正黑體" panose="020B0604030504040204" pitchFamily="34" charset="-120"/>
              </a:rPr>
              <a:t>會考成績為入學門檻</a:t>
            </a:r>
            <a:endParaRPr lang="en-US" altLang="zh-TW" sz="4300" dirty="0" smtClean="0">
              <a:solidFill>
                <a:srgbClr val="FF0000"/>
              </a:solidFill>
              <a:latin typeface="微軟正黑體" panose="020B0604030504040204" pitchFamily="34" charset="-120"/>
              <a:ea typeface="微軟正黑體" panose="020B0604030504040204" pitchFamily="34" charset="-120"/>
            </a:endParaRPr>
          </a:p>
          <a:p>
            <a:r>
              <a:rPr lang="zh-TW" altLang="en-US" dirty="0" smtClean="0"/>
              <a:t>師大附中</a:t>
            </a:r>
            <a:r>
              <a:rPr lang="en-US" altLang="zh-TW" dirty="0" smtClean="0"/>
              <a:t>:</a:t>
            </a:r>
            <a:r>
              <a:rPr lang="zh-TW" altLang="zh-TW" dirty="0" smtClean="0"/>
              <a:t>會考</a:t>
            </a:r>
            <a:r>
              <a:rPr lang="zh-TW" altLang="zh-TW" dirty="0"/>
              <a:t>數學</a:t>
            </a:r>
            <a:r>
              <a:rPr lang="en-US" altLang="zh-TW" dirty="0"/>
              <a:t>A++</a:t>
            </a:r>
            <a:r>
              <a:rPr lang="zh-TW" altLang="zh-TW" dirty="0"/>
              <a:t>且其他四科均達</a:t>
            </a:r>
            <a:r>
              <a:rPr lang="en-US" altLang="zh-TW" dirty="0"/>
              <a:t>A+</a:t>
            </a:r>
            <a:r>
              <a:rPr lang="zh-TW" altLang="zh-TW" dirty="0"/>
              <a:t>以上或數學科</a:t>
            </a:r>
            <a:r>
              <a:rPr lang="en-US" altLang="zh-TW" dirty="0"/>
              <a:t>A++</a:t>
            </a:r>
            <a:r>
              <a:rPr lang="zh-TW" altLang="zh-TW" dirty="0"/>
              <a:t>且其他四科中有三科達</a:t>
            </a:r>
            <a:r>
              <a:rPr lang="en-US" altLang="zh-TW" dirty="0"/>
              <a:t>A++</a:t>
            </a:r>
            <a:r>
              <a:rPr lang="zh-TW" altLang="zh-TW" dirty="0" smtClean="0"/>
              <a:t>以上</a:t>
            </a:r>
            <a:endParaRPr lang="en-US" altLang="zh-TW" dirty="0" smtClean="0"/>
          </a:p>
          <a:p>
            <a:r>
              <a:rPr lang="zh-TW" altLang="en-US" dirty="0" smtClean="0"/>
              <a:t>政大附中</a:t>
            </a:r>
            <a:r>
              <a:rPr lang="en-US" altLang="zh-TW" dirty="0" smtClean="0"/>
              <a:t>:</a:t>
            </a:r>
            <a:r>
              <a:rPr lang="zh-TW" altLang="en-US" dirty="0" smtClean="0"/>
              <a:t>會考</a:t>
            </a:r>
            <a:r>
              <a:rPr lang="zh-TW" altLang="en-US" dirty="0"/>
              <a:t>成績符合</a:t>
            </a:r>
            <a:r>
              <a:rPr lang="zh-TW" altLang="en-US" dirty="0" smtClean="0"/>
              <a:t>以下一</a:t>
            </a:r>
            <a:r>
              <a:rPr lang="zh-TW" altLang="en-US" dirty="0"/>
              <a:t>項即可</a:t>
            </a:r>
          </a:p>
          <a:p>
            <a:r>
              <a:rPr lang="en-US" altLang="zh-TW" dirty="0"/>
              <a:t>(</a:t>
            </a:r>
            <a:r>
              <a:rPr lang="zh-TW" altLang="en-US" dirty="0"/>
              <a:t>一</a:t>
            </a:r>
            <a:r>
              <a:rPr lang="en-US" altLang="zh-TW" dirty="0"/>
              <a:t>)5</a:t>
            </a:r>
            <a:r>
              <a:rPr lang="zh-TW" altLang="en-US" dirty="0"/>
              <a:t>科均達</a:t>
            </a:r>
            <a:r>
              <a:rPr lang="en-US" altLang="zh-TW" dirty="0"/>
              <a:t>A</a:t>
            </a:r>
            <a:r>
              <a:rPr lang="zh-TW" altLang="en-US" dirty="0"/>
              <a:t>以上。</a:t>
            </a:r>
          </a:p>
          <a:p>
            <a:r>
              <a:rPr lang="en-US" altLang="zh-TW" dirty="0"/>
              <a:t>(</a:t>
            </a:r>
            <a:r>
              <a:rPr lang="zh-TW" altLang="en-US" dirty="0"/>
              <a:t>二</a:t>
            </a:r>
            <a:r>
              <a:rPr lang="en-US" altLang="zh-TW" dirty="0"/>
              <a:t>)4</a:t>
            </a:r>
            <a:r>
              <a:rPr lang="zh-TW" altLang="en-US" dirty="0"/>
              <a:t>科達</a:t>
            </a:r>
            <a:r>
              <a:rPr lang="en-US" altLang="zh-TW" dirty="0"/>
              <a:t>A+</a:t>
            </a:r>
            <a:r>
              <a:rPr lang="zh-TW" altLang="en-US" dirty="0"/>
              <a:t>以上。</a:t>
            </a:r>
          </a:p>
          <a:p>
            <a:r>
              <a:rPr lang="en-US" altLang="zh-TW" dirty="0"/>
              <a:t>(</a:t>
            </a:r>
            <a:r>
              <a:rPr lang="zh-TW" altLang="en-US" dirty="0"/>
              <a:t>三</a:t>
            </a:r>
            <a:r>
              <a:rPr lang="en-US" altLang="zh-TW" dirty="0"/>
              <a:t>) 3</a:t>
            </a:r>
            <a:r>
              <a:rPr lang="zh-TW" altLang="en-US" dirty="0"/>
              <a:t>科達</a:t>
            </a:r>
            <a:r>
              <a:rPr lang="en-US" altLang="zh-TW" dirty="0"/>
              <a:t>A++</a:t>
            </a:r>
            <a:r>
              <a:rPr lang="zh-TW" altLang="en-US" dirty="0"/>
              <a:t>以上。	</a:t>
            </a:r>
          </a:p>
          <a:p>
            <a:endParaRPr lang="en-US" altLang="zh-TW" dirty="0" smtClean="0">
              <a:solidFill>
                <a:srgbClr val="FF0000"/>
              </a:solidFill>
              <a:latin typeface="微軟正黑體" panose="020B0604030504040204" pitchFamily="34" charset="-120"/>
              <a:ea typeface="微軟正黑體" panose="020B0604030504040204" pitchFamily="34" charset="-120"/>
            </a:endParaRPr>
          </a:p>
          <a:p>
            <a:endParaRPr lang="en-US" altLang="zh-TW" dirty="0">
              <a:solidFill>
                <a:srgbClr val="FF0000"/>
              </a:solidFill>
              <a:latin typeface="微軟正黑體" panose="020B0604030504040204" pitchFamily="34" charset="-120"/>
              <a:ea typeface="微軟正黑體" panose="020B0604030504040204" pitchFamily="34" charset="-120"/>
            </a:endParaRPr>
          </a:p>
          <a:p>
            <a:pPr marL="82296" indent="0">
              <a:buNone/>
            </a:pPr>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0576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7"/>
          <p:cNvSpPr>
            <a:spLocks noGrp="1"/>
          </p:cNvSpPr>
          <p:nvPr>
            <p:ph type="title"/>
          </p:nvPr>
        </p:nvSpPr>
        <p:spPr>
          <a:xfrm>
            <a:off x="1115615" y="122237"/>
            <a:ext cx="6885386" cy="1002506"/>
          </a:xfrm>
          <a:prstGeom prst="rect">
            <a:avLst/>
          </a:prstGeom>
        </p:spPr>
        <p:txBody>
          <a:bodyPr/>
          <a:lstStyle/>
          <a:p>
            <a:r>
              <a:rPr dirty="0" err="1"/>
              <a:t>考試準備方向</a:t>
            </a:r>
            <a:endParaRPr dirty="0"/>
          </a:p>
        </p:txBody>
      </p:sp>
      <p:sp>
        <p:nvSpPr>
          <p:cNvPr id="5" name="Shape 438"/>
          <p:cNvSpPr txBox="1">
            <a:spLocks/>
          </p:cNvSpPr>
          <p:nvPr/>
        </p:nvSpPr>
        <p:spPr>
          <a:xfrm>
            <a:off x="971600" y="1124743"/>
            <a:ext cx="7715200" cy="500618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514350" indent="-514350">
              <a:buFontTx/>
              <a:buAutoNum type="ea1ChtPeriod"/>
            </a:pPr>
            <a:r>
              <a:rPr lang="zh-TW" altLang="en-US" dirty="0" smtClean="0">
                <a:latin typeface="標楷體"/>
                <a:ea typeface="標楷體"/>
                <a:cs typeface="標楷體"/>
                <a:sym typeface="標楷體"/>
              </a:rPr>
              <a:t>各</a:t>
            </a:r>
            <a:r>
              <a:rPr lang="zh-TW" altLang="en-US" dirty="0">
                <a:latin typeface="標楷體"/>
                <a:ea typeface="標楷體"/>
                <a:cs typeface="標楷體"/>
                <a:sym typeface="標楷體"/>
              </a:rPr>
              <a:t>校所規劃特色課程應具之先備知識與能力。</a:t>
            </a:r>
            <a:r>
              <a:rPr lang="en-US" altLang="zh-TW" dirty="0"/>
              <a:t>(</a:t>
            </a:r>
            <a:r>
              <a:rPr lang="zh-TW" altLang="en-US" dirty="0">
                <a:latin typeface="標楷體"/>
                <a:ea typeface="標楷體"/>
                <a:cs typeface="標楷體"/>
                <a:sym typeface="標楷體"/>
              </a:rPr>
              <a:t>詳見各校招生簡章</a:t>
            </a:r>
            <a:r>
              <a:rPr lang="en-US" altLang="zh-TW" dirty="0"/>
              <a:t>)</a:t>
            </a:r>
          </a:p>
          <a:p>
            <a:pPr marL="514350" indent="-514350">
              <a:buFontTx/>
              <a:buAutoNum type="ea1ChtPeriod"/>
            </a:pPr>
            <a:r>
              <a:rPr lang="zh-TW" altLang="en-US" dirty="0">
                <a:latin typeface="標楷體"/>
                <a:ea typeface="標楷體"/>
                <a:cs typeface="標楷體"/>
                <a:sym typeface="標楷體"/>
              </a:rPr>
              <a:t>採電腦測驗單一選擇題型之科目，試題相較於國中會考，屬</a:t>
            </a:r>
            <a:r>
              <a:rPr lang="zh-TW" altLang="en-US" sz="6000" dirty="0">
                <a:solidFill>
                  <a:srgbClr val="FF0000"/>
                </a:solidFill>
                <a:latin typeface="標楷體"/>
                <a:ea typeface="標楷體"/>
                <a:cs typeface="標楷體"/>
                <a:sym typeface="標楷體"/>
              </a:rPr>
              <a:t>中間偏難</a:t>
            </a:r>
            <a:r>
              <a:rPr lang="zh-TW" altLang="en-US" dirty="0">
                <a:latin typeface="標楷體"/>
                <a:ea typeface="標楷體"/>
                <a:cs typeface="標楷體"/>
                <a:sym typeface="標楷體"/>
              </a:rPr>
              <a:t>。</a:t>
            </a:r>
          </a:p>
          <a:p>
            <a:pPr marL="514350" indent="-514350">
              <a:buFontTx/>
              <a:buAutoNum type="ea1ChtPeriod"/>
            </a:pPr>
            <a:r>
              <a:rPr lang="zh-TW" altLang="en-US" sz="4000" dirty="0">
                <a:latin typeface="標楷體"/>
                <a:ea typeface="標楷體"/>
                <a:cs typeface="標楷體"/>
                <a:sym typeface="標楷體"/>
              </a:rPr>
              <a:t>考生可參考各校簡章之試題範例與去年之考古題</a:t>
            </a:r>
            <a:r>
              <a:rPr lang="zh-TW" altLang="en-US" dirty="0">
                <a:latin typeface="標楷體"/>
                <a:ea typeface="標楷體"/>
                <a:cs typeface="標楷體"/>
                <a:sym typeface="標楷體"/>
              </a:rPr>
              <a:t>。</a:t>
            </a:r>
            <a:r>
              <a:rPr lang="zh-TW" altLang="en-US" dirty="0"/>
              <a:t> </a:t>
            </a:r>
          </a:p>
        </p:txBody>
      </p:sp>
    </p:spTree>
    <p:extLst>
      <p:ext uri="{BB962C8B-B14F-4D97-AF65-F5344CB8AC3E}">
        <p14:creationId xmlns:p14="http://schemas.microsoft.com/office/powerpoint/2010/main" val="22251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hangingPunct="1">
              <a:defRPr/>
            </a:pPr>
            <a:r>
              <a:rPr lang="zh-TW" altLang="en-US" sz="4400" kern="0" dirty="0">
                <a:solidFill>
                  <a:schemeClr val="tx2">
                    <a:lumMod val="60000"/>
                    <a:lumOff val="40000"/>
                  </a:schemeClr>
                </a:solidFill>
                <a:latin typeface="微軟正黑體" panose="020B0604030504040204" pitchFamily="34" charset="-120"/>
              </a:rPr>
              <a:t>適合職業傾向學生的入學管道</a:t>
            </a:r>
            <a:endParaRPr lang="zh-TW" altLang="en-US" dirty="0"/>
          </a:p>
        </p:txBody>
      </p:sp>
      <p:graphicFrame>
        <p:nvGraphicFramePr>
          <p:cNvPr id="14" name="內容版面配置區 13"/>
          <p:cNvGraphicFramePr>
            <a:graphicFrameLocks noGrp="1"/>
          </p:cNvGraphicFramePr>
          <p:nvPr>
            <p:ph idx="1"/>
            <p:extLst>
              <p:ext uri="{D42A27DB-BD31-4B8C-83A1-F6EECF244321}">
                <p14:modId xmlns:p14="http://schemas.microsoft.com/office/powerpoint/2010/main" val="1840823550"/>
              </p:ext>
            </p:extLst>
          </p:nvPr>
        </p:nvGraphicFramePr>
        <p:xfrm>
          <a:off x="1166602" y="1484785"/>
          <a:ext cx="5853669" cy="502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433DB-B31C-49C9-BEC3-1A87A9E59357}" type="slidenum">
              <a:rPr lang="zh-TW" altLang="en-US" smtClean="0"/>
              <a:pPr/>
              <a:t>43</a:t>
            </a:fld>
            <a:endParaRPr lang="zh-TW" altLang="en-US"/>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445" y="1723058"/>
            <a:ext cx="1560513"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801" y="5184922"/>
            <a:ext cx="1192425" cy="14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013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a:extLst>
              <a:ext uri="{FF2B5EF4-FFF2-40B4-BE49-F238E27FC236}">
                <a16:creationId xmlns:a16="http://schemas.microsoft.com/office/drawing/2014/main" id="{A33DAB36-D7A6-4BED-9EE8-704016B0240D}"/>
              </a:ext>
            </a:extLst>
          </p:cNvPr>
          <p:cNvSpPr>
            <a:spLocks noGrp="1"/>
          </p:cNvSpPr>
          <p:nvPr>
            <p:ph type="ctrTitle"/>
          </p:nvPr>
        </p:nvSpPr>
        <p:spPr>
          <a:xfrm>
            <a:off x="467544" y="-5031"/>
            <a:ext cx="5648623" cy="1204306"/>
          </a:xfrm>
        </p:spPr>
        <p:txBody>
          <a:bodyPr/>
          <a:lstStyle/>
          <a:p>
            <a:r>
              <a:rPr lang="zh-TW" altLang="en-US" b="1" dirty="0">
                <a:solidFill>
                  <a:srgbClr val="C00000"/>
                </a:solidFill>
                <a:latin typeface="微軟正黑體" panose="020B0604030504040204" pitchFamily="34" charset="-120"/>
              </a:rPr>
              <a:t>技優甄審入學 </a:t>
            </a:r>
          </a:p>
        </p:txBody>
      </p:sp>
      <p:sp>
        <p:nvSpPr>
          <p:cNvPr id="126979" name="內容版面配置區 2">
            <a:extLst>
              <a:ext uri="{FF2B5EF4-FFF2-40B4-BE49-F238E27FC236}">
                <a16:creationId xmlns:a16="http://schemas.microsoft.com/office/drawing/2014/main" id="{9661D35D-F451-415E-8615-2D67369289D4}"/>
              </a:ext>
            </a:extLst>
          </p:cNvPr>
          <p:cNvSpPr>
            <a:spLocks noGrp="1"/>
          </p:cNvSpPr>
          <p:nvPr>
            <p:ph type="subTitle" idx="1"/>
          </p:nvPr>
        </p:nvSpPr>
        <p:spPr>
          <a:xfrm>
            <a:off x="1212277" y="1556793"/>
            <a:ext cx="7104139" cy="4464496"/>
          </a:xfrm>
        </p:spPr>
        <p:txBody>
          <a:bodyPr>
            <a:normAutofit/>
          </a:bodyPr>
          <a:lstStyle/>
          <a:p>
            <a:pPr>
              <a:buFont typeface="Wingdings" panose="05000000000000000000" pitchFamily="2" charset="2"/>
              <a:buChar char="Ø"/>
            </a:pPr>
            <a:r>
              <a:rPr lang="zh-TW" altLang="en-US" sz="2400" dirty="0">
                <a:solidFill>
                  <a:srgbClr val="FF0000"/>
                </a:solidFill>
                <a:latin typeface="微軟正黑體" panose="020B0604030504040204" pitchFamily="34" charset="-120"/>
                <a:ea typeface="微軟正黑體" panose="020B0604030504040204" pitchFamily="34" charset="-120"/>
              </a:rPr>
              <a:t>申請資格：</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627063" lvl="1" indent="-261938" algn="just">
              <a:buFont typeface="Wingdings 2" panose="05020102010507070707" pitchFamily="18" charset="2"/>
              <a:buNone/>
            </a:pPr>
            <a:r>
              <a:rPr lang="en-US" altLang="zh-TW" sz="2400" dirty="0">
                <a:solidFill>
                  <a:schemeClr val="tx1"/>
                </a:solidFill>
                <a:latin typeface="微軟正黑體" panose="020B0604030504040204" pitchFamily="34" charset="-120"/>
                <a:ea typeface="微軟正黑體" panose="020B0604030504040204" pitchFamily="34" charset="-120"/>
              </a:rPr>
              <a:t>1.</a:t>
            </a:r>
            <a:r>
              <a:rPr lang="zh-TW" altLang="en-US" sz="2400" dirty="0">
                <a:solidFill>
                  <a:schemeClr val="tx1"/>
                </a:solidFill>
                <a:latin typeface="微軟正黑體" panose="020B0604030504040204" pitchFamily="34" charset="-120"/>
                <a:ea typeface="微軟正黑體" panose="020B0604030504040204" pitchFamily="34" charset="-120"/>
              </a:rPr>
              <a:t>國際技能競賽，獲得優勝以上名次</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627063" lvl="1" indent="-261938" algn="just">
              <a:buFont typeface="Wingdings 2" panose="05020102010507070707" pitchFamily="18" charset="2"/>
              <a:buNone/>
            </a:pPr>
            <a:r>
              <a:rPr lang="en-US" altLang="zh-TW" sz="2400" dirty="0">
                <a:solidFill>
                  <a:schemeClr val="tx1"/>
                </a:solidFill>
                <a:latin typeface="微軟正黑體" panose="020B0604030504040204" pitchFamily="34" charset="-120"/>
                <a:ea typeface="微軟正黑體" panose="020B0604030504040204" pitchFamily="34" charset="-120"/>
              </a:rPr>
              <a:t>2.</a:t>
            </a:r>
            <a:r>
              <a:rPr lang="zh-TW" altLang="en-US" sz="2400" dirty="0">
                <a:solidFill>
                  <a:schemeClr val="tx1"/>
                </a:solidFill>
                <a:latin typeface="微軟正黑體" panose="020B0604030504040204" pitchFamily="34" charset="-120"/>
                <a:ea typeface="微軟正黑體" panose="020B0604030504040204" pitchFamily="34" charset="-120"/>
              </a:rPr>
              <a:t>全國技藝技能競賽，獲得優勝獲佳作以上名次</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627063" lvl="1" indent="-261938" algn="just">
              <a:buFont typeface="Wingdings 2" panose="05020102010507070707" pitchFamily="18" charset="2"/>
              <a:buNone/>
            </a:pPr>
            <a:r>
              <a:rPr lang="en-US" altLang="zh-TW" sz="2400" dirty="0">
                <a:solidFill>
                  <a:schemeClr val="tx1"/>
                </a:solidFill>
                <a:latin typeface="微軟正黑體" panose="020B0604030504040204" pitchFamily="34" charset="-120"/>
                <a:ea typeface="微軟正黑體" panose="020B0604030504040204" pitchFamily="34" charset="-120"/>
              </a:rPr>
              <a:t>3.</a:t>
            </a:r>
            <a:r>
              <a:rPr lang="zh-TW" altLang="en-US" sz="2400" dirty="0">
                <a:solidFill>
                  <a:schemeClr val="tx1"/>
                </a:solidFill>
                <a:latin typeface="微軟正黑體" panose="020B0604030504040204" pitchFamily="34" charset="-120"/>
                <a:ea typeface="微軟正黑體" panose="020B0604030504040204" pitchFamily="34" charset="-120"/>
              </a:rPr>
              <a:t>全國中小學科學展覽，獲得優勝以上名次</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627063" lvl="1" indent="-261938" algn="just">
              <a:buNone/>
            </a:pPr>
            <a:r>
              <a:rPr lang="en-US" altLang="zh-TW" sz="2400" dirty="0">
                <a:solidFill>
                  <a:schemeClr val="tx1"/>
                </a:solidFill>
                <a:latin typeface="微軟正黑體" panose="020B0604030504040204" pitchFamily="34" charset="-120"/>
                <a:ea typeface="微軟正黑體" panose="020B0604030504040204" pitchFamily="34" charset="-120"/>
              </a:rPr>
              <a:t>4.</a:t>
            </a:r>
            <a:r>
              <a:rPr lang="zh-TW" altLang="en-US" sz="2400" dirty="0">
                <a:solidFill>
                  <a:schemeClr val="tx1"/>
                </a:solidFill>
                <a:latin typeface="微軟正黑體" panose="020B0604030504040204" pitchFamily="34" charset="-120"/>
                <a:ea typeface="微軟正黑體" panose="020B0604030504040204" pitchFamily="34" charset="-120"/>
              </a:rPr>
              <a:t>其他參加國際特殊技藝技能競賽，獲得優勝以上名次</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627063" lvl="1" indent="-261938" algn="just">
              <a:buNone/>
            </a:pPr>
            <a:r>
              <a:rPr lang="en-US" altLang="zh-TW" sz="2400" dirty="0">
                <a:solidFill>
                  <a:schemeClr val="tx1"/>
                </a:solidFill>
                <a:latin typeface="微軟正黑體" panose="020B0604030504040204" pitchFamily="34" charset="-120"/>
                <a:ea typeface="微軟正黑體" panose="020B0604030504040204" pitchFamily="34" charset="-120"/>
              </a:rPr>
              <a:t>5.</a:t>
            </a:r>
            <a:r>
              <a:rPr lang="zh-TW" altLang="en-US" sz="2400" dirty="0">
                <a:solidFill>
                  <a:schemeClr val="tx1"/>
                </a:solidFill>
                <a:latin typeface="微軟正黑體" panose="020B0604030504040204" pitchFamily="34" charset="-120"/>
                <a:ea typeface="微軟正黑體" panose="020B0604030504040204" pitchFamily="34" charset="-120"/>
              </a:rPr>
              <a:t>各縣市技藝技能競賽、科學展覽，獲得優勝以上名次</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627063" lvl="1" indent="-261938" algn="just">
              <a:buFont typeface="Wingdings 2" panose="05020102010507070707" pitchFamily="18" charset="2"/>
              <a:buNone/>
            </a:pPr>
            <a:r>
              <a:rPr lang="en-US" altLang="zh-TW" sz="2400" dirty="0">
                <a:solidFill>
                  <a:schemeClr val="tx1"/>
                </a:solidFill>
                <a:latin typeface="微軟正黑體" panose="020B0604030504040204" pitchFamily="34" charset="-120"/>
                <a:ea typeface="微軟正黑體" panose="020B0604030504040204" pitchFamily="34" charset="-120"/>
              </a:rPr>
              <a:t>6.</a:t>
            </a:r>
            <a:r>
              <a:rPr lang="zh-TW" altLang="en-US" sz="2400" dirty="0">
                <a:solidFill>
                  <a:schemeClr val="tx1"/>
                </a:solidFill>
                <a:latin typeface="微軟正黑體" panose="020B0604030504040204" pitchFamily="34" charset="-120"/>
                <a:ea typeface="微軟正黑體" panose="020B0604030504040204" pitchFamily="34" charset="-120"/>
              </a:rPr>
              <a:t>領有丙級以上技術士證</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627063" lvl="1" indent="-261938" algn="just">
              <a:buFont typeface="Wingdings 2" panose="05020102010507070707" pitchFamily="18" charset="2"/>
              <a:buNone/>
            </a:pPr>
            <a:r>
              <a:rPr lang="en-US" altLang="zh-TW" sz="2400" dirty="0">
                <a:solidFill>
                  <a:schemeClr val="tx1"/>
                </a:solidFill>
                <a:latin typeface="微軟正黑體" panose="020B0604030504040204" pitchFamily="34" charset="-120"/>
                <a:ea typeface="微軟正黑體" panose="020B0604030504040204" pitchFamily="34" charset="-120"/>
              </a:rPr>
              <a:t>7.</a:t>
            </a:r>
            <a:r>
              <a:rPr lang="zh-TW" altLang="en-US" sz="2400" dirty="0">
                <a:solidFill>
                  <a:schemeClr val="tx1"/>
                </a:solidFill>
                <a:latin typeface="微軟正黑體" panose="020B0604030504040204" pitchFamily="34" charset="-120"/>
                <a:ea typeface="微軟正黑體" panose="020B0604030504040204" pitchFamily="34" charset="-120"/>
              </a:rPr>
              <a:t>應屆畢</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結</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業生技藝教育課程成績優良</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457200" lvl="1" indent="0">
              <a:buFont typeface="Wingdings 2" panose="05020102010507070707" pitchFamily="18" charset="2"/>
              <a:buNone/>
            </a:pPr>
            <a:endParaRPr lang="zh-TW" altLang="en-US" sz="2400" dirty="0">
              <a:latin typeface="微軟正黑體" panose="020B0604030504040204" pitchFamily="34" charset="-120"/>
              <a:ea typeface="微軟正黑體" panose="020B0604030504040204" pitchFamily="34" charset="-120"/>
            </a:endParaRPr>
          </a:p>
        </p:txBody>
      </p:sp>
      <p:sp>
        <p:nvSpPr>
          <p:cNvPr id="126980" name="投影片編號版面配置區 3">
            <a:extLst>
              <a:ext uri="{FF2B5EF4-FFF2-40B4-BE49-F238E27FC236}">
                <a16:creationId xmlns:a16="http://schemas.microsoft.com/office/drawing/2014/main" id="{8C94D253-7460-4077-8B44-3031A19188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DC513E87-313B-4FA6-AAF9-ECDF22520F54}" type="slidenum">
              <a:rPr lang="zh-TW" altLang="en-US" sz="1200">
                <a:solidFill>
                  <a:srgbClr val="898989"/>
                </a:solidFill>
              </a:rPr>
              <a:pPr>
                <a:spcBef>
                  <a:spcPct val="0"/>
                </a:spcBef>
                <a:buClrTx/>
                <a:buSzTx/>
                <a:buFontTx/>
                <a:buNone/>
              </a:pPr>
              <a:t>44</a:t>
            </a:fld>
            <a:endParaRPr lang="zh-TW" altLang="en-US" sz="1200">
              <a:solidFill>
                <a:srgbClr val="898989"/>
              </a:solidFill>
            </a:endParaRPr>
          </a:p>
        </p:txBody>
      </p:sp>
    </p:spTree>
    <p:extLst>
      <p:ext uri="{BB962C8B-B14F-4D97-AF65-F5344CB8AC3E}">
        <p14:creationId xmlns:p14="http://schemas.microsoft.com/office/powerpoint/2010/main" val="3192956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標題 1">
            <a:extLst>
              <a:ext uri="{FF2B5EF4-FFF2-40B4-BE49-F238E27FC236}">
                <a16:creationId xmlns:a16="http://schemas.microsoft.com/office/drawing/2014/main" id="{C2FB853D-69FD-48AE-9825-9C6493FDCC28}"/>
              </a:ext>
            </a:extLst>
          </p:cNvPr>
          <p:cNvSpPr>
            <a:spLocks noGrp="1"/>
          </p:cNvSpPr>
          <p:nvPr>
            <p:ph type="ctrTitle"/>
          </p:nvPr>
        </p:nvSpPr>
        <p:spPr>
          <a:xfrm>
            <a:off x="467544" y="13060"/>
            <a:ext cx="5648623" cy="1204306"/>
          </a:xfrm>
        </p:spPr>
        <p:txBody>
          <a:bodyPr/>
          <a:lstStyle/>
          <a:p>
            <a:r>
              <a:rPr lang="zh-TW" altLang="en-US" b="1" dirty="0">
                <a:solidFill>
                  <a:srgbClr val="C00000"/>
                </a:solidFill>
              </a:rPr>
              <a:t>技優甄審入學 </a:t>
            </a:r>
          </a:p>
        </p:txBody>
      </p:sp>
      <p:sp>
        <p:nvSpPr>
          <p:cNvPr id="128003" name="內容版面配置區 2">
            <a:extLst>
              <a:ext uri="{FF2B5EF4-FFF2-40B4-BE49-F238E27FC236}">
                <a16:creationId xmlns:a16="http://schemas.microsoft.com/office/drawing/2014/main" id="{E4E110C1-D328-4522-9C14-68514B24C43D}"/>
              </a:ext>
            </a:extLst>
          </p:cNvPr>
          <p:cNvSpPr>
            <a:spLocks noGrp="1"/>
          </p:cNvSpPr>
          <p:nvPr>
            <p:ph type="subTitle" idx="1"/>
          </p:nvPr>
        </p:nvSpPr>
        <p:spPr>
          <a:xfrm>
            <a:off x="611560" y="1268760"/>
            <a:ext cx="6511131" cy="329259"/>
          </a:xfrm>
        </p:spPr>
        <p:txBody>
          <a:bodyPr>
            <a:normAutofit fontScale="77500" lnSpcReduction="20000"/>
          </a:bodyPr>
          <a:lstStyle/>
          <a:p>
            <a:r>
              <a:rPr lang="zh-TW" altLang="en-US" sz="2800" dirty="0"/>
              <a:t>積分核算：僅得擇優採一項計算積分</a:t>
            </a:r>
            <a:endParaRPr lang="en-US" altLang="zh-TW" sz="2800" dirty="0"/>
          </a:p>
        </p:txBody>
      </p:sp>
      <p:sp>
        <p:nvSpPr>
          <p:cNvPr id="128004" name="投影片編號版面配置區 3">
            <a:extLst>
              <a:ext uri="{FF2B5EF4-FFF2-40B4-BE49-F238E27FC236}">
                <a16:creationId xmlns:a16="http://schemas.microsoft.com/office/drawing/2014/main" id="{FB375365-4F51-44A3-A7ED-FC9DF56DD2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76F200F7-6604-4EF2-961F-2D831ED90210}" type="slidenum">
              <a:rPr lang="zh-TW" altLang="en-US" sz="1200">
                <a:solidFill>
                  <a:srgbClr val="898989"/>
                </a:solidFill>
              </a:rPr>
              <a:pPr>
                <a:spcBef>
                  <a:spcPct val="0"/>
                </a:spcBef>
                <a:buClrTx/>
                <a:buSzTx/>
                <a:buFontTx/>
                <a:buNone/>
              </a:pPr>
              <a:t>45</a:t>
            </a:fld>
            <a:endParaRPr lang="zh-TW" altLang="en-US" sz="1200">
              <a:solidFill>
                <a:srgbClr val="898989"/>
              </a:solidFill>
            </a:endParaRPr>
          </a:p>
        </p:txBody>
      </p:sp>
      <p:graphicFrame>
        <p:nvGraphicFramePr>
          <p:cNvPr id="7" name="表格 6">
            <a:extLst>
              <a:ext uri="{FF2B5EF4-FFF2-40B4-BE49-F238E27FC236}">
                <a16:creationId xmlns:a16="http://schemas.microsoft.com/office/drawing/2014/main" id="{2D90E07D-906F-425C-A56E-8067B5FFE316}"/>
              </a:ext>
            </a:extLst>
          </p:cNvPr>
          <p:cNvGraphicFramePr>
            <a:graphicFrameLocks noGrp="1"/>
          </p:cNvGraphicFramePr>
          <p:nvPr>
            <p:extLst/>
          </p:nvPr>
        </p:nvGraphicFramePr>
        <p:xfrm>
          <a:off x="615819" y="1652050"/>
          <a:ext cx="7921625" cy="5040314"/>
        </p:xfrm>
        <a:graphic>
          <a:graphicData uri="http://schemas.openxmlformats.org/drawingml/2006/table">
            <a:tbl>
              <a:tblPr firstRow="1" firstCol="1" bandRow="1">
                <a:tableStyleId>{21E4AEA4-8DFA-4A89-87EB-49C32662AFE0}</a:tableStyleId>
              </a:tblPr>
              <a:tblGrid>
                <a:gridCol w="3672718">
                  <a:extLst>
                    <a:ext uri="{9D8B030D-6E8A-4147-A177-3AD203B41FA5}">
                      <a16:colId xmlns:a16="http://schemas.microsoft.com/office/drawing/2014/main" val="20000"/>
                    </a:ext>
                  </a:extLst>
                </a:gridCol>
                <a:gridCol w="3117257">
                  <a:extLst>
                    <a:ext uri="{9D8B030D-6E8A-4147-A177-3AD203B41FA5}">
                      <a16:colId xmlns:a16="http://schemas.microsoft.com/office/drawing/2014/main" val="20001"/>
                    </a:ext>
                  </a:extLst>
                </a:gridCol>
                <a:gridCol w="1131650">
                  <a:extLst>
                    <a:ext uri="{9D8B030D-6E8A-4147-A177-3AD203B41FA5}">
                      <a16:colId xmlns:a16="http://schemas.microsoft.com/office/drawing/2014/main" val="20002"/>
                    </a:ext>
                  </a:extLst>
                </a:gridCol>
              </a:tblGrid>
              <a:tr h="270761">
                <a:tc>
                  <a:txBody>
                    <a:bodyPr/>
                    <a:lstStyle/>
                    <a:p>
                      <a:pPr algn="ctr">
                        <a:spcAft>
                          <a:spcPts val="0"/>
                        </a:spcAft>
                      </a:pPr>
                      <a:r>
                        <a:rPr lang="zh-TW" sz="1400" kern="0" dirty="0">
                          <a:effectLst/>
                          <a:latin typeface="+mj-ea"/>
                          <a:ea typeface="+mj-ea"/>
                        </a:rPr>
                        <a:t>項目</a:t>
                      </a:r>
                      <a:endParaRPr lang="zh-TW" sz="1400" kern="100" dirty="0">
                        <a:effectLst/>
                        <a:latin typeface="+mj-ea"/>
                        <a:ea typeface="+mj-ea"/>
                        <a:cs typeface="Times New Roman" panose="02020603050405020304" pitchFamily="18" charset="0"/>
                      </a:endParaRPr>
                    </a:p>
                  </a:txBody>
                  <a:tcPr marL="0" marR="0" marT="24385" marB="24385" anchor="ctr"/>
                </a:tc>
                <a:tc>
                  <a:txBody>
                    <a:bodyPr/>
                    <a:lstStyle/>
                    <a:p>
                      <a:pPr algn="ctr">
                        <a:spcAft>
                          <a:spcPts val="0"/>
                        </a:spcAft>
                      </a:pPr>
                      <a:r>
                        <a:rPr lang="zh-TW" sz="1400" kern="0" dirty="0">
                          <a:effectLst/>
                          <a:latin typeface="+mj-ea"/>
                          <a:ea typeface="+mj-ea"/>
                        </a:rPr>
                        <a:t>得獎名次</a:t>
                      </a:r>
                      <a:endParaRPr lang="zh-TW" sz="1400" kern="100" dirty="0">
                        <a:effectLst/>
                        <a:latin typeface="+mj-ea"/>
                        <a:ea typeface="+mj-ea"/>
                        <a:cs typeface="Times New Roman" panose="02020603050405020304" pitchFamily="18" charset="0"/>
                      </a:endParaRPr>
                    </a:p>
                  </a:txBody>
                  <a:tcPr marL="0" marR="0" marT="24385" marB="24385" anchor="ctr"/>
                </a:tc>
                <a:tc>
                  <a:txBody>
                    <a:bodyPr/>
                    <a:lstStyle/>
                    <a:p>
                      <a:pPr algn="ctr">
                        <a:spcAft>
                          <a:spcPts val="0"/>
                        </a:spcAft>
                      </a:pPr>
                      <a:r>
                        <a:rPr lang="zh-TW" sz="1400" kern="0" dirty="0">
                          <a:effectLst/>
                          <a:latin typeface="+mj-ea"/>
                          <a:ea typeface="+mj-ea"/>
                        </a:rPr>
                        <a:t>積分</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0"/>
                  </a:ext>
                </a:extLst>
              </a:tr>
              <a:tr h="270761">
                <a:tc rowSpan="2">
                  <a:txBody>
                    <a:bodyPr/>
                    <a:lstStyle/>
                    <a:p>
                      <a:pPr>
                        <a:spcAft>
                          <a:spcPts val="0"/>
                        </a:spcAft>
                      </a:pPr>
                      <a:r>
                        <a:rPr lang="zh-TW" sz="1400" kern="0" dirty="0">
                          <a:effectLst/>
                          <a:latin typeface="+mj-ea"/>
                          <a:ea typeface="+mj-ea"/>
                        </a:rPr>
                        <a:t>國際技能競賽（包括科技展覽）</a:t>
                      </a:r>
                      <a:endParaRPr lang="zh-TW" sz="1400" kern="100" dirty="0">
                        <a:effectLst/>
                        <a:latin typeface="+mj-ea"/>
                        <a:ea typeface="+mj-ea"/>
                        <a:cs typeface="Times New Roman" panose="02020603050405020304" pitchFamily="18" charset="0"/>
                      </a:endParaRPr>
                    </a:p>
                  </a:txBody>
                  <a:tcPr marL="36000" marR="0" marT="24385" marB="24385" anchor="ctr"/>
                </a:tc>
                <a:tc>
                  <a:txBody>
                    <a:bodyPr/>
                    <a:lstStyle/>
                    <a:p>
                      <a:pPr>
                        <a:spcAft>
                          <a:spcPts val="0"/>
                        </a:spcAft>
                      </a:pPr>
                      <a:r>
                        <a:rPr lang="zh-TW" sz="1400" b="1" kern="0" dirty="0">
                          <a:effectLst/>
                          <a:latin typeface="+mj-ea"/>
                          <a:ea typeface="+mj-ea"/>
                        </a:rPr>
                        <a:t>優勝以上</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100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1"/>
                  </a:ext>
                </a:extLst>
              </a:tr>
              <a:tr h="270761">
                <a:tc vMerge="1">
                  <a:txBody>
                    <a:bodyPr/>
                    <a:lstStyle/>
                    <a:p>
                      <a:endParaRPr lang="zh-TW" altLang="en-US"/>
                    </a:p>
                  </a:txBody>
                  <a:tcPr/>
                </a:tc>
                <a:tc>
                  <a:txBody>
                    <a:bodyPr/>
                    <a:lstStyle/>
                    <a:p>
                      <a:pPr>
                        <a:spcAft>
                          <a:spcPts val="0"/>
                        </a:spcAft>
                      </a:pPr>
                      <a:r>
                        <a:rPr lang="zh-TW" sz="1400" b="1" kern="0" dirty="0">
                          <a:effectLst/>
                          <a:latin typeface="+mj-ea"/>
                          <a:ea typeface="+mj-ea"/>
                        </a:rPr>
                        <a:t>未得獎</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95</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2"/>
                  </a:ext>
                </a:extLst>
              </a:tr>
              <a:tr h="491145">
                <a:tc rowSpan="2">
                  <a:txBody>
                    <a:bodyPr/>
                    <a:lstStyle/>
                    <a:p>
                      <a:pPr>
                        <a:spcAft>
                          <a:spcPts val="0"/>
                        </a:spcAft>
                      </a:pPr>
                      <a:r>
                        <a:rPr lang="zh-TW" sz="1400" kern="0" dirty="0">
                          <a:effectLst/>
                          <a:latin typeface="+mj-ea"/>
                          <a:ea typeface="+mj-ea"/>
                        </a:rPr>
                        <a:t>全國性技藝技能競賽</a:t>
                      </a:r>
                      <a:endParaRPr lang="zh-TW" sz="1400" kern="100" dirty="0">
                        <a:effectLst/>
                        <a:latin typeface="+mj-ea"/>
                        <a:ea typeface="+mj-ea"/>
                        <a:cs typeface="Times New Roman" panose="02020603050405020304" pitchFamily="18" charset="0"/>
                      </a:endParaRPr>
                    </a:p>
                  </a:txBody>
                  <a:tcPr marL="36000" marR="0" marT="24385" marB="24385" anchor="ctr"/>
                </a:tc>
                <a:tc>
                  <a:txBody>
                    <a:bodyPr/>
                    <a:lstStyle/>
                    <a:p>
                      <a:pPr>
                        <a:spcAft>
                          <a:spcPts val="0"/>
                        </a:spcAft>
                      </a:pPr>
                      <a:r>
                        <a:rPr lang="zh-TW" sz="1400" b="1" kern="0" dirty="0">
                          <a:effectLst/>
                          <a:latin typeface="+mj-ea"/>
                          <a:ea typeface="+mj-ea"/>
                        </a:rPr>
                        <a:t>第一名、第二名、第三名</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zh-TW" sz="1400" kern="0" dirty="0">
                          <a:effectLst/>
                          <a:latin typeface="+mj-ea"/>
                          <a:ea typeface="+mj-ea"/>
                        </a:rPr>
                        <a:t>主辦</a:t>
                      </a:r>
                      <a:r>
                        <a:rPr lang="en-US" sz="1400" kern="0" dirty="0">
                          <a:effectLst/>
                          <a:latin typeface="+mj-ea"/>
                          <a:ea typeface="+mj-ea"/>
                        </a:rPr>
                        <a:t>95</a:t>
                      </a:r>
                      <a:br>
                        <a:rPr lang="en-US" sz="1400" kern="0" dirty="0">
                          <a:effectLst/>
                          <a:latin typeface="+mj-ea"/>
                          <a:ea typeface="+mj-ea"/>
                        </a:rPr>
                      </a:br>
                      <a:r>
                        <a:rPr lang="zh-TW" sz="1400" kern="0" dirty="0">
                          <a:effectLst/>
                          <a:latin typeface="+mj-ea"/>
                          <a:ea typeface="+mj-ea"/>
                        </a:rPr>
                        <a:t>協辦</a:t>
                      </a:r>
                      <a:r>
                        <a:rPr lang="en-US" sz="1400" kern="0" dirty="0">
                          <a:effectLst/>
                          <a:latin typeface="+mj-ea"/>
                          <a:ea typeface="+mj-ea"/>
                        </a:rPr>
                        <a:t>80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3"/>
                  </a:ext>
                </a:extLst>
              </a:tr>
              <a:tr h="491145">
                <a:tc vMerge="1">
                  <a:txBody>
                    <a:bodyPr/>
                    <a:lstStyle/>
                    <a:p>
                      <a:endParaRPr lang="zh-TW" altLang="en-US"/>
                    </a:p>
                  </a:txBody>
                  <a:tcPr/>
                </a:tc>
                <a:tc>
                  <a:txBody>
                    <a:bodyPr/>
                    <a:lstStyle/>
                    <a:p>
                      <a:pPr>
                        <a:spcAft>
                          <a:spcPts val="0"/>
                        </a:spcAft>
                      </a:pPr>
                      <a:r>
                        <a:rPr lang="zh-TW" sz="1400" b="1" kern="0" dirty="0">
                          <a:effectLst/>
                          <a:latin typeface="+mj-ea"/>
                          <a:ea typeface="+mj-ea"/>
                        </a:rPr>
                        <a:t>第四名至優勝或佳作</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zh-TW" sz="1400" kern="0" dirty="0">
                          <a:effectLst/>
                          <a:latin typeface="+mj-ea"/>
                          <a:ea typeface="+mj-ea"/>
                        </a:rPr>
                        <a:t>主辦</a:t>
                      </a:r>
                      <a:r>
                        <a:rPr lang="en-US" sz="1400" kern="0" dirty="0">
                          <a:effectLst/>
                          <a:latin typeface="+mj-ea"/>
                          <a:ea typeface="+mj-ea"/>
                        </a:rPr>
                        <a:t>80</a:t>
                      </a:r>
                      <a:br>
                        <a:rPr lang="en-US" sz="1400" kern="0" dirty="0">
                          <a:effectLst/>
                          <a:latin typeface="+mj-ea"/>
                          <a:ea typeface="+mj-ea"/>
                        </a:rPr>
                      </a:br>
                      <a:r>
                        <a:rPr lang="zh-TW" sz="1400" kern="0" dirty="0">
                          <a:effectLst/>
                          <a:latin typeface="+mj-ea"/>
                          <a:ea typeface="+mj-ea"/>
                        </a:rPr>
                        <a:t>協辦</a:t>
                      </a:r>
                      <a:r>
                        <a:rPr lang="en-US" sz="1400" kern="0" dirty="0">
                          <a:effectLst/>
                          <a:latin typeface="+mj-ea"/>
                          <a:ea typeface="+mj-ea"/>
                        </a:rPr>
                        <a:t>65</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4"/>
                  </a:ext>
                </a:extLst>
              </a:tr>
              <a:tr h="270761">
                <a:tc rowSpan="2">
                  <a:txBody>
                    <a:bodyPr/>
                    <a:lstStyle/>
                    <a:p>
                      <a:pPr>
                        <a:spcAft>
                          <a:spcPts val="0"/>
                        </a:spcAft>
                      </a:pPr>
                      <a:r>
                        <a:rPr lang="zh-TW" sz="1400" kern="0" dirty="0">
                          <a:effectLst/>
                          <a:latin typeface="+mj-ea"/>
                          <a:ea typeface="+mj-ea"/>
                        </a:rPr>
                        <a:t>全國中小學科學展覽會、臺灣國際科學展覽會</a:t>
                      </a:r>
                      <a:endParaRPr lang="zh-TW" sz="1400" kern="100" dirty="0">
                        <a:effectLst/>
                        <a:latin typeface="+mj-ea"/>
                        <a:ea typeface="+mj-ea"/>
                        <a:cs typeface="Times New Roman" panose="02020603050405020304" pitchFamily="18" charset="0"/>
                      </a:endParaRPr>
                    </a:p>
                  </a:txBody>
                  <a:tcPr marL="36000" marR="0" marT="24385" marB="24385" anchor="ctr"/>
                </a:tc>
                <a:tc>
                  <a:txBody>
                    <a:bodyPr/>
                    <a:lstStyle/>
                    <a:p>
                      <a:pPr>
                        <a:spcAft>
                          <a:spcPts val="0"/>
                        </a:spcAft>
                      </a:pPr>
                      <a:r>
                        <a:rPr lang="zh-TW" sz="1400" b="1" kern="0" dirty="0">
                          <a:effectLst/>
                          <a:latin typeface="+mj-ea"/>
                          <a:ea typeface="+mj-ea"/>
                        </a:rPr>
                        <a:t>第一名、第二名、第三名</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95</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5"/>
                  </a:ext>
                </a:extLst>
              </a:tr>
              <a:tr h="270761">
                <a:tc vMerge="1">
                  <a:txBody>
                    <a:bodyPr/>
                    <a:lstStyle/>
                    <a:p>
                      <a:endParaRPr lang="zh-TW" altLang="en-US"/>
                    </a:p>
                  </a:txBody>
                  <a:tcPr/>
                </a:tc>
                <a:tc>
                  <a:txBody>
                    <a:bodyPr/>
                    <a:lstStyle/>
                    <a:p>
                      <a:pPr>
                        <a:spcAft>
                          <a:spcPts val="0"/>
                        </a:spcAft>
                      </a:pPr>
                      <a:r>
                        <a:rPr lang="zh-TW" sz="1400" b="1" kern="0" dirty="0">
                          <a:effectLst/>
                          <a:latin typeface="+mj-ea"/>
                          <a:ea typeface="+mj-ea"/>
                        </a:rPr>
                        <a:t>第四名至優勝或佳作</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80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6"/>
                  </a:ext>
                </a:extLst>
              </a:tr>
              <a:tr h="270761">
                <a:tc rowSpan="2">
                  <a:txBody>
                    <a:bodyPr/>
                    <a:lstStyle/>
                    <a:p>
                      <a:pPr>
                        <a:spcAft>
                          <a:spcPts val="0"/>
                        </a:spcAft>
                      </a:pPr>
                      <a:r>
                        <a:rPr lang="zh-TW" sz="1400" kern="0" dirty="0">
                          <a:effectLst/>
                          <a:latin typeface="+mj-ea"/>
                          <a:ea typeface="+mj-ea"/>
                        </a:rPr>
                        <a:t>其他國際性特殊技藝技能競賽</a:t>
                      </a:r>
                      <a:endParaRPr lang="zh-TW" sz="1400" kern="100" dirty="0">
                        <a:effectLst/>
                        <a:latin typeface="+mj-ea"/>
                        <a:ea typeface="+mj-ea"/>
                        <a:cs typeface="Times New Roman" panose="02020603050405020304" pitchFamily="18" charset="0"/>
                      </a:endParaRPr>
                    </a:p>
                  </a:txBody>
                  <a:tcPr marL="36000" marR="0" marT="24385" marB="24385" anchor="ctr"/>
                </a:tc>
                <a:tc>
                  <a:txBody>
                    <a:bodyPr/>
                    <a:lstStyle/>
                    <a:p>
                      <a:pPr>
                        <a:spcAft>
                          <a:spcPts val="0"/>
                        </a:spcAft>
                      </a:pPr>
                      <a:r>
                        <a:rPr lang="zh-TW" sz="1400" b="1" kern="0" dirty="0">
                          <a:effectLst/>
                          <a:latin typeface="+mj-ea"/>
                          <a:ea typeface="+mj-ea"/>
                        </a:rPr>
                        <a:t>第一名、第二名、第三名</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95</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7"/>
                  </a:ext>
                </a:extLst>
              </a:tr>
              <a:tr h="270761">
                <a:tc vMerge="1">
                  <a:txBody>
                    <a:bodyPr/>
                    <a:lstStyle/>
                    <a:p>
                      <a:endParaRPr lang="zh-TW" altLang="en-US"/>
                    </a:p>
                  </a:txBody>
                  <a:tcPr/>
                </a:tc>
                <a:tc>
                  <a:txBody>
                    <a:bodyPr/>
                    <a:lstStyle/>
                    <a:p>
                      <a:pPr>
                        <a:spcAft>
                          <a:spcPts val="0"/>
                        </a:spcAft>
                      </a:pPr>
                      <a:r>
                        <a:rPr lang="zh-TW" sz="1400" b="1" kern="0" dirty="0">
                          <a:effectLst/>
                          <a:latin typeface="+mj-ea"/>
                          <a:ea typeface="+mj-ea"/>
                        </a:rPr>
                        <a:t>第四名至優勝</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80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8"/>
                  </a:ext>
                </a:extLst>
              </a:tr>
              <a:tr h="270761">
                <a:tc rowSpan="3">
                  <a:txBody>
                    <a:bodyPr/>
                    <a:lstStyle/>
                    <a:p>
                      <a:pPr>
                        <a:spcAft>
                          <a:spcPts val="0"/>
                        </a:spcAft>
                      </a:pPr>
                      <a:r>
                        <a:rPr lang="zh-TW" sz="1400" kern="0" dirty="0">
                          <a:effectLst/>
                          <a:latin typeface="+mj-ea"/>
                          <a:ea typeface="+mj-ea"/>
                        </a:rPr>
                        <a:t>各縣（市）政府主辦報經本部備查之技藝技能比賽及科學展覽（不包括成果展）優勝者</a:t>
                      </a:r>
                      <a:endParaRPr lang="zh-TW" sz="1400" kern="100" dirty="0">
                        <a:effectLst/>
                        <a:latin typeface="+mj-ea"/>
                        <a:ea typeface="+mj-ea"/>
                        <a:cs typeface="Times New Roman" panose="02020603050405020304" pitchFamily="18" charset="0"/>
                      </a:endParaRPr>
                    </a:p>
                  </a:txBody>
                  <a:tcPr marL="36000" marR="0" marT="24385" marB="24385" anchor="ctr"/>
                </a:tc>
                <a:tc>
                  <a:txBody>
                    <a:bodyPr/>
                    <a:lstStyle/>
                    <a:p>
                      <a:pPr>
                        <a:spcAft>
                          <a:spcPts val="0"/>
                        </a:spcAft>
                      </a:pPr>
                      <a:r>
                        <a:rPr lang="zh-TW" sz="1400" b="1" kern="0" dirty="0">
                          <a:effectLst/>
                          <a:latin typeface="+mj-ea"/>
                          <a:ea typeface="+mj-ea"/>
                        </a:rPr>
                        <a:t>第一名、第二名、第三名（特優）</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70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09"/>
                  </a:ext>
                </a:extLst>
              </a:tr>
              <a:tr h="270761">
                <a:tc vMerge="1">
                  <a:txBody>
                    <a:bodyPr/>
                    <a:lstStyle/>
                    <a:p>
                      <a:endParaRPr lang="zh-TW" altLang="en-US"/>
                    </a:p>
                  </a:txBody>
                  <a:tcPr/>
                </a:tc>
                <a:tc>
                  <a:txBody>
                    <a:bodyPr/>
                    <a:lstStyle/>
                    <a:p>
                      <a:pPr>
                        <a:spcAft>
                          <a:spcPts val="0"/>
                        </a:spcAft>
                      </a:pPr>
                      <a:r>
                        <a:rPr lang="zh-TW" sz="1400" b="1" kern="0" dirty="0">
                          <a:effectLst/>
                          <a:latin typeface="+mj-ea"/>
                          <a:ea typeface="+mj-ea"/>
                        </a:rPr>
                        <a:t>第四名、第五名、第六名（優等）</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65</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10"/>
                  </a:ext>
                </a:extLst>
              </a:tr>
              <a:tr h="270761">
                <a:tc vMerge="1">
                  <a:txBody>
                    <a:bodyPr/>
                    <a:lstStyle/>
                    <a:p>
                      <a:endParaRPr lang="zh-TW" altLang="en-US"/>
                    </a:p>
                  </a:txBody>
                  <a:tcPr/>
                </a:tc>
                <a:tc>
                  <a:txBody>
                    <a:bodyPr/>
                    <a:lstStyle/>
                    <a:p>
                      <a:pPr>
                        <a:spcAft>
                          <a:spcPts val="0"/>
                        </a:spcAft>
                      </a:pPr>
                      <a:r>
                        <a:rPr lang="zh-TW" sz="1400" b="1" kern="0" dirty="0">
                          <a:effectLst/>
                          <a:latin typeface="+mj-ea"/>
                          <a:ea typeface="+mj-ea"/>
                        </a:rPr>
                        <a:t>佳作（甲等）</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60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11"/>
                  </a:ext>
                </a:extLst>
              </a:tr>
              <a:tr h="491145">
                <a:tc>
                  <a:txBody>
                    <a:bodyPr/>
                    <a:lstStyle/>
                    <a:p>
                      <a:pPr>
                        <a:spcAft>
                          <a:spcPts val="0"/>
                        </a:spcAft>
                      </a:pPr>
                      <a:r>
                        <a:rPr kumimoji="0" lang="zh-TW" sz="1400" kern="0" dirty="0">
                          <a:effectLst/>
                          <a:latin typeface="+mj-ea"/>
                          <a:ea typeface="+mj-ea"/>
                        </a:rPr>
                        <a:t>領有技術</a:t>
                      </a:r>
                      <a:r>
                        <a:rPr kumimoji="0" lang="zh-TW" altLang="zh-TW" sz="1400" kern="0" dirty="0">
                          <a:effectLst/>
                          <a:latin typeface="+mj-ea"/>
                          <a:ea typeface="+mj-ea"/>
                        </a:rPr>
                        <a:t>證</a:t>
                      </a:r>
                      <a:r>
                        <a:rPr kumimoji="0" lang="zh-TW" sz="1400" kern="0" dirty="0">
                          <a:effectLst/>
                          <a:latin typeface="+mj-ea"/>
                          <a:ea typeface="+mj-ea"/>
                        </a:rPr>
                        <a:t>士</a:t>
                      </a:r>
                      <a:endParaRPr kumimoji="0" lang="zh-TW" sz="1400" b="1" kern="0" dirty="0">
                        <a:solidFill>
                          <a:schemeClr val="lt1"/>
                        </a:solidFill>
                        <a:effectLst/>
                        <a:latin typeface="+mj-ea"/>
                        <a:ea typeface="+mj-ea"/>
                        <a:cs typeface="+mn-cs"/>
                      </a:endParaRPr>
                    </a:p>
                  </a:txBody>
                  <a:tcPr marL="36000" marR="0" marT="24385" marB="24385" anchor="ctr"/>
                </a:tc>
                <a:tc>
                  <a:txBody>
                    <a:bodyPr/>
                    <a:lstStyle/>
                    <a:p>
                      <a:pPr>
                        <a:spcAft>
                          <a:spcPts val="0"/>
                        </a:spcAft>
                      </a:pPr>
                      <a:r>
                        <a:rPr kumimoji="0" lang="zh-TW" sz="1400" b="1" kern="0" dirty="0">
                          <a:effectLst/>
                          <a:latin typeface="+mj-ea"/>
                          <a:ea typeface="+mj-ea"/>
                        </a:rPr>
                        <a:t>領有丙級以上技術士證或相當於丙級以上之單一級技術士證</a:t>
                      </a:r>
                      <a:endParaRPr kumimoji="0" lang="zh-TW" sz="1400" b="1" kern="0" dirty="0">
                        <a:solidFill>
                          <a:schemeClr val="dk1"/>
                        </a:solidFill>
                        <a:effectLst/>
                        <a:latin typeface="+mj-ea"/>
                        <a:ea typeface="+mj-ea"/>
                        <a:cs typeface="+mn-cs"/>
                      </a:endParaRPr>
                    </a:p>
                  </a:txBody>
                  <a:tcPr marL="36000" marR="0" marT="24385" marB="24385" anchor="ctr"/>
                </a:tc>
                <a:tc>
                  <a:txBody>
                    <a:bodyPr/>
                    <a:lstStyle/>
                    <a:p>
                      <a:pPr algn="ctr">
                        <a:spcAft>
                          <a:spcPts val="0"/>
                        </a:spcAft>
                      </a:pPr>
                      <a:r>
                        <a:rPr kumimoji="0" lang="en-US" sz="1400" kern="0" dirty="0">
                          <a:effectLst/>
                          <a:latin typeface="+mj-ea"/>
                          <a:ea typeface="+mj-ea"/>
                        </a:rPr>
                        <a:t>50</a:t>
                      </a:r>
                      <a:endParaRPr kumimoji="0" lang="zh-TW" sz="1400" kern="0" dirty="0">
                        <a:solidFill>
                          <a:schemeClr val="dk1"/>
                        </a:solidFill>
                        <a:effectLst/>
                        <a:latin typeface="+mj-ea"/>
                        <a:ea typeface="+mj-ea"/>
                        <a:cs typeface="+mn-cs"/>
                      </a:endParaRPr>
                    </a:p>
                  </a:txBody>
                  <a:tcPr marL="0" marR="0" marT="24385" marB="24385" anchor="ctr"/>
                </a:tc>
                <a:extLst>
                  <a:ext uri="{0D108BD9-81ED-4DB2-BD59-A6C34878D82A}">
                    <a16:rowId xmlns:a16="http://schemas.microsoft.com/office/drawing/2014/main" val="10012"/>
                  </a:ext>
                </a:extLst>
              </a:tr>
              <a:tr h="270761">
                <a:tc rowSpan="3">
                  <a:txBody>
                    <a:bodyPr/>
                    <a:lstStyle/>
                    <a:p>
                      <a:pPr>
                        <a:spcAft>
                          <a:spcPts val="0"/>
                        </a:spcAft>
                      </a:pPr>
                      <a:r>
                        <a:rPr lang="zh-TW" sz="1200" kern="0" dirty="0">
                          <a:effectLst/>
                          <a:latin typeface="+mj-ea"/>
                          <a:ea typeface="+mj-ea"/>
                        </a:rPr>
                        <a:t>應屆畢（結）業生技藝教育課程成績優良，技藝教育課程職群成績（與國中在校學習領域評量成績無涉）達該班</a:t>
                      </a:r>
                      <a:r>
                        <a:rPr lang="en-US" sz="1200" kern="0" dirty="0">
                          <a:effectLst/>
                          <a:latin typeface="+mj-ea"/>
                          <a:ea typeface="+mj-ea"/>
                        </a:rPr>
                        <a:t>PR</a:t>
                      </a:r>
                      <a:r>
                        <a:rPr lang="zh-TW" sz="1200" kern="0" dirty="0">
                          <a:effectLst/>
                          <a:latin typeface="+mj-ea"/>
                          <a:ea typeface="+mj-ea"/>
                        </a:rPr>
                        <a:t>值七十以上者（得擇優一職群成績採計得分）</a:t>
                      </a:r>
                      <a:endParaRPr lang="zh-TW" sz="1200" kern="100" dirty="0">
                        <a:effectLst/>
                        <a:latin typeface="+mj-ea"/>
                        <a:ea typeface="+mj-ea"/>
                        <a:cs typeface="Times New Roman" panose="02020603050405020304" pitchFamily="18" charset="0"/>
                      </a:endParaRPr>
                    </a:p>
                  </a:txBody>
                  <a:tcPr marL="36000" marR="0" marT="24385" marB="24385" anchor="ctr"/>
                </a:tc>
                <a:tc>
                  <a:txBody>
                    <a:bodyPr/>
                    <a:lstStyle/>
                    <a:p>
                      <a:pPr>
                        <a:spcAft>
                          <a:spcPts val="0"/>
                        </a:spcAft>
                      </a:pPr>
                      <a:r>
                        <a:rPr lang="en-US" sz="1400" b="1" kern="0" dirty="0">
                          <a:effectLst/>
                          <a:latin typeface="+mj-ea"/>
                          <a:ea typeface="+mj-ea"/>
                        </a:rPr>
                        <a:t>PR</a:t>
                      </a:r>
                      <a:r>
                        <a:rPr lang="zh-TW" sz="1400" b="1" kern="0" dirty="0">
                          <a:effectLst/>
                          <a:latin typeface="+mj-ea"/>
                          <a:ea typeface="+mj-ea"/>
                        </a:rPr>
                        <a:t>值（百分等級）九十以上</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50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13"/>
                  </a:ext>
                </a:extLst>
              </a:tr>
              <a:tr h="317747">
                <a:tc vMerge="1">
                  <a:txBody>
                    <a:bodyPr/>
                    <a:lstStyle/>
                    <a:p>
                      <a:endParaRPr lang="zh-TW" altLang="en-US"/>
                    </a:p>
                  </a:txBody>
                  <a:tcPr/>
                </a:tc>
                <a:tc>
                  <a:txBody>
                    <a:bodyPr/>
                    <a:lstStyle/>
                    <a:p>
                      <a:pPr>
                        <a:spcAft>
                          <a:spcPts val="0"/>
                        </a:spcAft>
                      </a:pPr>
                      <a:r>
                        <a:rPr lang="en-US" sz="1400" b="1" kern="0" dirty="0">
                          <a:effectLst/>
                          <a:latin typeface="+mj-ea"/>
                          <a:ea typeface="+mj-ea"/>
                        </a:rPr>
                        <a:t>PR</a:t>
                      </a:r>
                      <a:r>
                        <a:rPr lang="zh-TW" sz="1400" b="1" kern="0" dirty="0">
                          <a:effectLst/>
                          <a:latin typeface="+mj-ea"/>
                          <a:ea typeface="+mj-ea"/>
                        </a:rPr>
                        <a:t>值（百分等級）八十以上未達九十</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45</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14"/>
                  </a:ext>
                </a:extLst>
              </a:tr>
              <a:tr h="270761">
                <a:tc vMerge="1">
                  <a:txBody>
                    <a:bodyPr/>
                    <a:lstStyle/>
                    <a:p>
                      <a:endParaRPr lang="zh-TW" altLang="en-US"/>
                    </a:p>
                  </a:txBody>
                  <a:tcPr/>
                </a:tc>
                <a:tc>
                  <a:txBody>
                    <a:bodyPr/>
                    <a:lstStyle/>
                    <a:p>
                      <a:pPr>
                        <a:spcAft>
                          <a:spcPts val="0"/>
                        </a:spcAft>
                      </a:pPr>
                      <a:r>
                        <a:rPr lang="en-US" sz="1400" b="1" kern="0" dirty="0">
                          <a:effectLst/>
                          <a:latin typeface="+mj-ea"/>
                          <a:ea typeface="+mj-ea"/>
                        </a:rPr>
                        <a:t>PR</a:t>
                      </a:r>
                      <a:r>
                        <a:rPr lang="zh-TW" sz="1400" b="1" kern="0" dirty="0">
                          <a:effectLst/>
                          <a:latin typeface="+mj-ea"/>
                          <a:ea typeface="+mj-ea"/>
                        </a:rPr>
                        <a:t>值（百分等級）七十以上未達八十</a:t>
                      </a:r>
                      <a:endParaRPr lang="zh-TW" sz="1400" b="1" kern="100" dirty="0">
                        <a:effectLst/>
                        <a:latin typeface="+mj-ea"/>
                        <a:ea typeface="+mj-ea"/>
                        <a:cs typeface="Times New Roman" panose="02020603050405020304" pitchFamily="18" charset="0"/>
                      </a:endParaRPr>
                    </a:p>
                  </a:txBody>
                  <a:tcPr marL="36000" marR="0" marT="24385" marB="24385" anchor="ctr"/>
                </a:tc>
                <a:tc>
                  <a:txBody>
                    <a:bodyPr/>
                    <a:lstStyle/>
                    <a:p>
                      <a:pPr algn="ctr">
                        <a:spcAft>
                          <a:spcPts val="0"/>
                        </a:spcAft>
                      </a:pPr>
                      <a:r>
                        <a:rPr lang="en-US" sz="1400" kern="0" dirty="0">
                          <a:effectLst/>
                          <a:latin typeface="+mj-ea"/>
                          <a:ea typeface="+mj-ea"/>
                        </a:rPr>
                        <a:t>40</a:t>
                      </a:r>
                      <a:endParaRPr lang="zh-TW" sz="1400" kern="100" dirty="0">
                        <a:effectLst/>
                        <a:latin typeface="+mj-ea"/>
                        <a:ea typeface="+mj-ea"/>
                        <a:cs typeface="Times New Roman" panose="02020603050405020304" pitchFamily="18" charset="0"/>
                      </a:endParaRPr>
                    </a:p>
                  </a:txBody>
                  <a:tcPr marL="0" marR="0" marT="24385" marB="24385"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977642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dirty="0" smtClean="0">
                <a:solidFill>
                  <a:prstClr val="black"/>
                </a:solidFill>
              </a:rPr>
              <a:t>108</a:t>
            </a:r>
            <a:r>
              <a:rPr lang="zh-TW" altLang="en-US" dirty="0" smtClean="0">
                <a:solidFill>
                  <a:prstClr val="black"/>
                </a:solidFill>
              </a:rPr>
              <a:t>學年</a:t>
            </a:r>
            <a:r>
              <a:rPr lang="zh-TW" altLang="en-US" dirty="0">
                <a:solidFill>
                  <a:prstClr val="black"/>
                </a:solidFill>
              </a:rPr>
              <a:t>度辦理學校現況 </a:t>
            </a:r>
            <a:r>
              <a:rPr lang="en-US" altLang="zh-TW" dirty="0" smtClean="0">
                <a:solidFill>
                  <a:prstClr val="black"/>
                </a:solidFill>
              </a:rPr>
              <a:t>1/2</a:t>
            </a:r>
            <a:endParaRPr lang="zh-TW" altLang="en-US" dirty="0">
              <a:solidFill>
                <a:prstClr val="black"/>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928645129"/>
              </p:ext>
            </p:extLst>
          </p:nvPr>
        </p:nvGraphicFramePr>
        <p:xfrm>
          <a:off x="1187624" y="1340768"/>
          <a:ext cx="7632849" cy="5422761"/>
        </p:xfrm>
        <a:graphic>
          <a:graphicData uri="http://schemas.openxmlformats.org/drawingml/2006/table">
            <a:tbl>
              <a:tblPr firstRow="1" bandRow="1">
                <a:tableStyleId>{5C22544A-7EE6-4342-B048-85BDC9FD1C3A}</a:tableStyleId>
              </a:tblPr>
              <a:tblGrid>
                <a:gridCol w="1547629">
                  <a:extLst>
                    <a:ext uri="{9D8B030D-6E8A-4147-A177-3AD203B41FA5}">
                      <a16:colId xmlns:a16="http://schemas.microsoft.com/office/drawing/2014/main" val="20000"/>
                    </a:ext>
                  </a:extLst>
                </a:gridCol>
                <a:gridCol w="5015291">
                  <a:extLst>
                    <a:ext uri="{9D8B030D-6E8A-4147-A177-3AD203B41FA5}">
                      <a16:colId xmlns:a16="http://schemas.microsoft.com/office/drawing/2014/main" val="20001"/>
                    </a:ext>
                  </a:extLst>
                </a:gridCol>
                <a:gridCol w="1069929">
                  <a:extLst>
                    <a:ext uri="{9D8B030D-6E8A-4147-A177-3AD203B41FA5}">
                      <a16:colId xmlns:a16="http://schemas.microsoft.com/office/drawing/2014/main" val="20002"/>
                    </a:ext>
                  </a:extLst>
                </a:gridCol>
              </a:tblGrid>
              <a:tr h="346797">
                <a:tc>
                  <a:txBody>
                    <a:bodyPr/>
                    <a:lstStyle/>
                    <a:p>
                      <a:pPr algn="ctr">
                        <a:spcAft>
                          <a:spcPts val="0"/>
                        </a:spcAft>
                      </a:pPr>
                      <a:r>
                        <a:rPr lang="zh-TW" sz="2000" b="1" kern="0" dirty="0">
                          <a:effectLst/>
                          <a:latin typeface="Times New Roman"/>
                          <a:ea typeface="微軟正黑體" panose="020B0604030504040204" pitchFamily="34" charset="-120"/>
                          <a:cs typeface="Times New Roman"/>
                        </a:rPr>
                        <a:t>校名</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a:effectLst/>
                          <a:latin typeface="Times New Roman"/>
                          <a:ea typeface="微軟正黑體" panose="020B0604030504040204" pitchFamily="34" charset="-120"/>
                          <a:cs typeface="Times New Roman"/>
                        </a:rPr>
                        <a:t>特色招生科</a:t>
                      </a:r>
                      <a:r>
                        <a:rPr lang="en-US" sz="2000" b="1" kern="0">
                          <a:effectLst/>
                          <a:latin typeface="Times New Roman"/>
                          <a:ea typeface="微軟正黑體" panose="020B0604030504040204" pitchFamily="34" charset="-120"/>
                          <a:cs typeface="Times New Roman"/>
                        </a:rPr>
                        <a:t>/</a:t>
                      </a:r>
                      <a:r>
                        <a:rPr lang="zh-TW" sz="2000" b="1" kern="0">
                          <a:effectLst/>
                          <a:latin typeface="Times New Roman"/>
                          <a:ea typeface="微軟正黑體" panose="020B0604030504040204" pitchFamily="34" charset="-120"/>
                          <a:cs typeface="Times New Roman"/>
                        </a:rPr>
                        <a:t>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dirty="0">
                          <a:effectLst/>
                          <a:latin typeface="Times New Roman"/>
                          <a:ea typeface="微軟正黑體" panose="020B0604030504040204" pitchFamily="34" charset="-120"/>
                          <a:cs typeface="Times New Roman"/>
                        </a:rPr>
                        <a:t>招生名額</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00"/>
                  </a:ext>
                </a:extLst>
              </a:tr>
              <a:tr h="346797">
                <a:tc rowSpan="2">
                  <a:txBody>
                    <a:bodyPr/>
                    <a:lstStyle/>
                    <a:p>
                      <a:pPr algn="ctr">
                        <a:spcAft>
                          <a:spcPts val="0"/>
                        </a:spcAft>
                      </a:pPr>
                      <a:r>
                        <a:rPr lang="zh-TW" sz="2000" kern="100" dirty="0">
                          <a:effectLst/>
                          <a:latin typeface="Calibri"/>
                          <a:ea typeface="微軟正黑體" panose="020B0604030504040204" pitchFamily="34" charset="-120"/>
                          <a:cs typeface="Times New Roman"/>
                        </a:rPr>
                        <a:t>士林高商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effectLst/>
                          <a:latin typeface="Calibri"/>
                          <a:ea typeface="微軟正黑體" panose="020B0604030504040204" pitchFamily="34" charset="-120"/>
                          <a:cs typeface="Times New Roman"/>
                        </a:rPr>
                        <a:t>廣告設計科</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panose="02020603050405020304" pitchFamily="18" charset="0"/>
                          <a:ea typeface="新細明體"/>
                          <a:cs typeface="Times New Roman" panose="02020603050405020304" pitchFamily="18" charset="0"/>
                        </a:rPr>
                        <a:t>34</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1"/>
                  </a:ext>
                </a:extLst>
              </a:tr>
              <a:tr h="297413">
                <a:tc vMerge="1">
                  <a:txBody>
                    <a:bodyPr/>
                    <a:lstStyle/>
                    <a:p>
                      <a:pPr algn="ctr">
                        <a:spcAft>
                          <a:spcPts val="0"/>
                        </a:spcAft>
                      </a:pP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altLang="en-US" sz="2000" kern="100" dirty="0">
                          <a:effectLst/>
                          <a:latin typeface="Calibri"/>
                          <a:ea typeface="新細明體"/>
                          <a:cs typeface="Times New Roman"/>
                        </a:rPr>
                        <a:t>資料處理科</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panose="02020603050405020304" pitchFamily="18" charset="0"/>
                          <a:ea typeface="新細明體"/>
                          <a:cs typeface="Times New Roman" panose="02020603050405020304" pitchFamily="18" charset="0"/>
                        </a:rPr>
                        <a:t>24</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2"/>
                  </a:ext>
                </a:extLst>
              </a:tr>
              <a:tr h="346797">
                <a:tc>
                  <a:txBody>
                    <a:bodyPr/>
                    <a:lstStyle/>
                    <a:p>
                      <a:pPr algn="ctr">
                        <a:spcAft>
                          <a:spcPts val="0"/>
                        </a:spcAft>
                      </a:pPr>
                      <a:r>
                        <a:rPr lang="zh-TW" sz="2000" kern="100" dirty="0">
                          <a:effectLst/>
                          <a:latin typeface="Calibri"/>
                          <a:ea typeface="微軟正黑體" panose="020B0604030504040204" pitchFamily="34" charset="-120"/>
                          <a:cs typeface="Times New Roman"/>
                        </a:rPr>
                        <a:t>松山家商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effectLst/>
                          <a:latin typeface="Calibri"/>
                          <a:ea typeface="微軟正黑體" panose="020B0604030504040204" pitchFamily="34" charset="-120"/>
                          <a:cs typeface="Times New Roman"/>
                        </a:rPr>
                        <a:t>廣告設計科</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solidFill>
                            <a:schemeClr val="tx1"/>
                          </a:solidFill>
                          <a:effectLst/>
                          <a:latin typeface="Times New Roman" panose="02020603050405020304" pitchFamily="18" charset="0"/>
                          <a:ea typeface="新細明體"/>
                          <a:cs typeface="Times New Roman" panose="02020603050405020304" pitchFamily="18" charset="0"/>
                        </a:rPr>
                        <a:t>24</a:t>
                      </a:r>
                      <a:endParaRPr lang="zh-TW" sz="20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3"/>
                  </a:ext>
                </a:extLst>
              </a:tr>
              <a:tr h="297413">
                <a:tc rowSpan="7">
                  <a:txBody>
                    <a:bodyPr/>
                    <a:lstStyle/>
                    <a:p>
                      <a:pPr algn="ctr">
                        <a:spcAft>
                          <a:spcPts val="0"/>
                        </a:spcAft>
                      </a:pPr>
                      <a:r>
                        <a:rPr lang="zh-TW" sz="2000" kern="100" dirty="0">
                          <a:effectLst/>
                          <a:latin typeface="Calibri"/>
                          <a:ea typeface="微軟正黑體" panose="020B0604030504040204" pitchFamily="34" charset="-120"/>
                          <a:cs typeface="Times New Roman"/>
                        </a:rPr>
                        <a:t>惇敘工商</a:t>
                      </a:r>
                      <a:endParaRPr lang="zh-TW" sz="2000" kern="100" dirty="0">
                        <a:effectLst/>
                        <a:latin typeface="Calibri"/>
                        <a:ea typeface="新細明體"/>
                        <a:cs typeface="Times New Roman"/>
                      </a:endParaRPr>
                    </a:p>
                  </a:txBody>
                  <a:tcPr marL="19050" marR="1905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kern="100" dirty="0" smtClean="0">
                          <a:effectLst/>
                          <a:latin typeface="Calibri"/>
                          <a:ea typeface="新細明體"/>
                          <a:cs typeface="Times New Roman"/>
                        </a:rPr>
                        <a:t>機械科</a:t>
                      </a:r>
                      <a:r>
                        <a:rPr lang="en-US" altLang="zh-TW" sz="2000" kern="100" dirty="0" smtClean="0">
                          <a:effectLst/>
                          <a:latin typeface="Calibri"/>
                          <a:ea typeface="新細明體"/>
                          <a:cs typeface="Times New Roman"/>
                        </a:rPr>
                        <a:t>(</a:t>
                      </a:r>
                      <a:r>
                        <a:rPr lang="zh-TW" altLang="en-US" sz="2000" kern="100" dirty="0" smtClean="0">
                          <a:effectLst/>
                          <a:latin typeface="Calibri"/>
                          <a:ea typeface="新細明體"/>
                          <a:cs typeface="Times New Roman"/>
                        </a:rPr>
                        <a:t>金屬工藝人才班</a:t>
                      </a:r>
                      <a:r>
                        <a:rPr lang="en-US" altLang="zh-TW" sz="2000" kern="100" dirty="0" smtClean="0">
                          <a:effectLst/>
                          <a:latin typeface="Calibri"/>
                          <a:ea typeface="新細明體"/>
                          <a:cs typeface="Times New Roman"/>
                        </a:rPr>
                        <a:t>) </a:t>
                      </a:r>
                      <a:endParaRPr lang="zh-TW" altLang="zh-TW" sz="2000" kern="100" dirty="0" smtClean="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panose="02020603050405020304" pitchFamily="18" charset="0"/>
                          <a:ea typeface="新細明體"/>
                          <a:cs typeface="Times New Roman" panose="02020603050405020304" pitchFamily="18" charset="0"/>
                        </a:rPr>
                        <a:t>12</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4"/>
                  </a:ext>
                </a:extLst>
              </a:tr>
              <a:tr h="297413">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kern="100" dirty="0" smtClean="0">
                          <a:effectLst/>
                          <a:latin typeface="Calibri"/>
                          <a:ea typeface="+mn-ea"/>
                          <a:cs typeface="Times New Roman"/>
                        </a:rPr>
                        <a:t>建築科</a:t>
                      </a:r>
                      <a:r>
                        <a:rPr lang="en-US" altLang="zh-TW" sz="2000" kern="100" dirty="0" smtClean="0">
                          <a:effectLst/>
                          <a:latin typeface="Calibri"/>
                          <a:ea typeface="+mn-ea"/>
                          <a:cs typeface="Times New Roman"/>
                        </a:rPr>
                        <a:t>-</a:t>
                      </a:r>
                      <a:r>
                        <a:rPr lang="zh-TW" altLang="en-US" sz="2000" kern="100" dirty="0" smtClean="0">
                          <a:effectLst/>
                          <a:latin typeface="Calibri"/>
                          <a:ea typeface="+mn-ea"/>
                          <a:cs typeface="Times New Roman"/>
                        </a:rPr>
                        <a:t>木工達人特色班</a:t>
                      </a:r>
                      <a:endParaRPr lang="zh-TW" altLang="zh-TW" sz="2000" kern="100" dirty="0" smtClean="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panose="02020603050405020304" pitchFamily="18" charset="0"/>
                          <a:ea typeface="新細明體"/>
                          <a:cs typeface="Times New Roman" panose="02020603050405020304" pitchFamily="18" charset="0"/>
                        </a:rPr>
                        <a:t>16</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2736374619"/>
                  </a:ext>
                </a:extLst>
              </a:tr>
              <a:tr h="3467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kern="100" dirty="0" smtClean="0">
                          <a:effectLst/>
                          <a:latin typeface="Calibri"/>
                          <a:ea typeface="新細明體"/>
                          <a:cs typeface="Times New Roman"/>
                        </a:rPr>
                        <a:t>電機科</a:t>
                      </a:r>
                      <a:r>
                        <a:rPr lang="en-US" altLang="zh-TW" sz="2000" kern="100" dirty="0" smtClean="0">
                          <a:effectLst/>
                          <a:latin typeface="Calibri"/>
                          <a:ea typeface="新細明體"/>
                          <a:cs typeface="Times New Roman"/>
                        </a:rPr>
                        <a:t>-</a:t>
                      </a:r>
                      <a:r>
                        <a:rPr lang="zh-TW" altLang="en-US" sz="2000" kern="100" dirty="0" smtClean="0">
                          <a:effectLst/>
                          <a:latin typeface="Calibri"/>
                          <a:ea typeface="新細明體"/>
                          <a:cs typeface="Times New Roman"/>
                        </a:rPr>
                        <a:t>水電與空調實務班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panose="02020603050405020304" pitchFamily="18" charset="0"/>
                          <a:ea typeface="新細明體"/>
                          <a:cs typeface="Times New Roman" panose="02020603050405020304" pitchFamily="18" charset="0"/>
                        </a:rPr>
                        <a:t>16</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5"/>
                  </a:ext>
                </a:extLst>
              </a:tr>
              <a:tr h="3467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00" dirty="0" smtClean="0">
                          <a:effectLst/>
                          <a:latin typeface="Calibri"/>
                          <a:ea typeface="+mn-ea"/>
                          <a:cs typeface="Times New Roman"/>
                        </a:rPr>
                        <a:t>汽車科</a:t>
                      </a:r>
                      <a:r>
                        <a:rPr lang="en-US" altLang="zh-TW" sz="2000" kern="100" dirty="0" smtClean="0">
                          <a:effectLst/>
                          <a:latin typeface="Calibri"/>
                          <a:ea typeface="+mn-ea"/>
                          <a:cs typeface="Times New Roman"/>
                        </a:rPr>
                        <a:t>-</a:t>
                      </a:r>
                      <a:r>
                        <a:rPr lang="zh-TW" altLang="zh-TW" sz="2000" kern="100" dirty="0" smtClean="0">
                          <a:effectLst/>
                          <a:latin typeface="Calibri"/>
                          <a:ea typeface="+mn-ea"/>
                          <a:cs typeface="Times New Roman"/>
                        </a:rPr>
                        <a:t>進口車輛技術人才專班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panose="02020603050405020304" pitchFamily="18" charset="0"/>
                          <a:ea typeface="新細明體"/>
                          <a:cs typeface="Times New Roman" panose="02020603050405020304" pitchFamily="18" charset="0"/>
                        </a:rPr>
                        <a:t>20</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6"/>
                  </a:ext>
                </a:extLst>
              </a:tr>
              <a:tr h="3467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00" dirty="0" smtClean="0">
                          <a:effectLst/>
                          <a:latin typeface="Calibri"/>
                          <a:ea typeface="+mn-ea"/>
                          <a:cs typeface="Times New Roman"/>
                        </a:rPr>
                        <a:t>汽車科</a:t>
                      </a:r>
                      <a:r>
                        <a:rPr lang="en-US" altLang="zh-TW" sz="2000" kern="100" dirty="0" smtClean="0">
                          <a:effectLst/>
                          <a:latin typeface="Calibri"/>
                          <a:ea typeface="+mn-ea"/>
                          <a:cs typeface="Times New Roman"/>
                        </a:rPr>
                        <a:t>-</a:t>
                      </a:r>
                      <a:r>
                        <a:rPr lang="zh-TW" altLang="zh-TW" sz="2000" kern="100" dirty="0" smtClean="0">
                          <a:effectLst/>
                          <a:latin typeface="Calibri"/>
                          <a:ea typeface="+mn-ea"/>
                          <a:cs typeface="Times New Roman"/>
                        </a:rPr>
                        <a:t>柴油車輛維修班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panose="02020603050405020304" pitchFamily="18" charset="0"/>
                          <a:ea typeface="新細明體"/>
                          <a:cs typeface="Times New Roman" panose="02020603050405020304" pitchFamily="18" charset="0"/>
                        </a:rPr>
                        <a:t>12</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7"/>
                  </a:ext>
                </a:extLst>
              </a:tr>
              <a:tr h="3467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00" dirty="0" smtClean="0">
                          <a:effectLst/>
                          <a:latin typeface="Calibri"/>
                          <a:ea typeface="+mn-ea"/>
                          <a:cs typeface="Times New Roman"/>
                        </a:rPr>
                        <a:t>汽車科</a:t>
                      </a:r>
                      <a:r>
                        <a:rPr lang="en-US" altLang="zh-TW" sz="2000" kern="100" dirty="0" smtClean="0">
                          <a:effectLst/>
                          <a:latin typeface="Calibri"/>
                          <a:ea typeface="+mn-ea"/>
                          <a:cs typeface="Times New Roman"/>
                        </a:rPr>
                        <a:t>-</a:t>
                      </a:r>
                      <a:r>
                        <a:rPr lang="zh-TW" altLang="en-US" sz="2000" kern="100" dirty="0" smtClean="0">
                          <a:effectLst/>
                          <a:latin typeface="Calibri"/>
                          <a:ea typeface="+mn-ea"/>
                          <a:cs typeface="Times New Roman"/>
                        </a:rPr>
                        <a:t>汽車生活顧問養成班</a:t>
                      </a:r>
                      <a:endParaRPr lang="zh-TW" altLang="zh-TW" sz="2000" kern="100" dirty="0" smtClean="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panose="02020603050405020304" pitchFamily="18" charset="0"/>
                          <a:ea typeface="新細明體"/>
                          <a:cs typeface="Times New Roman" panose="02020603050405020304" pitchFamily="18" charset="0"/>
                        </a:rPr>
                        <a:t>12</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8"/>
                  </a:ext>
                </a:extLst>
              </a:tr>
              <a:tr h="3467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kern="100" dirty="0" smtClean="0">
                          <a:effectLst/>
                          <a:latin typeface="Calibri"/>
                          <a:ea typeface="新細明體"/>
                          <a:cs typeface="Times New Roman"/>
                        </a:rPr>
                        <a:t>汽車科</a:t>
                      </a:r>
                      <a:r>
                        <a:rPr lang="en-US" altLang="zh-TW" sz="2000" kern="100" dirty="0" smtClean="0">
                          <a:effectLst/>
                          <a:latin typeface="Calibri"/>
                          <a:ea typeface="新細明體"/>
                          <a:cs typeface="Times New Roman"/>
                        </a:rPr>
                        <a:t>-</a:t>
                      </a:r>
                      <a:r>
                        <a:rPr lang="zh-TW" altLang="en-US" sz="2000" kern="100" dirty="0" smtClean="0">
                          <a:effectLst/>
                          <a:latin typeface="Calibri"/>
                          <a:ea typeface="新細明體"/>
                          <a:cs typeface="Times New Roman"/>
                        </a:rPr>
                        <a:t>車輛板噴技術人才班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smtClean="0">
                          <a:effectLst/>
                          <a:latin typeface="Times New Roman" panose="02020603050405020304" pitchFamily="18" charset="0"/>
                          <a:ea typeface="新細明體"/>
                          <a:cs typeface="Times New Roman" panose="02020603050405020304" pitchFamily="18" charset="0"/>
                        </a:rPr>
                        <a:t>1</a:t>
                      </a:r>
                      <a:r>
                        <a:rPr lang="en-US" sz="2000" kern="100" dirty="0">
                          <a:effectLst/>
                          <a:latin typeface="Times New Roman" panose="02020603050405020304" pitchFamily="18" charset="0"/>
                          <a:ea typeface="新細明體"/>
                          <a:cs typeface="Times New Roman" panose="02020603050405020304" pitchFamily="18" charset="0"/>
                        </a:rPr>
                        <a:t>2</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9"/>
                  </a:ext>
                </a:extLst>
              </a:tr>
              <a:tr h="346797">
                <a:tc rowSpan="5">
                  <a:txBody>
                    <a:bodyPr/>
                    <a:lstStyle/>
                    <a:p>
                      <a:pPr algn="ctr">
                        <a:spcAft>
                          <a:spcPts val="0"/>
                        </a:spcAft>
                      </a:pPr>
                      <a:r>
                        <a:rPr lang="zh-TW" sz="2000" kern="100" dirty="0">
                          <a:effectLst/>
                          <a:latin typeface="Calibri"/>
                          <a:ea typeface="微軟正黑體" panose="020B0604030504040204" pitchFamily="34" charset="-120"/>
                          <a:cs typeface="Times New Roman"/>
                        </a:rPr>
                        <a:t>金甌女中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effectLst/>
                          <a:latin typeface="Calibri"/>
                          <a:ea typeface="微軟正黑體" panose="020B0604030504040204" pitchFamily="34" charset="-120"/>
                          <a:cs typeface="Times New Roman"/>
                        </a:rPr>
                        <a:t>商業經營科</a:t>
                      </a:r>
                      <a:r>
                        <a:rPr lang="en-US" altLang="zh-TW" sz="2000" kern="100" dirty="0">
                          <a:effectLst/>
                          <a:latin typeface="Calibri"/>
                          <a:ea typeface="微軟正黑體" panose="020B0604030504040204" pitchFamily="34" charset="-120"/>
                          <a:cs typeface="Times New Roman"/>
                        </a:rPr>
                        <a:t>-</a:t>
                      </a:r>
                      <a:r>
                        <a:rPr lang="zh-TW" altLang="en-US" sz="2000" kern="100" dirty="0">
                          <a:effectLst/>
                          <a:latin typeface="Calibri"/>
                          <a:ea typeface="微軟正黑體" panose="020B0604030504040204" pitchFamily="34" charset="-120"/>
                          <a:cs typeface="Times New Roman"/>
                        </a:rPr>
                        <a:t>時尚經營微型創業班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panose="02020603050405020304" pitchFamily="18" charset="0"/>
                          <a:ea typeface="新細明體"/>
                          <a:cs typeface="Times New Roman" panose="02020603050405020304" pitchFamily="18" charset="0"/>
                        </a:rPr>
                        <a:t>25</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10"/>
                  </a:ext>
                </a:extLst>
              </a:tr>
              <a:tr h="346797">
                <a:tc vMerge="1">
                  <a:txBody>
                    <a:bodyPr/>
                    <a:lstStyle/>
                    <a:p>
                      <a:endParaRPr lang="zh-TW" altLang="en-US"/>
                    </a:p>
                  </a:txBody>
                  <a:tcPr/>
                </a:tc>
                <a:tc>
                  <a:txBody>
                    <a:bodyPr/>
                    <a:lstStyle/>
                    <a:p>
                      <a:pPr>
                        <a:spcAft>
                          <a:spcPts val="0"/>
                        </a:spcAft>
                      </a:pPr>
                      <a:r>
                        <a:rPr lang="zh-TW" altLang="en-US" sz="2000" kern="100" dirty="0">
                          <a:effectLst/>
                          <a:latin typeface="Calibri"/>
                          <a:ea typeface="新細明體"/>
                          <a:cs typeface="Times New Roman"/>
                        </a:rPr>
                        <a:t>觀光事業科</a:t>
                      </a:r>
                      <a:r>
                        <a:rPr lang="en-US" altLang="zh-TW" sz="2000" kern="100" dirty="0" smtClean="0">
                          <a:effectLst/>
                          <a:latin typeface="Calibri"/>
                          <a:ea typeface="新細明體"/>
                          <a:cs typeface="Times New Roman"/>
                        </a:rPr>
                        <a:t>-</a:t>
                      </a:r>
                      <a:r>
                        <a:rPr lang="zh-TW" altLang="en-US" sz="2000" kern="100" dirty="0" smtClean="0">
                          <a:effectLst/>
                          <a:latin typeface="Calibri"/>
                          <a:ea typeface="新細明體"/>
                          <a:cs typeface="Times New Roman"/>
                        </a:rPr>
                        <a:t>遊程設計與導覽精英班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a:effectLst/>
                          <a:latin typeface="Times New Roman" panose="02020603050405020304" pitchFamily="18" charset="0"/>
                          <a:ea typeface="新細明體"/>
                          <a:cs typeface="Times New Roman" panose="02020603050405020304" pitchFamily="18" charset="0"/>
                        </a:rPr>
                        <a:t>25</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11"/>
                  </a:ext>
                </a:extLst>
              </a:tr>
              <a:tr h="3467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00" dirty="0">
                          <a:effectLst/>
                          <a:latin typeface="Calibri"/>
                          <a:ea typeface="微軟正黑體" panose="020B0604030504040204" pitchFamily="34" charset="-120"/>
                          <a:cs typeface="Times New Roman"/>
                        </a:rPr>
                        <a:t>應用外語</a:t>
                      </a:r>
                      <a:r>
                        <a:rPr lang="zh-TW" altLang="zh-TW" sz="2000" kern="100" dirty="0" smtClean="0">
                          <a:effectLst/>
                          <a:latin typeface="Calibri"/>
                          <a:ea typeface="微軟正黑體" panose="020B0604030504040204" pitchFamily="34" charset="-120"/>
                          <a:cs typeface="Times New Roman"/>
                        </a:rPr>
                        <a:t>科日文組</a:t>
                      </a:r>
                      <a:r>
                        <a:rPr lang="en-US" altLang="zh-TW" sz="2000" kern="100" dirty="0" smtClean="0">
                          <a:effectLst/>
                          <a:latin typeface="Calibri"/>
                          <a:ea typeface="微軟正黑體" panose="020B0604030504040204" pitchFamily="34" charset="-120"/>
                          <a:cs typeface="Times New Roman"/>
                        </a:rPr>
                        <a:t>-</a:t>
                      </a:r>
                      <a:r>
                        <a:rPr lang="zh-TW" altLang="zh-TW" sz="2000" kern="100" dirty="0">
                          <a:effectLst/>
                          <a:latin typeface="Calibri"/>
                          <a:ea typeface="微軟正黑體" panose="020B0604030504040204" pitchFamily="34" charset="-120"/>
                          <a:cs typeface="Times New Roman"/>
                        </a:rPr>
                        <a:t>日文創意聲</a:t>
                      </a:r>
                      <a:r>
                        <a:rPr lang="zh-TW" altLang="zh-TW" sz="2000" kern="100" dirty="0" smtClean="0">
                          <a:effectLst/>
                          <a:latin typeface="Calibri"/>
                          <a:ea typeface="微軟正黑體" panose="020B0604030504040204" pitchFamily="34" charset="-120"/>
                          <a:cs typeface="Times New Roman"/>
                        </a:rPr>
                        <a:t>優班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a:effectLst/>
                          <a:latin typeface="Times New Roman" panose="02020603050405020304" pitchFamily="18" charset="0"/>
                          <a:ea typeface="新細明體"/>
                          <a:cs typeface="Times New Roman" panose="02020603050405020304" pitchFamily="18" charset="0"/>
                        </a:rPr>
                        <a:t>50</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12"/>
                  </a:ext>
                </a:extLst>
              </a:tr>
              <a:tr h="346797">
                <a:tc vMerge="1">
                  <a:txBody>
                    <a:bodyPr/>
                    <a:lstStyle/>
                    <a:p>
                      <a:endParaRPr lang="zh-TW" altLang="en-US"/>
                    </a:p>
                  </a:txBody>
                  <a:tcPr/>
                </a:tc>
                <a:tc>
                  <a:txBody>
                    <a:bodyPr/>
                    <a:lstStyle/>
                    <a:p>
                      <a:pPr>
                        <a:spcAft>
                          <a:spcPts val="0"/>
                        </a:spcAft>
                      </a:pPr>
                      <a:r>
                        <a:rPr lang="zh-TW" altLang="en-US" sz="2000" kern="100" dirty="0">
                          <a:effectLst/>
                          <a:latin typeface="Calibri"/>
                          <a:ea typeface="新細明體"/>
                          <a:cs typeface="Times New Roman"/>
                        </a:rPr>
                        <a:t>應用外語</a:t>
                      </a:r>
                      <a:r>
                        <a:rPr lang="zh-TW" altLang="en-US" sz="2000" kern="100" dirty="0" smtClean="0">
                          <a:effectLst/>
                          <a:latin typeface="Calibri"/>
                          <a:ea typeface="新細明體"/>
                          <a:cs typeface="Times New Roman"/>
                        </a:rPr>
                        <a:t>科英語組</a:t>
                      </a:r>
                      <a:r>
                        <a:rPr lang="en-US" altLang="zh-TW" sz="2000" kern="100" dirty="0" smtClean="0">
                          <a:effectLst/>
                          <a:latin typeface="Calibri"/>
                          <a:ea typeface="新細明體"/>
                          <a:cs typeface="Times New Roman"/>
                        </a:rPr>
                        <a:t>-</a:t>
                      </a:r>
                      <a:r>
                        <a:rPr lang="zh-TW" altLang="en-US" sz="2000" kern="100" dirty="0" smtClean="0">
                          <a:effectLst/>
                          <a:latin typeface="Calibri"/>
                          <a:ea typeface="新細明體"/>
                          <a:cs typeface="Times New Roman"/>
                        </a:rPr>
                        <a:t>職場英語達人班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panose="02020603050405020304" pitchFamily="18" charset="0"/>
                          <a:ea typeface="新細明體"/>
                          <a:cs typeface="Times New Roman" panose="02020603050405020304" pitchFamily="18" charset="0"/>
                        </a:rPr>
                        <a:t>50</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13"/>
                  </a:ext>
                </a:extLst>
              </a:tr>
              <a:tr h="346797">
                <a:tc vMerge="1">
                  <a:txBody>
                    <a:bodyPr/>
                    <a:lstStyle/>
                    <a:p>
                      <a:pPr algn="ctr">
                        <a:spcAft>
                          <a:spcPts val="0"/>
                        </a:spcAft>
                      </a:pP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altLang="en-US" sz="2000" kern="100" dirty="0">
                          <a:effectLst/>
                          <a:latin typeface="Calibri"/>
                          <a:ea typeface="新細明體"/>
                          <a:cs typeface="Times New Roman"/>
                        </a:rPr>
                        <a:t>多媒體設計科</a:t>
                      </a:r>
                      <a:r>
                        <a:rPr lang="en-US" altLang="zh-TW" sz="2000" kern="100" dirty="0" smtClean="0">
                          <a:effectLst/>
                          <a:latin typeface="Calibri"/>
                          <a:ea typeface="新細明體"/>
                          <a:cs typeface="Times New Roman"/>
                        </a:rPr>
                        <a:t>-</a:t>
                      </a:r>
                      <a:r>
                        <a:rPr lang="zh-TW" altLang="en-US" sz="2000" kern="100" dirty="0" smtClean="0">
                          <a:effectLst/>
                          <a:latin typeface="Calibri"/>
                          <a:ea typeface="新細明體"/>
                          <a:cs typeface="Times New Roman"/>
                        </a:rPr>
                        <a:t>文創影音剪輯班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a:effectLst/>
                          <a:latin typeface="Times New Roman" panose="02020603050405020304" pitchFamily="18" charset="0"/>
                          <a:ea typeface="新細明體"/>
                          <a:cs typeface="Times New Roman" panose="02020603050405020304" pitchFamily="18" charset="0"/>
                        </a:rPr>
                        <a:t>25</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14"/>
                  </a:ext>
                </a:extLst>
              </a:tr>
            </a:tbl>
          </a:graphicData>
        </a:graphic>
      </p:graphicFrame>
      <p:sp>
        <p:nvSpPr>
          <p:cNvPr id="6" name="標題 1"/>
          <p:cNvSpPr txBox="1">
            <a:spLocks/>
          </p:cNvSpPr>
          <p:nvPr/>
        </p:nvSpPr>
        <p:spPr>
          <a:xfrm>
            <a:off x="1035090" y="-222423"/>
            <a:ext cx="7776864" cy="994122"/>
          </a:xfrm>
          <a:prstGeom prst="rect">
            <a:avLst/>
          </a:prstGeom>
        </p:spPr>
        <p:txBody>
          <a:bodyPr anchor="ctr">
            <a:normAutofit fontScale="8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b="1" dirty="0" smtClean="0">
                <a:solidFill>
                  <a:srgbClr val="C00000"/>
                </a:solidFill>
                <a:latin typeface="微軟正黑體" panose="020B0604030504040204" pitchFamily="34" charset="-120"/>
              </a:rPr>
              <a:t>特色招生</a:t>
            </a:r>
            <a:r>
              <a:rPr lang="zh-TW" altLang="en-US" b="1" dirty="0">
                <a:solidFill>
                  <a:srgbClr val="C00000"/>
                </a:solidFill>
                <a:latin typeface="微軟正黑體" panose="020B0604030504040204" pitchFamily="34" charset="-120"/>
              </a:rPr>
              <a:t>專業群科</a:t>
            </a:r>
            <a:r>
              <a:rPr lang="zh-TW" altLang="en-US" b="1" dirty="0" smtClean="0">
                <a:solidFill>
                  <a:srgbClr val="C00000"/>
                </a:solidFill>
                <a:latin typeface="微軟正黑體" panose="020B0604030504040204" pitchFamily="34" charset="-120"/>
              </a:rPr>
              <a:t>甄選入學</a:t>
            </a:r>
            <a:r>
              <a:rPr lang="en-US" altLang="zh-TW" b="1" dirty="0" smtClean="0">
                <a:solidFill>
                  <a:srgbClr val="C00000"/>
                </a:solidFill>
                <a:latin typeface="微軟正黑體" panose="020B0604030504040204" pitchFamily="34" charset="-120"/>
              </a:rPr>
              <a:t>--</a:t>
            </a:r>
            <a:r>
              <a:rPr lang="zh-TW" altLang="en-US" b="1" dirty="0" smtClean="0">
                <a:solidFill>
                  <a:srgbClr val="C00000"/>
                </a:solidFill>
                <a:latin typeface="微軟正黑體" panose="020B0604030504040204" pitchFamily="34" charset="-120"/>
              </a:rPr>
              <a:t>臺北市</a:t>
            </a:r>
            <a:endParaRPr lang="zh-TW" altLang="en-US" dirty="0">
              <a:latin typeface="微軟正黑體" panose="020B0604030504040204" pitchFamily="34" charset="-120"/>
            </a:endParaRPr>
          </a:p>
        </p:txBody>
      </p:sp>
    </p:spTree>
    <p:extLst>
      <p:ext uri="{BB962C8B-B14F-4D97-AF65-F5344CB8AC3E}">
        <p14:creationId xmlns:p14="http://schemas.microsoft.com/office/powerpoint/2010/main" val="2381640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474224443"/>
              </p:ext>
            </p:extLst>
          </p:nvPr>
        </p:nvGraphicFramePr>
        <p:xfrm>
          <a:off x="1187624" y="1537158"/>
          <a:ext cx="7746064" cy="4359447"/>
        </p:xfrm>
        <a:graphic>
          <a:graphicData uri="http://schemas.openxmlformats.org/drawingml/2006/table">
            <a:tbl>
              <a:tblPr firstRow="1" bandRow="1">
                <a:tableStyleId>{5C22544A-7EE6-4342-B048-85BDC9FD1C3A}</a:tableStyleId>
              </a:tblPr>
              <a:tblGrid>
                <a:gridCol w="1774171">
                  <a:extLst>
                    <a:ext uri="{9D8B030D-6E8A-4147-A177-3AD203B41FA5}">
                      <a16:colId xmlns:a16="http://schemas.microsoft.com/office/drawing/2014/main" val="20000"/>
                    </a:ext>
                  </a:extLst>
                </a:gridCol>
                <a:gridCol w="4886094">
                  <a:extLst>
                    <a:ext uri="{9D8B030D-6E8A-4147-A177-3AD203B41FA5}">
                      <a16:colId xmlns:a16="http://schemas.microsoft.com/office/drawing/2014/main" val="20001"/>
                    </a:ext>
                  </a:extLst>
                </a:gridCol>
                <a:gridCol w="1085799">
                  <a:extLst>
                    <a:ext uri="{9D8B030D-6E8A-4147-A177-3AD203B41FA5}">
                      <a16:colId xmlns:a16="http://schemas.microsoft.com/office/drawing/2014/main" val="20002"/>
                    </a:ext>
                  </a:extLst>
                </a:gridCol>
              </a:tblGrid>
              <a:tr h="340401">
                <a:tc>
                  <a:txBody>
                    <a:bodyPr/>
                    <a:lstStyle/>
                    <a:p>
                      <a:pPr algn="ctr">
                        <a:spcAft>
                          <a:spcPts val="0"/>
                        </a:spcAft>
                      </a:pPr>
                      <a:r>
                        <a:rPr lang="zh-TW" sz="2000" b="1" kern="0" dirty="0">
                          <a:effectLst/>
                          <a:latin typeface="Times New Roman"/>
                          <a:ea typeface="微軟正黑體" panose="020B0604030504040204" pitchFamily="34" charset="-120"/>
                          <a:cs typeface="Times New Roman"/>
                        </a:rPr>
                        <a:t>校名</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dirty="0">
                          <a:effectLst/>
                          <a:latin typeface="Times New Roman"/>
                          <a:ea typeface="微軟正黑體" panose="020B0604030504040204" pitchFamily="34" charset="-120"/>
                          <a:cs typeface="Times New Roman"/>
                        </a:rPr>
                        <a:t>特色招生科</a:t>
                      </a:r>
                      <a:r>
                        <a:rPr lang="en-US" sz="2000" b="1" kern="0" dirty="0">
                          <a:effectLst/>
                          <a:latin typeface="Times New Roman"/>
                          <a:ea typeface="微軟正黑體" panose="020B0604030504040204" pitchFamily="34" charset="-120"/>
                          <a:cs typeface="Times New Roman"/>
                        </a:rPr>
                        <a:t>/</a:t>
                      </a:r>
                      <a:r>
                        <a:rPr lang="zh-TW" sz="2000" b="1" kern="0" dirty="0">
                          <a:effectLst/>
                          <a:latin typeface="Times New Roman"/>
                          <a:ea typeface="微軟正黑體" panose="020B0604030504040204" pitchFamily="34" charset="-120"/>
                          <a:cs typeface="Times New Roman"/>
                        </a:rPr>
                        <a:t>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dirty="0">
                          <a:effectLst/>
                          <a:latin typeface="Times New Roman"/>
                          <a:ea typeface="微軟正黑體" panose="020B0604030504040204" pitchFamily="34" charset="-120"/>
                          <a:cs typeface="Times New Roman"/>
                        </a:rPr>
                        <a:t>招生名額</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00"/>
                  </a:ext>
                </a:extLst>
              </a:tr>
              <a:tr h="327305">
                <a:tc>
                  <a:txBody>
                    <a:bodyPr/>
                    <a:lstStyle/>
                    <a:p>
                      <a:pPr algn="ctr">
                        <a:spcAft>
                          <a:spcPts val="0"/>
                        </a:spcAft>
                      </a:pPr>
                      <a:r>
                        <a:rPr lang="zh-TW" sz="2000" kern="100" dirty="0">
                          <a:effectLst/>
                          <a:latin typeface="Calibri"/>
                          <a:ea typeface="微軟正黑體" panose="020B0604030504040204" pitchFamily="34" charset="-120"/>
                          <a:cs typeface="Times New Roman"/>
                        </a:rPr>
                        <a:t>育達家商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effectLst/>
                          <a:latin typeface="Calibri"/>
                          <a:ea typeface="微軟正黑體" panose="020B0604030504040204" pitchFamily="34" charset="-120"/>
                          <a:cs typeface="Times New Roman"/>
                        </a:rPr>
                        <a:t>餐飲管理科</a:t>
                      </a:r>
                      <a:r>
                        <a:rPr lang="en-US" sz="2000" kern="100" dirty="0">
                          <a:effectLst/>
                          <a:latin typeface="Calibri"/>
                          <a:ea typeface="微軟正黑體" panose="020B0604030504040204" pitchFamily="34" charset="-120"/>
                          <a:cs typeface="Times New Roman"/>
                        </a:rPr>
                        <a:t>-</a:t>
                      </a:r>
                      <a:r>
                        <a:rPr lang="zh-TW" sz="2000" kern="100" dirty="0">
                          <a:effectLst/>
                          <a:latin typeface="Calibri"/>
                          <a:ea typeface="微軟正黑體" panose="020B0604030504040204" pitchFamily="34" charset="-120"/>
                          <a:cs typeface="Times New Roman"/>
                        </a:rPr>
                        <a:t>烘焙實務廚藝專班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panose="02020603050405020304" pitchFamily="18" charset="0"/>
                          <a:ea typeface="新細明體"/>
                          <a:cs typeface="Times New Roman" panose="02020603050405020304" pitchFamily="18" charset="0"/>
                        </a:rPr>
                        <a:t>50</a:t>
                      </a:r>
                      <a:endParaRPr lang="zh-TW" sz="2000" kern="100" dirty="0">
                        <a:effectLst/>
                        <a:latin typeface="Times New Roman" panose="02020603050405020304" pitchFamily="18" charset="0"/>
                        <a:ea typeface="新細明體"/>
                        <a:cs typeface="Times New Roman" panose="02020603050405020304" pitchFamily="18" charset="0"/>
                      </a:endParaRPr>
                    </a:p>
                  </a:txBody>
                  <a:tcPr marL="19050" marR="19050" marT="0" marB="0" anchor="ctr"/>
                </a:tc>
                <a:extLst>
                  <a:ext uri="{0D108BD9-81ED-4DB2-BD59-A6C34878D82A}">
                    <a16:rowId xmlns:a16="http://schemas.microsoft.com/office/drawing/2014/main" val="10001"/>
                  </a:ext>
                </a:extLst>
              </a:tr>
              <a:tr h="340401">
                <a:tc>
                  <a:txBody>
                    <a:bodyPr/>
                    <a:lstStyle/>
                    <a:p>
                      <a:pPr algn="ctr">
                        <a:spcAft>
                          <a:spcPts val="0"/>
                        </a:spcAft>
                      </a:pPr>
                      <a:r>
                        <a:rPr lang="zh-TW" sz="2000" kern="100" dirty="0">
                          <a:effectLst/>
                          <a:latin typeface="Calibri"/>
                          <a:ea typeface="微軟正黑體" panose="020B0604030504040204" pitchFamily="34" charset="-120"/>
                          <a:cs typeface="Times New Roman"/>
                        </a:rPr>
                        <a:t>協和祐德高中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solidFill>
                            <a:srgbClr val="000000"/>
                          </a:solidFill>
                          <a:effectLst/>
                          <a:latin typeface="Calibri"/>
                          <a:ea typeface="微軟正黑體" panose="020B0604030504040204" pitchFamily="34" charset="-120"/>
                          <a:cs typeface="Times New Roman"/>
                        </a:rPr>
                        <a:t>汽車科</a:t>
                      </a:r>
                      <a:r>
                        <a:rPr lang="en-US" sz="2000" kern="100" dirty="0">
                          <a:solidFill>
                            <a:srgbClr val="000000"/>
                          </a:solidFill>
                          <a:effectLst/>
                          <a:latin typeface="Calibri"/>
                          <a:ea typeface="微軟正黑體" panose="020B0604030504040204" pitchFamily="34" charset="-120"/>
                          <a:cs typeface="Times New Roman"/>
                        </a:rPr>
                        <a:t>-</a:t>
                      </a:r>
                      <a:r>
                        <a:rPr lang="zh-TW" sz="2000" kern="100" dirty="0">
                          <a:solidFill>
                            <a:srgbClr val="000000"/>
                          </a:solidFill>
                          <a:effectLst/>
                          <a:latin typeface="Calibri"/>
                          <a:ea typeface="微軟正黑體" panose="020B0604030504040204" pitchFamily="34" charset="-120"/>
                          <a:cs typeface="Times New Roman"/>
                        </a:rPr>
                        <a:t>重型機車維修班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solidFill>
                            <a:srgbClr val="000000"/>
                          </a:solidFill>
                          <a:effectLst/>
                          <a:latin typeface="Times New Roman"/>
                          <a:ea typeface="新細明體"/>
                          <a:cs typeface="Times New Roman"/>
                        </a:rPr>
                        <a:t>45</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05"/>
                  </a:ext>
                </a:extLst>
              </a:tr>
              <a:tr h="340401">
                <a:tc rowSpan="5">
                  <a:txBody>
                    <a:bodyPr/>
                    <a:lstStyle/>
                    <a:p>
                      <a:pPr algn="ctr">
                        <a:spcAft>
                          <a:spcPts val="0"/>
                        </a:spcAft>
                      </a:pPr>
                      <a:r>
                        <a:rPr lang="zh-TW" sz="2000" kern="100" dirty="0">
                          <a:effectLst/>
                          <a:latin typeface="Calibri"/>
                          <a:ea typeface="微軟正黑體" panose="020B0604030504040204" pitchFamily="34" charset="-120"/>
                          <a:cs typeface="Times New Roman"/>
                        </a:rPr>
                        <a:t>景文高中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effectLst/>
                          <a:latin typeface="Calibri"/>
                          <a:ea typeface="微軟正黑體" panose="020B0604030504040204" pitchFamily="34" charset="-120"/>
                          <a:cs typeface="Times New Roman"/>
                        </a:rPr>
                        <a:t>應用外語科英文組</a:t>
                      </a:r>
                      <a:r>
                        <a:rPr lang="en-US" sz="2000" kern="100" dirty="0">
                          <a:effectLst/>
                          <a:latin typeface="Times New Roman"/>
                          <a:ea typeface="新細明體"/>
                          <a:cs typeface="Times New Roman"/>
                        </a:rPr>
                        <a:t>–</a:t>
                      </a:r>
                      <a:r>
                        <a:rPr lang="zh-TW" sz="2000" kern="100" dirty="0">
                          <a:effectLst/>
                          <a:latin typeface="Calibri"/>
                          <a:ea typeface="微軟正黑體" panose="020B0604030504040204" pitchFamily="34" charset="-120"/>
                          <a:cs typeface="Times New Roman"/>
                        </a:rPr>
                        <a:t>航空服務特色班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06"/>
                  </a:ext>
                </a:extLst>
              </a:tr>
              <a:tr h="340401">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資訊科</a:t>
                      </a:r>
                      <a:r>
                        <a:rPr lang="en-US" sz="2000" kern="0" dirty="0">
                          <a:effectLst/>
                          <a:latin typeface="Calibri"/>
                          <a:ea typeface="微軟正黑體" panose="020B0604030504040204" pitchFamily="34" charset="-120"/>
                          <a:cs typeface="標楷體"/>
                        </a:rPr>
                        <a:t>-</a:t>
                      </a:r>
                      <a:r>
                        <a:rPr lang="en-US" sz="2000" kern="0" dirty="0" smtClean="0">
                          <a:effectLst/>
                          <a:latin typeface="Calibri"/>
                          <a:ea typeface="微軟正黑體" panose="020B0604030504040204" pitchFamily="34" charset="-120"/>
                          <a:cs typeface="標楷體"/>
                        </a:rPr>
                        <a:t>A</a:t>
                      </a:r>
                      <a:r>
                        <a:rPr lang="en-US" altLang="zh-TW" sz="2000" kern="0" dirty="0" smtClean="0">
                          <a:effectLst/>
                          <a:latin typeface="Calibri"/>
                          <a:ea typeface="微軟正黑體" panose="020B0604030504040204" pitchFamily="34" charset="-120"/>
                          <a:cs typeface="標楷體"/>
                        </a:rPr>
                        <a:t>I</a:t>
                      </a:r>
                      <a:r>
                        <a:rPr lang="zh-TW" altLang="en-US" sz="2000" kern="0" dirty="0" smtClean="0">
                          <a:effectLst/>
                          <a:latin typeface="Calibri"/>
                          <a:ea typeface="微軟正黑體" panose="020B0604030504040204" pitchFamily="34" charset="-120"/>
                          <a:cs typeface="標楷體"/>
                        </a:rPr>
                        <a:t>機器人</a:t>
                      </a:r>
                      <a:r>
                        <a:rPr lang="zh-TW" sz="2000" kern="0" dirty="0" smtClean="0">
                          <a:effectLst/>
                          <a:latin typeface="Calibri"/>
                          <a:ea typeface="微軟正黑體" panose="020B0604030504040204" pitchFamily="34" charset="-120"/>
                          <a:cs typeface="標楷體"/>
                        </a:rPr>
                        <a:t>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07"/>
                  </a:ext>
                </a:extLst>
              </a:tr>
              <a:tr h="340401">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廣告設計科</a:t>
                      </a:r>
                      <a:r>
                        <a:rPr lang="en-US" sz="2000" kern="0" dirty="0">
                          <a:effectLst/>
                          <a:latin typeface="Calibri"/>
                          <a:ea typeface="微軟正黑體" panose="020B0604030504040204" pitchFamily="34" charset="-120"/>
                          <a:cs typeface="標楷體"/>
                        </a:rPr>
                        <a:t>-</a:t>
                      </a:r>
                      <a:r>
                        <a:rPr lang="zh-TW" sz="2000" kern="0" dirty="0">
                          <a:effectLst/>
                          <a:latin typeface="Calibri"/>
                          <a:ea typeface="微軟正黑體" panose="020B0604030504040204" pitchFamily="34" charset="-120"/>
                          <a:cs typeface="標楷體"/>
                        </a:rPr>
                        <a:t>動漫及創意</a:t>
                      </a:r>
                      <a:r>
                        <a:rPr lang="zh-TW" sz="2000" kern="0" dirty="0" smtClean="0">
                          <a:effectLst/>
                          <a:latin typeface="Calibri"/>
                          <a:ea typeface="微軟正黑體" panose="020B0604030504040204" pitchFamily="34" charset="-120"/>
                          <a:cs typeface="標楷體"/>
                        </a:rPr>
                        <a:t>設計班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08"/>
                  </a:ext>
                </a:extLst>
              </a:tr>
              <a:tr h="340401">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室內空間設計科</a:t>
                      </a:r>
                      <a:r>
                        <a:rPr lang="en-US" sz="2000" kern="0" dirty="0">
                          <a:effectLst/>
                          <a:latin typeface="Calibri"/>
                          <a:ea typeface="微軟正黑體" panose="020B0604030504040204" pitchFamily="34" charset="-120"/>
                          <a:cs typeface="標楷體"/>
                        </a:rPr>
                        <a:t>-</a:t>
                      </a:r>
                      <a:r>
                        <a:rPr lang="zh-TW" sz="2000" kern="0" dirty="0">
                          <a:effectLst/>
                          <a:latin typeface="Calibri"/>
                          <a:ea typeface="微軟正黑體" panose="020B0604030504040204" pitchFamily="34" charset="-120"/>
                          <a:cs typeface="標楷體"/>
                        </a:rPr>
                        <a:t>住家及商店</a:t>
                      </a:r>
                      <a:r>
                        <a:rPr lang="zh-TW" sz="2000" kern="0" dirty="0" smtClean="0">
                          <a:effectLst/>
                          <a:latin typeface="Calibri"/>
                          <a:ea typeface="微軟正黑體" panose="020B0604030504040204" pitchFamily="34" charset="-120"/>
                          <a:cs typeface="標楷體"/>
                        </a:rPr>
                        <a:t>設計班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20</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09"/>
                  </a:ext>
                </a:extLst>
              </a:tr>
              <a:tr h="340401">
                <a:tc vMerge="1">
                  <a:txBody>
                    <a:bodyPr/>
                    <a:lstStyle/>
                    <a:p>
                      <a:endParaRPr lang="zh-TW" altLang="en-US"/>
                    </a:p>
                  </a:txBody>
                  <a:tcPr/>
                </a:tc>
                <a:tc>
                  <a:txBody>
                    <a:bodyPr/>
                    <a:lstStyle/>
                    <a:p>
                      <a:pPr>
                        <a:spcAft>
                          <a:spcPts val="0"/>
                        </a:spcAft>
                      </a:pPr>
                      <a:r>
                        <a:rPr lang="zh-TW" altLang="en-US" sz="2000" kern="0" dirty="0">
                          <a:effectLst/>
                          <a:latin typeface="Calibri"/>
                          <a:ea typeface="微軟正黑體" panose="020B0604030504040204" pitchFamily="34" charset="-120"/>
                          <a:cs typeface="標楷體"/>
                        </a:rPr>
                        <a:t>商業經營科</a:t>
                      </a:r>
                      <a:r>
                        <a:rPr lang="en-US" sz="2000" kern="0" dirty="0" smtClean="0">
                          <a:effectLst/>
                          <a:latin typeface="Calibri"/>
                          <a:ea typeface="微軟正黑體" panose="020B0604030504040204" pitchFamily="34" charset="-120"/>
                          <a:cs typeface="標楷體"/>
                        </a:rPr>
                        <a:t>-</a:t>
                      </a:r>
                      <a:r>
                        <a:rPr lang="zh-TW" altLang="en-US" sz="2000" kern="0" dirty="0" smtClean="0">
                          <a:effectLst/>
                          <a:latin typeface="Calibri"/>
                          <a:ea typeface="微軟正黑體" panose="020B0604030504040204" pitchFamily="34" charset="-120"/>
                          <a:cs typeface="標楷體"/>
                        </a:rPr>
                        <a:t>電商行銷</a:t>
                      </a:r>
                      <a:r>
                        <a:rPr lang="zh-TW" sz="2000" kern="0" dirty="0" smtClean="0">
                          <a:effectLst/>
                          <a:latin typeface="Calibri"/>
                          <a:ea typeface="微軟正黑體" panose="020B0604030504040204" pitchFamily="34" charset="-120"/>
                          <a:cs typeface="標楷體"/>
                        </a:rPr>
                        <a:t>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10</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10"/>
                  </a:ext>
                </a:extLst>
              </a:tr>
              <a:tr h="340401">
                <a:tc rowSpan="4">
                  <a:txBody>
                    <a:bodyPr/>
                    <a:lstStyle/>
                    <a:p>
                      <a:pPr algn="ctr">
                        <a:spcAft>
                          <a:spcPts val="0"/>
                        </a:spcAft>
                      </a:pPr>
                      <a:r>
                        <a:rPr lang="zh-TW" altLang="en-US" sz="2000" kern="100" dirty="0">
                          <a:effectLst/>
                          <a:latin typeface="Calibri"/>
                          <a:ea typeface="微軟正黑體" panose="020B0604030504040204" pitchFamily="34" charset="-120"/>
                          <a:cs typeface="Times New Roman"/>
                        </a:rPr>
                        <a:t>滬江</a:t>
                      </a:r>
                      <a:r>
                        <a:rPr lang="zh-TW" sz="2000" kern="100" dirty="0">
                          <a:effectLst/>
                          <a:latin typeface="Calibri"/>
                          <a:ea typeface="微軟正黑體" panose="020B0604030504040204" pitchFamily="34" charset="-120"/>
                          <a:cs typeface="Times New Roman"/>
                        </a:rPr>
                        <a:t>高中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altLang="en-US" sz="2000" kern="100" dirty="0">
                          <a:effectLst/>
                          <a:latin typeface="Calibri"/>
                          <a:ea typeface="微軟正黑體" panose="020B0604030504040204" pitchFamily="34" charset="-120"/>
                          <a:cs typeface="Times New Roman"/>
                        </a:rPr>
                        <a:t>廣告設計科</a:t>
                      </a:r>
                      <a:r>
                        <a:rPr lang="en-US" sz="2000" kern="100" dirty="0" smtClean="0">
                          <a:effectLst/>
                          <a:latin typeface="Times New Roman"/>
                          <a:ea typeface="新細明體"/>
                          <a:cs typeface="Times New Roman"/>
                        </a:rPr>
                        <a:t>-</a:t>
                      </a:r>
                      <a:r>
                        <a:rPr lang="zh-TW" altLang="en-US" sz="2000" kern="100" dirty="0" smtClean="0">
                          <a:effectLst/>
                          <a:latin typeface="Times New Roman"/>
                          <a:ea typeface="新細明體"/>
                          <a:cs typeface="Times New Roman"/>
                        </a:rPr>
                        <a:t>數位</a:t>
                      </a:r>
                      <a:r>
                        <a:rPr lang="zh-TW" altLang="en-US" sz="2000" kern="100" dirty="0" smtClean="0">
                          <a:effectLst/>
                          <a:latin typeface="Calibri"/>
                          <a:ea typeface="微軟正黑體" panose="020B0604030504040204" pitchFamily="34" charset="-120"/>
                          <a:cs typeface="Times New Roman"/>
                        </a:rPr>
                        <a:t>文創班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Times New Roman"/>
                          <a:ea typeface="新細明體"/>
                          <a:cs typeface="Times New Roman"/>
                        </a:rPr>
                        <a:t>30</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11"/>
                  </a:ext>
                </a:extLst>
              </a:tr>
              <a:tr h="304800">
                <a:tc vMerge="1">
                  <a:txBody>
                    <a:bodyPr/>
                    <a:lstStyle/>
                    <a:p>
                      <a:endParaRPr lang="zh-TW" altLang="en-US"/>
                    </a:p>
                  </a:txBody>
                  <a:tcPr/>
                </a:tc>
                <a:tc>
                  <a:txBody>
                    <a:bodyPr/>
                    <a:lstStyle/>
                    <a:p>
                      <a:pPr>
                        <a:spcAft>
                          <a:spcPts val="0"/>
                        </a:spcAft>
                      </a:pPr>
                      <a:r>
                        <a:rPr lang="zh-TW" altLang="en-US" sz="2000" kern="100" dirty="0">
                          <a:effectLst/>
                          <a:latin typeface="Calibri"/>
                          <a:ea typeface="微軟正黑體" panose="020B0604030504040204" pitchFamily="34" charset="-120"/>
                          <a:cs typeface="Times New Roman"/>
                        </a:rPr>
                        <a:t>餐飲管理科</a:t>
                      </a:r>
                      <a:r>
                        <a:rPr lang="en-US" sz="2000" kern="100" dirty="0">
                          <a:effectLst/>
                          <a:latin typeface="Calibri"/>
                          <a:ea typeface="微軟正黑體" panose="020B0604030504040204" pitchFamily="34" charset="-120"/>
                          <a:cs typeface="Times New Roman"/>
                        </a:rPr>
                        <a:t>-</a:t>
                      </a:r>
                      <a:r>
                        <a:rPr lang="zh-TW" altLang="en-US" sz="2000" kern="100" dirty="0">
                          <a:effectLst/>
                          <a:latin typeface="Calibri"/>
                          <a:ea typeface="微軟正黑體" panose="020B0604030504040204" pitchFamily="34" charset="-120"/>
                          <a:cs typeface="Times New Roman"/>
                        </a:rPr>
                        <a:t>烘焙專班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Calibri"/>
                          <a:ea typeface="新細明體"/>
                          <a:cs typeface="Times New Roman"/>
                        </a:rPr>
                        <a:t>40</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012"/>
                  </a:ext>
                </a:extLst>
              </a:tr>
              <a:tr h="101600">
                <a:tc vMerge="1">
                  <a:txBody>
                    <a:bodyPr/>
                    <a:lstStyle/>
                    <a:p>
                      <a:endParaRPr lang="zh-TW" altLang="en-US"/>
                    </a:p>
                  </a:txBody>
                  <a:tcPr/>
                </a:tc>
                <a:tc rowSpan="2">
                  <a:txBody>
                    <a:bodyPr/>
                    <a:lstStyle/>
                    <a:p>
                      <a:pPr>
                        <a:spcAft>
                          <a:spcPts val="0"/>
                        </a:spcAft>
                      </a:pPr>
                      <a:r>
                        <a:rPr lang="zh-TW" altLang="en-US" sz="2000" kern="100" dirty="0" smtClean="0">
                          <a:effectLst/>
                          <a:latin typeface="Calibri"/>
                          <a:ea typeface="新細明體"/>
                          <a:cs typeface="Times New Roman"/>
                        </a:rPr>
                        <a:t>室內空間設計科</a:t>
                      </a:r>
                      <a:r>
                        <a:rPr lang="en-US" altLang="zh-TW" sz="2000" kern="100" dirty="0" smtClean="0">
                          <a:effectLst/>
                          <a:latin typeface="Calibri"/>
                          <a:ea typeface="新細明體"/>
                          <a:cs typeface="Times New Roman"/>
                        </a:rPr>
                        <a:t>-</a:t>
                      </a:r>
                      <a:r>
                        <a:rPr lang="zh-TW" altLang="en-US" sz="2000" kern="100" dirty="0" smtClean="0">
                          <a:effectLst/>
                          <a:latin typeface="Calibri"/>
                          <a:ea typeface="新細明體"/>
                          <a:cs typeface="Times New Roman"/>
                        </a:rPr>
                        <a:t>空間美學班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Calibri"/>
                          <a:ea typeface="新細明體"/>
                          <a:cs typeface="Times New Roman"/>
                        </a:rPr>
                        <a:t>30</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037681819"/>
                  </a:ext>
                </a:extLst>
              </a:tr>
              <a:tr h="89733">
                <a:tc vMerge="1">
                  <a:txBody>
                    <a:bodyPr/>
                    <a:lstStyle/>
                    <a:p>
                      <a:endParaRPr lang="zh-TW" altLang="en-US"/>
                    </a:p>
                  </a:txBody>
                  <a:tcPr/>
                </a:tc>
                <a:tc vMerge="1">
                  <a:txBody>
                    <a:bodyPr/>
                    <a:lstStyle/>
                    <a:p>
                      <a:pPr>
                        <a:spcAft>
                          <a:spcPts val="0"/>
                        </a:spcAft>
                      </a:pPr>
                      <a:endParaRPr lang="zh-TW" sz="2000" kern="100" dirty="0">
                        <a:effectLst/>
                        <a:latin typeface="Calibri"/>
                        <a:ea typeface="新細明體"/>
                        <a:cs typeface="Times New Roman"/>
                      </a:endParaRPr>
                    </a:p>
                  </a:txBody>
                  <a:tcPr marL="19050" marR="19050" marT="0" marB="0" anchor="ctr"/>
                </a:tc>
                <a:tc rowSpan="2">
                  <a:txBody>
                    <a:bodyPr/>
                    <a:lstStyle/>
                    <a:p>
                      <a:pPr algn="ctr">
                        <a:spcAft>
                          <a:spcPts val="0"/>
                        </a:spcAft>
                      </a:pPr>
                      <a:r>
                        <a:rPr lang="en-US" altLang="zh-TW" sz="2000" kern="100" dirty="0" smtClean="0">
                          <a:effectLst/>
                          <a:latin typeface="Calibri"/>
                          <a:ea typeface="新細明體"/>
                          <a:cs typeface="Times New Roman"/>
                        </a:rPr>
                        <a:t>50</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1679449693"/>
                  </a:ext>
                </a:extLst>
              </a:tr>
              <a:tr h="215067">
                <a:tc>
                  <a:txBody>
                    <a:bodyPr/>
                    <a:lstStyle/>
                    <a:p>
                      <a:pPr algn="ctr">
                        <a:spcAft>
                          <a:spcPts val="0"/>
                        </a:spcAft>
                      </a:pPr>
                      <a:r>
                        <a:rPr lang="zh-TW" sz="2000" kern="100" dirty="0">
                          <a:effectLst/>
                          <a:latin typeface="Calibri"/>
                          <a:ea typeface="微軟正黑體" panose="020B0604030504040204" pitchFamily="34" charset="-120"/>
                          <a:cs typeface="Times New Roman"/>
                        </a:rPr>
                        <a:t>稻江高商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effectLst/>
                          <a:latin typeface="Calibri"/>
                          <a:ea typeface="微軟正黑體" panose="020B0604030504040204" pitchFamily="34" charset="-120"/>
                          <a:cs typeface="Times New Roman"/>
                        </a:rPr>
                        <a:t>觀光事業科</a:t>
                      </a:r>
                      <a:r>
                        <a:rPr lang="en-US" sz="2000" kern="100" dirty="0">
                          <a:effectLst/>
                          <a:latin typeface="Calibri"/>
                          <a:ea typeface="微軟正黑體" panose="020B0604030504040204" pitchFamily="34" charset="-120"/>
                          <a:cs typeface="Times New Roman"/>
                        </a:rPr>
                        <a:t>-</a:t>
                      </a:r>
                      <a:r>
                        <a:rPr lang="zh-TW" sz="2000" kern="100" dirty="0">
                          <a:effectLst/>
                          <a:latin typeface="Calibri"/>
                          <a:ea typeface="微軟正黑體" panose="020B0604030504040204" pitchFamily="34" charset="-120"/>
                          <a:cs typeface="Times New Roman"/>
                        </a:rPr>
                        <a:t>五星旅館專才實務班</a:t>
                      </a:r>
                      <a:endParaRPr lang="zh-TW" sz="2000" kern="100" dirty="0">
                        <a:effectLst/>
                        <a:latin typeface="Calibri"/>
                        <a:ea typeface="新細明體"/>
                        <a:cs typeface="Times New Roman"/>
                      </a:endParaRPr>
                    </a:p>
                  </a:txBody>
                  <a:tcPr marL="19050" marR="19050" marT="0" marB="0" anchor="ctr"/>
                </a:tc>
                <a:tc vMerge="1">
                  <a:txBody>
                    <a:bodyPr/>
                    <a:lstStyle/>
                    <a:p>
                      <a:endParaRPr lang="zh-TW" altLang="en-US"/>
                    </a:p>
                  </a:txBody>
                  <a:tcPr/>
                </a:tc>
                <a:extLst>
                  <a:ext uri="{0D108BD9-81ED-4DB2-BD59-A6C34878D82A}">
                    <a16:rowId xmlns:a16="http://schemas.microsoft.com/office/drawing/2014/main" val="2246893067"/>
                  </a:ext>
                </a:extLst>
              </a:tr>
              <a:tr h="304801">
                <a:tc>
                  <a:txBody>
                    <a:bodyPr/>
                    <a:lstStyle/>
                    <a:p>
                      <a:pPr algn="ctr">
                        <a:spcAft>
                          <a:spcPts val="0"/>
                        </a:spcAft>
                      </a:pPr>
                      <a:r>
                        <a:rPr lang="zh-TW" altLang="en-US" sz="2000" kern="100" dirty="0">
                          <a:effectLst/>
                          <a:latin typeface="Calibri"/>
                          <a:ea typeface="新細明體"/>
                          <a:cs typeface="Times New Roman"/>
                        </a:rPr>
                        <a:t>東方工商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altLang="en-US" sz="2000" kern="100" dirty="0">
                          <a:effectLst/>
                          <a:latin typeface="Calibri"/>
                          <a:ea typeface="新細明體"/>
                          <a:cs typeface="Times New Roman"/>
                        </a:rPr>
                        <a:t>多媒體應用科</a:t>
                      </a:r>
                      <a:r>
                        <a:rPr lang="en-US" altLang="zh-TW" sz="2000" kern="100" dirty="0">
                          <a:effectLst/>
                          <a:latin typeface="Calibri"/>
                          <a:ea typeface="新細明體"/>
                          <a:cs typeface="Times New Roman"/>
                        </a:rPr>
                        <a:t>-</a:t>
                      </a:r>
                      <a:r>
                        <a:rPr lang="zh-TW" altLang="en-US" sz="2000" kern="100" dirty="0">
                          <a:effectLst/>
                          <a:latin typeface="Calibri"/>
                          <a:ea typeface="新細明體"/>
                          <a:cs typeface="Times New Roman"/>
                        </a:rPr>
                        <a:t>文創專班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altLang="zh-TW" sz="2000" kern="100" dirty="0" smtClean="0">
                          <a:effectLst/>
                          <a:latin typeface="Calibri"/>
                          <a:ea typeface="新細明體"/>
                          <a:cs typeface="Times New Roman"/>
                        </a:rPr>
                        <a:t>30</a:t>
                      </a:r>
                      <a:endParaRPr lang="zh-TW" sz="2000" kern="100" dirty="0">
                        <a:effectLst/>
                        <a:latin typeface="Calibri"/>
                        <a:ea typeface="新細明體"/>
                        <a:cs typeface="Times New Roman"/>
                      </a:endParaRPr>
                    </a:p>
                  </a:txBody>
                  <a:tcPr marL="19050" marR="19050" marT="0" marB="0" anchor="ctr"/>
                </a:tc>
                <a:extLst>
                  <a:ext uri="{0D108BD9-81ED-4DB2-BD59-A6C34878D82A}">
                    <a16:rowId xmlns:a16="http://schemas.microsoft.com/office/drawing/2014/main" val="294910781"/>
                  </a:ext>
                </a:extLst>
              </a:tr>
            </a:tbl>
          </a:graphicData>
        </a:graphic>
      </p:graphicFrame>
      <p:sp>
        <p:nvSpPr>
          <p:cNvPr id="7" name="標題 1"/>
          <p:cNvSpPr txBox="1">
            <a:spLocks/>
          </p:cNvSpPr>
          <p:nvPr/>
        </p:nvSpPr>
        <p:spPr>
          <a:xfrm>
            <a:off x="1588008" y="42703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altLang="zh-TW" dirty="0" smtClean="0">
                <a:solidFill>
                  <a:prstClr val="black"/>
                </a:solidFill>
              </a:rPr>
              <a:t>108</a:t>
            </a:r>
            <a:r>
              <a:rPr lang="zh-TW" altLang="en-US" dirty="0" smtClean="0">
                <a:solidFill>
                  <a:prstClr val="black"/>
                </a:solidFill>
              </a:rPr>
              <a:t>學年</a:t>
            </a:r>
            <a:r>
              <a:rPr lang="zh-TW" altLang="en-US" dirty="0">
                <a:solidFill>
                  <a:prstClr val="black"/>
                </a:solidFill>
              </a:rPr>
              <a:t>度辦理學校現況 </a:t>
            </a:r>
            <a:r>
              <a:rPr lang="en-US" altLang="zh-TW" dirty="0" smtClean="0">
                <a:solidFill>
                  <a:prstClr val="black"/>
                </a:solidFill>
              </a:rPr>
              <a:t>2/2</a:t>
            </a:r>
            <a:endParaRPr lang="zh-TW" altLang="en-US" dirty="0">
              <a:solidFill>
                <a:prstClr val="black"/>
              </a:solidFill>
            </a:endParaRPr>
          </a:p>
        </p:txBody>
      </p:sp>
      <p:sp>
        <p:nvSpPr>
          <p:cNvPr id="6" name="標題 1"/>
          <p:cNvSpPr txBox="1">
            <a:spLocks/>
          </p:cNvSpPr>
          <p:nvPr/>
        </p:nvSpPr>
        <p:spPr>
          <a:xfrm>
            <a:off x="1035090" y="-222423"/>
            <a:ext cx="7776864" cy="994122"/>
          </a:xfrm>
          <a:prstGeom prst="rect">
            <a:avLst/>
          </a:prstGeom>
        </p:spPr>
        <p:txBody>
          <a:bodyPr anchor="ctr">
            <a:normAutofit fontScale="8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b="1" dirty="0" smtClean="0">
                <a:solidFill>
                  <a:srgbClr val="C00000"/>
                </a:solidFill>
                <a:latin typeface="微軟正黑體" panose="020B0604030504040204" pitchFamily="34" charset="-120"/>
              </a:rPr>
              <a:t>特色招生</a:t>
            </a:r>
            <a:r>
              <a:rPr lang="zh-TW" altLang="en-US" b="1" dirty="0">
                <a:solidFill>
                  <a:srgbClr val="C00000"/>
                </a:solidFill>
                <a:latin typeface="微軟正黑體" panose="020B0604030504040204" pitchFamily="34" charset="-120"/>
              </a:rPr>
              <a:t>專業群科</a:t>
            </a:r>
            <a:r>
              <a:rPr lang="zh-TW" altLang="en-US" b="1" dirty="0" smtClean="0">
                <a:solidFill>
                  <a:srgbClr val="C00000"/>
                </a:solidFill>
                <a:latin typeface="微軟正黑體" panose="020B0604030504040204" pitchFamily="34" charset="-120"/>
              </a:rPr>
              <a:t>甄選入學</a:t>
            </a:r>
            <a:r>
              <a:rPr lang="en-US" altLang="zh-TW" b="1" dirty="0" smtClean="0">
                <a:solidFill>
                  <a:srgbClr val="C00000"/>
                </a:solidFill>
                <a:latin typeface="微軟正黑體" panose="020B0604030504040204" pitchFamily="34" charset="-120"/>
              </a:rPr>
              <a:t>--</a:t>
            </a:r>
            <a:r>
              <a:rPr lang="zh-TW" altLang="en-US" b="1" dirty="0" smtClean="0">
                <a:solidFill>
                  <a:srgbClr val="C00000"/>
                </a:solidFill>
                <a:latin typeface="微軟正黑體" panose="020B0604030504040204" pitchFamily="34" charset="-120"/>
              </a:rPr>
              <a:t>臺北市</a:t>
            </a:r>
            <a:endParaRPr lang="zh-TW" altLang="en-US" dirty="0">
              <a:latin typeface="微軟正黑體" panose="020B0604030504040204" pitchFamily="34" charset="-120"/>
            </a:endParaRPr>
          </a:p>
        </p:txBody>
      </p:sp>
    </p:spTree>
    <p:extLst>
      <p:ext uri="{BB962C8B-B14F-4D97-AF65-F5344CB8AC3E}">
        <p14:creationId xmlns:p14="http://schemas.microsoft.com/office/powerpoint/2010/main" val="3229906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188640"/>
            <a:ext cx="7776864" cy="994122"/>
          </a:xfrm>
        </p:spPr>
        <p:txBody>
          <a:bodyPr>
            <a:normAutofit fontScale="90000"/>
          </a:bodyPr>
          <a:lstStyle/>
          <a:p>
            <a:r>
              <a:rPr lang="zh-TW" altLang="en-US" b="1" dirty="0">
                <a:solidFill>
                  <a:srgbClr val="C00000"/>
                </a:solidFill>
                <a:latin typeface="微軟正黑體" panose="020B0604030504040204" pitchFamily="34" charset="-120"/>
              </a:rPr>
              <a:t>特色招生甄選入學</a:t>
            </a:r>
            <a:r>
              <a:rPr lang="en-US" altLang="zh-TW" b="1" dirty="0">
                <a:solidFill>
                  <a:srgbClr val="C00000"/>
                </a:solidFill>
                <a:latin typeface="微軟正黑體" panose="020B0604030504040204" pitchFamily="34" charset="-120"/>
              </a:rPr>
              <a:t/>
            </a:r>
            <a:br>
              <a:rPr lang="en-US" altLang="zh-TW" b="1" dirty="0">
                <a:solidFill>
                  <a:srgbClr val="C00000"/>
                </a:solidFill>
                <a:latin typeface="微軟正黑體" panose="020B0604030504040204" pitchFamily="34" charset="-120"/>
              </a:rPr>
            </a:br>
            <a:r>
              <a:rPr lang="en-US" altLang="zh-TW" b="1" dirty="0">
                <a:solidFill>
                  <a:srgbClr val="C00000"/>
                </a:solidFill>
                <a:latin typeface="微軟正黑體" panose="020B0604030504040204" pitchFamily="34" charset="-120"/>
              </a:rPr>
              <a:t>        --</a:t>
            </a:r>
            <a:r>
              <a:rPr lang="zh-TW" altLang="en-US" b="1" dirty="0">
                <a:solidFill>
                  <a:srgbClr val="C00000"/>
                </a:solidFill>
                <a:latin typeface="微軟正黑體" panose="020B0604030504040204" pitchFamily="34" charset="-120"/>
              </a:rPr>
              <a:t>專業群科</a:t>
            </a:r>
            <a:r>
              <a:rPr lang="en-US" altLang="zh-TW" b="1" dirty="0">
                <a:solidFill>
                  <a:srgbClr val="C00000"/>
                </a:solidFill>
                <a:latin typeface="微軟正黑體" panose="020B0604030504040204" pitchFamily="34" charset="-120"/>
              </a:rPr>
              <a:t>(</a:t>
            </a:r>
            <a:r>
              <a:rPr lang="zh-TW" altLang="en-US" b="1" dirty="0">
                <a:solidFill>
                  <a:srgbClr val="C00000"/>
                </a:solidFill>
                <a:latin typeface="微軟正黑體" panose="020B0604030504040204" pitchFamily="34" charset="-120"/>
              </a:rPr>
              <a:t>高職</a:t>
            </a:r>
            <a:r>
              <a:rPr lang="en-US" altLang="zh-TW" b="1" dirty="0">
                <a:solidFill>
                  <a:srgbClr val="C00000"/>
                </a:solidFill>
                <a:latin typeface="微軟正黑體" panose="020B0604030504040204" pitchFamily="34" charset="-120"/>
              </a:rPr>
              <a:t>)</a:t>
            </a:r>
            <a:r>
              <a:rPr lang="zh-TW" altLang="en-US" b="1" dirty="0">
                <a:solidFill>
                  <a:srgbClr val="C00000"/>
                </a:solidFill>
                <a:latin typeface="微軟正黑體" panose="020B0604030504040204" pitchFamily="34" charset="-120"/>
              </a:rPr>
              <a:t>（臺北市）</a:t>
            </a:r>
            <a:endParaRPr lang="zh-TW" altLang="en-US" dirty="0">
              <a:latin typeface="微軟正黑體" panose="020B0604030504040204" pitchFamily="34" charset="-120"/>
            </a:endParaRPr>
          </a:p>
        </p:txBody>
      </p:sp>
      <p:sp>
        <p:nvSpPr>
          <p:cNvPr id="5" name="內容版面配置區 2">
            <a:extLst>
              <a:ext uri="{FF2B5EF4-FFF2-40B4-BE49-F238E27FC236}">
                <a16:creationId xmlns:a16="http://schemas.microsoft.com/office/drawing/2014/main" id="{67FC63CF-03E6-4D77-861C-D59059125523}"/>
              </a:ext>
            </a:extLst>
          </p:cNvPr>
          <p:cNvSpPr txBox="1">
            <a:spLocks/>
          </p:cNvSpPr>
          <p:nvPr/>
        </p:nvSpPr>
        <p:spPr>
          <a:xfrm>
            <a:off x="1043607" y="1628775"/>
            <a:ext cx="7849567" cy="4752553"/>
          </a:xfrm>
          <a:prstGeom prst="rect">
            <a:avLst/>
          </a:prstGeom>
        </p:spPr>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52412">
              <a:buFont typeface="Wingdings" panose="05000000000000000000" pitchFamily="2" charset="2"/>
              <a:buChar char="u"/>
              <a:defRPr/>
            </a:pPr>
            <a:r>
              <a:rPr lang="zh-TW" altLang="en-US" sz="2400" b="1" dirty="0">
                <a:solidFill>
                  <a:srgbClr val="FF0000"/>
                </a:solidFill>
                <a:latin typeface="微軟正黑體" panose="020B0604030504040204" pitchFamily="34" charset="-120"/>
                <a:ea typeface="微軟正黑體" panose="020B0604030504040204" pitchFamily="34" charset="-120"/>
              </a:rPr>
              <a:t>入學方式</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除辦理</a:t>
            </a:r>
            <a:r>
              <a:rPr lang="zh-TW" altLang="en-US" sz="2400" b="1" dirty="0">
                <a:latin typeface="微軟正黑體" panose="020B0604030504040204" pitchFamily="34" charset="-120"/>
                <a:ea typeface="微軟正黑體" panose="020B0604030504040204" pitchFamily="34" charset="-120"/>
              </a:rPr>
              <a:t>術科測驗（如</a:t>
            </a:r>
            <a:r>
              <a:rPr lang="zh-Hant" altLang="en-US" sz="2400" b="1" dirty="0">
                <a:latin typeface="微軟正黑體" panose="020B0604030504040204" pitchFamily="34" charset="-120"/>
                <a:ea typeface="微軟正黑體" panose="020B0604030504040204" pitchFamily="34" charset="-120"/>
              </a:rPr>
              <a:t>實驗、面試、實作、表演等項目</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外，亦</a:t>
            </a:r>
            <a:r>
              <a:rPr lang="zh-TW" altLang="en-US" sz="2400" b="1" dirty="0">
                <a:latin typeface="微軟正黑體" panose="020B0604030504040204" pitchFamily="34" charset="-120"/>
                <a:ea typeface="微軟正黑體" panose="020B0604030504040204" pitchFamily="34" charset="-120"/>
              </a:rPr>
              <a:t>得參採國中教育會考成績做為錄取門檻</a:t>
            </a:r>
            <a:r>
              <a:rPr lang="zh-TW" altLang="en-US" sz="2400" dirty="0"/>
              <a:t>。</a:t>
            </a:r>
          </a:p>
          <a:p>
            <a:pPr marL="252412">
              <a:buFont typeface="Wingdings" panose="05000000000000000000" pitchFamily="2" charset="2"/>
              <a:buChar char="u"/>
              <a:defRPr/>
            </a:pPr>
            <a:r>
              <a:rPr lang="zh-TW" altLang="en-US" sz="2400" b="1" dirty="0">
                <a:solidFill>
                  <a:srgbClr val="FF0000"/>
                </a:solidFill>
              </a:rPr>
              <a:t>重要日程</a:t>
            </a:r>
            <a:r>
              <a:rPr lang="zh-TW" altLang="en-US" sz="2400" b="1" dirty="0"/>
              <a:t>：</a:t>
            </a:r>
          </a:p>
          <a:p>
            <a:pPr marL="544512" lvl="1" indent="-342900">
              <a:spcBef>
                <a:spcPts val="600"/>
              </a:spcBef>
              <a:buFont typeface="Wingdings" panose="05000000000000000000" pitchFamily="2" charset="2"/>
              <a:buChar char="Ø"/>
              <a:defRPr/>
            </a:pPr>
            <a:r>
              <a:rPr lang="zh-TW" altLang="en-US" sz="2600" dirty="0"/>
              <a:t>線上填寫報名資料：</a:t>
            </a:r>
            <a:r>
              <a:rPr lang="en-US" altLang="zh-TW" sz="2600" dirty="0"/>
              <a:t>108</a:t>
            </a:r>
            <a:r>
              <a:rPr lang="zh-TW" altLang="en-US" sz="2600" dirty="0"/>
              <a:t>年</a:t>
            </a:r>
            <a:r>
              <a:rPr lang="en-US" altLang="zh-TW" sz="2600" dirty="0"/>
              <a:t>3</a:t>
            </a:r>
            <a:r>
              <a:rPr lang="zh-TW" altLang="en-US" sz="2600" dirty="0"/>
              <a:t>月</a:t>
            </a:r>
            <a:r>
              <a:rPr lang="en-US" altLang="zh-TW" sz="2600" dirty="0"/>
              <a:t>11</a:t>
            </a:r>
            <a:r>
              <a:rPr lang="zh-TW" altLang="en-US" sz="2600" dirty="0"/>
              <a:t>日至</a:t>
            </a:r>
            <a:r>
              <a:rPr lang="en-US" altLang="zh-TW" sz="2600" dirty="0"/>
              <a:t>3</a:t>
            </a:r>
            <a:r>
              <a:rPr lang="zh-TW" altLang="en-US" sz="2600" dirty="0"/>
              <a:t>月</a:t>
            </a:r>
            <a:r>
              <a:rPr lang="en-US" altLang="zh-TW" sz="2600" dirty="0"/>
              <a:t>19</a:t>
            </a:r>
            <a:r>
              <a:rPr lang="zh-TW" altLang="en-US" sz="2600" dirty="0"/>
              <a:t>日</a:t>
            </a:r>
            <a:endParaRPr lang="en-US" altLang="zh-TW" sz="2600" dirty="0"/>
          </a:p>
          <a:p>
            <a:pPr marL="544512" lvl="1" indent="-342900">
              <a:spcBef>
                <a:spcPts val="600"/>
              </a:spcBef>
              <a:buFont typeface="Wingdings" panose="05000000000000000000" pitchFamily="2" charset="2"/>
              <a:buChar char="Ø"/>
              <a:defRPr/>
            </a:pPr>
            <a:r>
              <a:rPr lang="zh-TW" altLang="en-US" sz="2600" dirty="0"/>
              <a:t>報名：</a:t>
            </a:r>
            <a:r>
              <a:rPr lang="en-US" altLang="zh-TW" sz="2600" dirty="0"/>
              <a:t> 108</a:t>
            </a:r>
            <a:r>
              <a:rPr lang="zh-TW" altLang="en-US" sz="2600" dirty="0"/>
              <a:t>年</a:t>
            </a:r>
            <a:r>
              <a:rPr lang="en-US" altLang="zh-TW" sz="2600" dirty="0"/>
              <a:t>3</a:t>
            </a:r>
            <a:r>
              <a:rPr lang="zh-TW" altLang="en-US" sz="2600" dirty="0"/>
              <a:t>月</a:t>
            </a:r>
            <a:r>
              <a:rPr lang="en-US" altLang="zh-TW" sz="2600" dirty="0"/>
              <a:t>18</a:t>
            </a:r>
            <a:r>
              <a:rPr lang="zh-TW" altLang="en-US" sz="2600" dirty="0"/>
              <a:t>日至</a:t>
            </a:r>
            <a:r>
              <a:rPr lang="en-US" altLang="zh-TW" sz="2600" dirty="0"/>
              <a:t>3</a:t>
            </a:r>
            <a:r>
              <a:rPr lang="zh-TW" altLang="en-US" sz="2600" dirty="0"/>
              <a:t>月</a:t>
            </a:r>
            <a:r>
              <a:rPr lang="en-US" altLang="zh-TW" sz="2600" dirty="0"/>
              <a:t>21</a:t>
            </a:r>
            <a:r>
              <a:rPr lang="zh-TW" altLang="en-US" sz="2600" dirty="0"/>
              <a:t>日</a:t>
            </a:r>
            <a:endParaRPr lang="en-US" altLang="zh-TW" sz="2600" dirty="0"/>
          </a:p>
          <a:p>
            <a:pPr marL="544512" lvl="1" indent="-342900">
              <a:spcBef>
                <a:spcPts val="600"/>
              </a:spcBef>
              <a:buFont typeface="Wingdings" panose="05000000000000000000" pitchFamily="2" charset="2"/>
              <a:buChar char="Ø"/>
              <a:defRPr/>
            </a:pPr>
            <a:r>
              <a:rPr lang="zh-TW" altLang="en-US" sz="2600" dirty="0"/>
              <a:t>術科測驗：</a:t>
            </a:r>
            <a:r>
              <a:rPr lang="en-US" altLang="zh-TW" sz="2600" dirty="0"/>
              <a:t>108</a:t>
            </a:r>
            <a:r>
              <a:rPr lang="zh-TW" altLang="en-US" sz="2600" dirty="0"/>
              <a:t>年</a:t>
            </a:r>
            <a:r>
              <a:rPr lang="en-US" altLang="zh-TW" sz="2600" dirty="0"/>
              <a:t>4</a:t>
            </a:r>
            <a:r>
              <a:rPr lang="zh-TW" altLang="en-US" sz="2600" dirty="0"/>
              <a:t>月</a:t>
            </a:r>
            <a:r>
              <a:rPr lang="en-US" altLang="zh-TW" sz="2600" dirty="0"/>
              <a:t>28</a:t>
            </a:r>
            <a:r>
              <a:rPr lang="zh-TW" altLang="en-US" sz="2600" dirty="0"/>
              <a:t>日</a:t>
            </a:r>
            <a:endParaRPr lang="en-US" altLang="zh-TW" sz="2600" dirty="0"/>
          </a:p>
          <a:p>
            <a:pPr marL="544512" lvl="1" indent="-342900">
              <a:spcBef>
                <a:spcPts val="600"/>
              </a:spcBef>
              <a:buFont typeface="Wingdings" panose="05000000000000000000" pitchFamily="2" charset="2"/>
              <a:buChar char="Ø"/>
              <a:defRPr/>
            </a:pPr>
            <a:r>
              <a:rPr lang="zh-TW" altLang="en-US" sz="2600" dirty="0"/>
              <a:t>術科測驗成績公告：</a:t>
            </a:r>
            <a:r>
              <a:rPr lang="en-US" altLang="zh-TW" sz="2600" dirty="0"/>
              <a:t> 108</a:t>
            </a:r>
            <a:r>
              <a:rPr lang="zh-TW" altLang="en-US" sz="2600" dirty="0"/>
              <a:t>年</a:t>
            </a:r>
            <a:r>
              <a:rPr lang="en-US" altLang="zh-TW" sz="2600" dirty="0"/>
              <a:t>5</a:t>
            </a:r>
            <a:r>
              <a:rPr lang="zh-TW" altLang="en-US" sz="2600" dirty="0"/>
              <a:t>月</a:t>
            </a:r>
            <a:r>
              <a:rPr lang="en-US" altLang="zh-TW" sz="2600" dirty="0"/>
              <a:t>20</a:t>
            </a:r>
            <a:r>
              <a:rPr lang="zh-TW" altLang="en-US" sz="2600" dirty="0"/>
              <a:t>日</a:t>
            </a:r>
          </a:p>
          <a:p>
            <a:pPr marL="544512" lvl="1" indent="-342900">
              <a:spcBef>
                <a:spcPts val="600"/>
              </a:spcBef>
              <a:buFont typeface="Wingdings" panose="05000000000000000000" pitchFamily="2" charset="2"/>
              <a:buChar char="Ø"/>
              <a:defRPr/>
            </a:pPr>
            <a:r>
              <a:rPr lang="zh-TW" altLang="en-US" sz="2600" dirty="0"/>
              <a:t>放榜：</a:t>
            </a:r>
            <a:r>
              <a:rPr lang="en-US" altLang="zh-TW" sz="2600" dirty="0"/>
              <a:t>108</a:t>
            </a:r>
            <a:r>
              <a:rPr lang="zh-TW" altLang="en-US" sz="2600" dirty="0"/>
              <a:t>年</a:t>
            </a:r>
            <a:r>
              <a:rPr lang="en-US" altLang="zh-TW" sz="2600" dirty="0"/>
              <a:t>6</a:t>
            </a:r>
            <a:r>
              <a:rPr lang="zh-TW" altLang="en-US" sz="2600" dirty="0"/>
              <a:t>月</a:t>
            </a:r>
            <a:r>
              <a:rPr lang="en-US" altLang="zh-TW" sz="2600" dirty="0"/>
              <a:t>13</a:t>
            </a:r>
            <a:r>
              <a:rPr lang="zh-TW" altLang="en-US" sz="2600" dirty="0"/>
              <a:t>日</a:t>
            </a:r>
            <a:endParaRPr lang="en-US" altLang="zh-TW" sz="2600" dirty="0"/>
          </a:p>
          <a:p>
            <a:pPr marL="544512" lvl="1" indent="-342900">
              <a:spcBef>
                <a:spcPts val="600"/>
              </a:spcBef>
              <a:buFont typeface="Wingdings" panose="05000000000000000000" pitchFamily="2" charset="2"/>
              <a:buChar char="Ø"/>
              <a:defRPr/>
            </a:pPr>
            <a:r>
              <a:rPr lang="zh-TW" altLang="en-US" sz="2600" dirty="0"/>
              <a:t>報到：</a:t>
            </a:r>
            <a:r>
              <a:rPr lang="en-US" altLang="zh-TW" sz="2600" dirty="0"/>
              <a:t>108</a:t>
            </a:r>
            <a:r>
              <a:rPr lang="zh-TW" altLang="en-US" sz="2600" dirty="0"/>
              <a:t>年</a:t>
            </a:r>
            <a:r>
              <a:rPr lang="en-US" altLang="zh-TW" sz="2600" dirty="0"/>
              <a:t>6</a:t>
            </a:r>
            <a:r>
              <a:rPr lang="zh-TW" altLang="en-US" sz="2600" dirty="0"/>
              <a:t>月</a:t>
            </a:r>
            <a:r>
              <a:rPr lang="en-US" altLang="zh-TW" sz="2600" dirty="0"/>
              <a:t>14</a:t>
            </a:r>
            <a:r>
              <a:rPr lang="zh-TW" altLang="en-US" sz="2600" dirty="0"/>
              <a:t>日</a:t>
            </a:r>
          </a:p>
          <a:p>
            <a:pPr marL="544512" lvl="1" indent="-342900">
              <a:spcBef>
                <a:spcPts val="600"/>
              </a:spcBef>
              <a:buFont typeface="Wingdings" panose="05000000000000000000" pitchFamily="2" charset="2"/>
              <a:buChar char="Ø"/>
              <a:defRPr/>
            </a:pPr>
            <a:r>
              <a:rPr lang="zh-TW" altLang="en-US" sz="2600" dirty="0"/>
              <a:t>放棄：</a:t>
            </a:r>
            <a:r>
              <a:rPr lang="en-US" altLang="zh-TW" sz="2600" dirty="0"/>
              <a:t>108</a:t>
            </a:r>
            <a:r>
              <a:rPr lang="zh-TW" altLang="en-US" sz="2600" dirty="0"/>
              <a:t>年</a:t>
            </a:r>
            <a:r>
              <a:rPr lang="en-US" altLang="zh-TW" sz="2600" dirty="0"/>
              <a:t>6</a:t>
            </a:r>
            <a:r>
              <a:rPr lang="zh-TW" altLang="en-US" sz="2600" dirty="0"/>
              <a:t>月</a:t>
            </a:r>
            <a:r>
              <a:rPr lang="en-US" altLang="zh-TW" sz="2600" dirty="0"/>
              <a:t>17</a:t>
            </a:r>
            <a:r>
              <a:rPr lang="zh-TW" altLang="en-US" sz="2600" dirty="0"/>
              <a:t>日上午</a:t>
            </a:r>
            <a:r>
              <a:rPr lang="en-US" altLang="zh-TW" sz="2600" dirty="0"/>
              <a:t>11</a:t>
            </a:r>
            <a:r>
              <a:rPr lang="zh-TW" altLang="en-US" sz="2600" dirty="0"/>
              <a:t>時前</a:t>
            </a:r>
            <a:endParaRPr lang="en-US" altLang="zh-TW" sz="2600" dirty="0"/>
          </a:p>
          <a:p>
            <a:pPr marL="544512" lvl="1" indent="-342900">
              <a:spcBef>
                <a:spcPts val="600"/>
              </a:spcBef>
              <a:buFont typeface="Wingdings" panose="05000000000000000000" pitchFamily="2" charset="2"/>
              <a:buChar char="Ø"/>
              <a:defRPr/>
            </a:pPr>
            <a:r>
              <a:rPr lang="zh-TW" altLang="en-US" sz="2600" dirty="0"/>
              <a:t>遞補：</a:t>
            </a:r>
            <a:r>
              <a:rPr lang="en-US" altLang="zh-TW" sz="2600" dirty="0"/>
              <a:t>108</a:t>
            </a:r>
            <a:r>
              <a:rPr lang="zh-TW" altLang="en-US" sz="2600" dirty="0"/>
              <a:t>年</a:t>
            </a:r>
            <a:r>
              <a:rPr lang="en-US" altLang="zh-TW" sz="2600" dirty="0"/>
              <a:t>6</a:t>
            </a:r>
            <a:r>
              <a:rPr lang="zh-TW" altLang="en-US" sz="2600" dirty="0"/>
              <a:t>月</a:t>
            </a:r>
            <a:r>
              <a:rPr lang="en-US" altLang="zh-TW" sz="2600" dirty="0"/>
              <a:t>17</a:t>
            </a:r>
            <a:r>
              <a:rPr lang="zh-TW" altLang="en-US" sz="2600" dirty="0"/>
              <a:t>日下午</a:t>
            </a:r>
            <a:r>
              <a:rPr lang="en-US" altLang="zh-TW" sz="2600" dirty="0"/>
              <a:t>5</a:t>
            </a:r>
            <a:r>
              <a:rPr lang="zh-TW" altLang="en-US" sz="2600" dirty="0"/>
              <a:t>時前</a:t>
            </a:r>
          </a:p>
          <a:p>
            <a:pPr>
              <a:defRPr/>
            </a:pPr>
            <a:endParaRPr lang="zh-TW" altLang="en-US" dirty="0"/>
          </a:p>
        </p:txBody>
      </p:sp>
    </p:spTree>
    <p:extLst>
      <p:ext uri="{BB962C8B-B14F-4D97-AF65-F5344CB8AC3E}">
        <p14:creationId xmlns:p14="http://schemas.microsoft.com/office/powerpoint/2010/main" val="2507032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標題 1">
            <a:extLst>
              <a:ext uri="{FF2B5EF4-FFF2-40B4-BE49-F238E27FC236}">
                <a16:creationId xmlns:a16="http://schemas.microsoft.com/office/drawing/2014/main" id="{14399427-72E1-473E-8B63-99BEEEBACDBC}"/>
              </a:ext>
            </a:extLst>
          </p:cNvPr>
          <p:cNvSpPr>
            <a:spLocks noGrp="1"/>
          </p:cNvSpPr>
          <p:nvPr>
            <p:ph type="ctrTitle"/>
          </p:nvPr>
        </p:nvSpPr>
        <p:spPr>
          <a:xfrm>
            <a:off x="1403648" y="116632"/>
            <a:ext cx="5648623" cy="871650"/>
          </a:xfrm>
        </p:spPr>
        <p:txBody>
          <a:bodyPr/>
          <a:lstStyle/>
          <a:p>
            <a:r>
              <a:rPr lang="zh-TW" altLang="en-US" sz="4000" b="1" dirty="0">
                <a:solidFill>
                  <a:srgbClr val="C00000"/>
                </a:solidFill>
                <a:latin typeface="微軟正黑體" panose="020B0604030504040204" pitchFamily="34" charset="-120"/>
              </a:rPr>
              <a:t>產業特殊需求類科</a:t>
            </a:r>
            <a:endParaRPr lang="zh-TW" altLang="en-US" sz="4000" b="1" dirty="0">
              <a:solidFill>
                <a:srgbClr val="C00000"/>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type="subTitle" idx="1"/>
          </p:nvPr>
        </p:nvSpPr>
        <p:spPr>
          <a:xfrm>
            <a:off x="1259632" y="1340768"/>
            <a:ext cx="6511131" cy="5229200"/>
          </a:xfrm>
        </p:spPr>
        <p:txBody>
          <a:bodyPr>
            <a:normAutofit fontScale="92500"/>
          </a:bodyPr>
          <a:lstStyle/>
          <a:p>
            <a:pPr marL="342900" indent="-342900">
              <a:buClr>
                <a:srgbClr val="FF0000"/>
              </a:buClr>
              <a:buFont typeface="Wingdings" panose="05000000000000000000" pitchFamily="2" charset="2"/>
              <a:buChar char="Ø"/>
            </a:pPr>
            <a:r>
              <a:rPr lang="zh-TW" altLang="en-US" sz="2400" b="1" dirty="0">
                <a:solidFill>
                  <a:srgbClr val="C00000"/>
                </a:solidFill>
                <a:latin typeface="標楷體" panose="03000509000000000000" pitchFamily="65" charset="-120"/>
                <a:ea typeface="標楷體" panose="03000509000000000000" pitchFamily="65" charset="-120"/>
              </a:rPr>
              <a:t>產業特殊需求類科，指該類科具有下列二款以上情形者：</a:t>
            </a:r>
          </a:p>
          <a:p>
            <a:pPr marL="982663" indent="-627063">
              <a:buNone/>
            </a:pPr>
            <a:r>
              <a:rPr lang="zh-TW" altLang="en-US" sz="2400" b="1" dirty="0">
                <a:latin typeface="標楷體" panose="03000509000000000000" pitchFamily="65" charset="-120"/>
                <a:ea typeface="標楷體" panose="03000509000000000000" pitchFamily="65" charset="-120"/>
              </a:rPr>
              <a:t>一、傳統、重要及基礎之行職業，具有急迫需求或轉型困難。</a:t>
            </a:r>
            <a:endParaRPr lang="en-US" altLang="zh-TW" sz="2400" b="1" dirty="0">
              <a:latin typeface="標楷體" panose="03000509000000000000" pitchFamily="65" charset="-120"/>
              <a:ea typeface="標楷體" panose="03000509000000000000" pitchFamily="65" charset="-120"/>
            </a:endParaRPr>
          </a:p>
          <a:p>
            <a:pPr marL="982663" indent="-627063">
              <a:buNone/>
            </a:pPr>
            <a:r>
              <a:rPr lang="zh-TW" altLang="en-US" sz="2400" b="1" dirty="0">
                <a:latin typeface="標楷體" panose="03000509000000000000" pitchFamily="65" charset="-120"/>
                <a:ea typeface="標楷體" panose="03000509000000000000" pitchFamily="65" charset="-120"/>
              </a:rPr>
              <a:t>二、產業技術傳承困難，有人力斷層之虞。</a:t>
            </a:r>
            <a:endParaRPr lang="en-US" altLang="zh-TW" sz="2400" b="1" dirty="0">
              <a:latin typeface="標楷體" panose="03000509000000000000" pitchFamily="65" charset="-120"/>
              <a:ea typeface="標楷體" panose="03000509000000000000" pitchFamily="65" charset="-120"/>
            </a:endParaRPr>
          </a:p>
          <a:p>
            <a:pPr marL="982663" indent="-627063">
              <a:buNone/>
            </a:pPr>
            <a:r>
              <a:rPr lang="zh-TW" altLang="en-US" sz="2400" b="1" dirty="0">
                <a:latin typeface="標楷體" panose="03000509000000000000" pitchFamily="65" charset="-120"/>
                <a:ea typeface="標楷體" panose="03000509000000000000" pitchFamily="65" charset="-120"/>
              </a:rPr>
              <a:t>三、學生就讀意願或就業意願較低。</a:t>
            </a:r>
            <a:endParaRPr lang="en-US" altLang="zh-TW" sz="2400" b="1" dirty="0">
              <a:latin typeface="標楷體" panose="03000509000000000000" pitchFamily="65" charset="-120"/>
              <a:ea typeface="標楷體" panose="03000509000000000000" pitchFamily="65" charset="-120"/>
            </a:endParaRPr>
          </a:p>
          <a:p>
            <a:pPr marL="982663" indent="-627063">
              <a:buNone/>
            </a:pPr>
            <a:r>
              <a:rPr lang="zh-TW" altLang="en-US" sz="2400" b="1" dirty="0">
                <a:latin typeface="標楷體" panose="03000509000000000000" pitchFamily="65" charset="-120"/>
                <a:ea typeface="標楷體" panose="03000509000000000000" pitchFamily="65" charset="-120"/>
              </a:rPr>
              <a:t>四、設施、設備投資成本高。</a:t>
            </a:r>
            <a:endParaRPr lang="en-US" altLang="zh-TW" sz="2400" b="1" dirty="0">
              <a:latin typeface="標楷體" panose="03000509000000000000" pitchFamily="65" charset="-120"/>
              <a:ea typeface="標楷體" panose="03000509000000000000" pitchFamily="65" charset="-120"/>
            </a:endParaRPr>
          </a:p>
          <a:p>
            <a:pPr marL="342900" lvl="1" indent="-342900" algn="l">
              <a:spcBef>
                <a:spcPts val="800"/>
              </a:spcBef>
              <a:buClr>
                <a:srgbClr val="FF0000"/>
              </a:buClr>
              <a:buFont typeface="Wingdings" panose="05000000000000000000" pitchFamily="2" charset="2"/>
              <a:buChar char="Ø"/>
              <a:defRPr/>
            </a:pPr>
            <a:r>
              <a:rPr lang="zh-TW" altLang="en-US" sz="2400" b="1" cap="all" spc="400" dirty="0">
                <a:solidFill>
                  <a:srgbClr val="C00000"/>
                </a:solidFill>
                <a:latin typeface="標楷體" panose="03000509000000000000" pitchFamily="65" charset="-120"/>
                <a:ea typeface="標楷體" panose="03000509000000000000" pitchFamily="65" charset="-120"/>
                <a:cs typeface="Tunga" pitchFamily="2"/>
              </a:rPr>
              <a:t>產特就學優待：</a:t>
            </a:r>
            <a:endParaRPr lang="en-US" altLang="zh-TW" sz="2400" b="1" cap="all" spc="400" dirty="0">
              <a:solidFill>
                <a:srgbClr val="C00000"/>
              </a:solidFill>
              <a:latin typeface="標楷體" panose="03000509000000000000" pitchFamily="65" charset="-120"/>
              <a:ea typeface="標楷體" panose="03000509000000000000" pitchFamily="65" charset="-120"/>
              <a:cs typeface="Tunga" pitchFamily="2"/>
            </a:endParaRPr>
          </a:p>
          <a:p>
            <a:pPr marL="630238" lvl="1" indent="-274638" algn="l" fontAlgn="auto">
              <a:spcBef>
                <a:spcPts val="800"/>
              </a:spcBef>
              <a:spcAft>
                <a:spcPts val="0"/>
              </a:spcAft>
              <a:buClr>
                <a:srgbClr val="FF0000"/>
              </a:buClr>
              <a:buFont typeface="Wingdings" panose="05000000000000000000" pitchFamily="2" charset="2"/>
              <a:buChar char="Ø"/>
              <a:defRPr/>
            </a:pPr>
            <a:r>
              <a:rPr lang="zh-TW" altLang="zh-TW" sz="2400" b="1" cap="all" spc="400" dirty="0">
                <a:solidFill>
                  <a:srgbClr val="C00000"/>
                </a:solidFill>
                <a:latin typeface="標楷體" panose="03000509000000000000" pitchFamily="65" charset="-120"/>
                <a:ea typeface="標楷體" panose="03000509000000000000" pitchFamily="65" charset="-120"/>
                <a:cs typeface="Tunga" pitchFamily="2"/>
              </a:rPr>
              <a:t>對學生之補助：</a:t>
            </a:r>
            <a:endParaRPr lang="en-US" altLang="zh-TW" sz="2400" b="1" cap="all" spc="400" dirty="0">
              <a:solidFill>
                <a:srgbClr val="C00000"/>
              </a:solidFill>
              <a:latin typeface="標楷體" panose="03000509000000000000" pitchFamily="65" charset="-120"/>
              <a:ea typeface="標楷體" panose="03000509000000000000" pitchFamily="65" charset="-120"/>
              <a:cs typeface="Tunga" pitchFamily="2"/>
            </a:endParaRPr>
          </a:p>
          <a:p>
            <a:pPr marL="719138" lvl="1" indent="0" fontAlgn="auto">
              <a:spcBef>
                <a:spcPts val="324"/>
              </a:spcBef>
              <a:spcAft>
                <a:spcPts val="0"/>
              </a:spcAft>
              <a:buClr>
                <a:schemeClr val="tx2"/>
              </a:buClr>
              <a:buNone/>
              <a:defRPr/>
            </a:pPr>
            <a:r>
              <a:rPr lang="zh-TW" altLang="zh-TW" sz="2400" b="1" dirty="0">
                <a:solidFill>
                  <a:schemeClr val="tx2"/>
                </a:solidFill>
                <a:latin typeface="標楷體" panose="03000509000000000000" pitchFamily="65" charset="-120"/>
                <a:ea typeface="標楷體" panose="03000509000000000000" pitchFamily="65" charset="-120"/>
              </a:rPr>
              <a:t>在校期間</a:t>
            </a:r>
            <a:r>
              <a:rPr lang="en-US" altLang="zh-TW" sz="2400" b="1" dirty="0">
                <a:solidFill>
                  <a:schemeClr val="tx2"/>
                </a:solidFill>
                <a:latin typeface="標楷體" panose="03000509000000000000" pitchFamily="65" charset="-120"/>
                <a:ea typeface="標楷體" panose="03000509000000000000" pitchFamily="65" charset="-120"/>
              </a:rPr>
              <a:t>3</a:t>
            </a:r>
            <a:r>
              <a:rPr lang="zh-TW" altLang="zh-TW" sz="2400" b="1" dirty="0">
                <a:solidFill>
                  <a:schemeClr val="tx2"/>
                </a:solidFill>
                <a:latin typeface="標楷體" panose="03000509000000000000" pitchFamily="65" charset="-120"/>
                <a:ea typeface="標楷體" panose="03000509000000000000" pitchFamily="65" charset="-120"/>
              </a:rPr>
              <a:t>年免學費</a:t>
            </a:r>
            <a:r>
              <a:rPr lang="zh-TW" altLang="en-US" sz="2400" b="1" dirty="0">
                <a:solidFill>
                  <a:schemeClr val="tx2"/>
                </a:solidFill>
                <a:latin typeface="標楷體" panose="03000509000000000000" pitchFamily="65" charset="-120"/>
                <a:ea typeface="標楷體" panose="03000509000000000000" pitchFamily="65" charset="-120"/>
              </a:rPr>
              <a:t>及雜費</a:t>
            </a:r>
            <a:r>
              <a:rPr lang="en-US" altLang="zh-TW" sz="2400" b="1" dirty="0">
                <a:solidFill>
                  <a:schemeClr val="tx2"/>
                </a:solidFill>
                <a:latin typeface="標楷體" panose="03000509000000000000" pitchFamily="65" charset="-120"/>
                <a:ea typeface="標楷體" panose="03000509000000000000" pitchFamily="65" charset="-120"/>
              </a:rPr>
              <a:t>(</a:t>
            </a:r>
            <a:r>
              <a:rPr lang="zh-TW" altLang="en-US" sz="2400" b="1" dirty="0">
                <a:solidFill>
                  <a:schemeClr val="tx2"/>
                </a:solidFill>
                <a:latin typeface="標楷體" panose="03000509000000000000" pitchFamily="65" charset="-120"/>
                <a:ea typeface="標楷體" panose="03000509000000000000" pitchFamily="65" charset="-120"/>
              </a:rPr>
              <a:t>免申請、無門檻</a:t>
            </a:r>
            <a:r>
              <a:rPr lang="en-US" altLang="zh-TW" sz="2400" b="1" dirty="0">
                <a:solidFill>
                  <a:schemeClr val="tx2"/>
                </a:solidFill>
                <a:latin typeface="標楷體" panose="03000509000000000000" pitchFamily="65" charset="-120"/>
                <a:ea typeface="標楷體" panose="03000509000000000000" pitchFamily="65" charset="-120"/>
              </a:rPr>
              <a:t>)</a:t>
            </a:r>
          </a:p>
          <a:p>
            <a:pPr marL="630238" lvl="1" indent="-274638" algn="l">
              <a:spcBef>
                <a:spcPts val="800"/>
              </a:spcBef>
              <a:buClr>
                <a:srgbClr val="FF0000"/>
              </a:buClr>
              <a:buFont typeface="Wingdings" panose="05000000000000000000" pitchFamily="2" charset="2"/>
              <a:buChar char="Ø"/>
              <a:defRPr/>
            </a:pPr>
            <a:r>
              <a:rPr lang="zh-TW" altLang="zh-TW" sz="2400" b="1" cap="all" spc="400" dirty="0">
                <a:solidFill>
                  <a:srgbClr val="C00000"/>
                </a:solidFill>
                <a:latin typeface="標楷體" panose="03000509000000000000" pitchFamily="65" charset="-120"/>
                <a:ea typeface="標楷體" panose="03000509000000000000" pitchFamily="65" charset="-120"/>
                <a:cs typeface="Tunga" pitchFamily="2"/>
              </a:rPr>
              <a:t>對學校之補助：</a:t>
            </a:r>
            <a:endParaRPr lang="en-US" altLang="zh-TW" sz="2400" b="1" cap="all" spc="400" dirty="0">
              <a:solidFill>
                <a:srgbClr val="C00000"/>
              </a:solidFill>
              <a:latin typeface="標楷體" panose="03000509000000000000" pitchFamily="65" charset="-120"/>
              <a:ea typeface="標楷體" panose="03000509000000000000" pitchFamily="65" charset="-120"/>
              <a:cs typeface="Tunga" pitchFamily="2"/>
            </a:endParaRPr>
          </a:p>
          <a:p>
            <a:pPr marL="719138" lvl="1" indent="0" fontAlgn="auto">
              <a:spcBef>
                <a:spcPts val="324"/>
              </a:spcBef>
              <a:spcAft>
                <a:spcPts val="0"/>
              </a:spcAft>
              <a:buClr>
                <a:schemeClr val="tx2"/>
              </a:buClr>
              <a:buNone/>
              <a:defRPr/>
            </a:pPr>
            <a:r>
              <a:rPr lang="zh-TW" altLang="zh-TW" sz="2400" b="1" dirty="0">
                <a:solidFill>
                  <a:schemeClr val="tx2"/>
                </a:solidFill>
                <a:latin typeface="標楷體" panose="03000509000000000000" pitchFamily="65" charset="-120"/>
                <a:ea typeface="標楷體" panose="03000509000000000000" pitchFamily="65" charset="-120"/>
              </a:rPr>
              <a:t>業務費、</a:t>
            </a:r>
            <a:r>
              <a:rPr lang="zh-TW" altLang="en-US" sz="2400" b="1" dirty="0">
                <a:solidFill>
                  <a:schemeClr val="tx2"/>
                </a:solidFill>
                <a:latin typeface="標楷體" panose="03000509000000000000" pitchFamily="65" charset="-120"/>
                <a:ea typeface="標楷體" panose="03000509000000000000" pitchFamily="65" charset="-120"/>
              </a:rPr>
              <a:t>補救教學費</a:t>
            </a:r>
            <a:r>
              <a:rPr lang="zh-TW" altLang="zh-TW" sz="2400" b="1" dirty="0">
                <a:solidFill>
                  <a:schemeClr val="tx2"/>
                </a:solidFill>
                <a:latin typeface="標楷體" panose="03000509000000000000" pitchFamily="65" charset="-120"/>
                <a:ea typeface="標楷體" panose="03000509000000000000" pitchFamily="65" charset="-120"/>
              </a:rPr>
              <a:t>、實習實驗費、設備費</a:t>
            </a:r>
          </a:p>
          <a:p>
            <a:pPr marL="630238" lvl="1" indent="-274638" algn="l" fontAlgn="auto">
              <a:spcBef>
                <a:spcPts val="800"/>
              </a:spcBef>
              <a:spcAft>
                <a:spcPts val="0"/>
              </a:spcAft>
              <a:buClr>
                <a:srgbClr val="FF0000"/>
              </a:buClr>
              <a:buFont typeface="Wingdings" panose="05000000000000000000" pitchFamily="2" charset="2"/>
              <a:buChar char="Ø"/>
              <a:defRPr/>
            </a:pPr>
            <a:r>
              <a:rPr lang="zh-TW" altLang="zh-TW" sz="2400" b="1" cap="all" spc="400" dirty="0">
                <a:solidFill>
                  <a:srgbClr val="C00000"/>
                </a:solidFill>
                <a:latin typeface="標楷體" panose="03000509000000000000" pitchFamily="65" charset="-120"/>
                <a:ea typeface="標楷體" panose="03000509000000000000" pitchFamily="65" charset="-120"/>
                <a:cs typeface="Tunga" pitchFamily="2"/>
              </a:rPr>
              <a:t>低收入戶子女優先入學</a:t>
            </a:r>
            <a:endParaRPr lang="zh-TW" altLang="en-US" sz="2400" b="1" cap="all" spc="400" dirty="0">
              <a:solidFill>
                <a:srgbClr val="C00000"/>
              </a:solidFill>
              <a:latin typeface="標楷體" panose="03000509000000000000" pitchFamily="65" charset="-120"/>
              <a:ea typeface="標楷體" panose="03000509000000000000" pitchFamily="65" charset="-120"/>
              <a:cs typeface="Tunga" pitchFamily="2"/>
            </a:endParaRPr>
          </a:p>
        </p:txBody>
      </p:sp>
    </p:spTree>
    <p:extLst>
      <p:ext uri="{BB962C8B-B14F-4D97-AF65-F5344CB8AC3E}">
        <p14:creationId xmlns:p14="http://schemas.microsoft.com/office/powerpoint/2010/main" val="419422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07403" y="332656"/>
            <a:ext cx="6491064" cy="876094"/>
          </a:xfrm>
        </p:spPr>
        <p:txBody>
          <a:bodyPr>
            <a:normAutofit/>
          </a:bodyPr>
          <a:lstStyle/>
          <a:p>
            <a:r>
              <a:rPr lang="zh-TW" altLang="en-US" sz="4800" b="1" dirty="0">
                <a:solidFill>
                  <a:schemeClr val="accent1">
                    <a:lumMod val="50000"/>
                  </a:schemeClr>
                </a:solidFill>
                <a:latin typeface="+mj-ea"/>
              </a:rPr>
              <a:t>十二</a:t>
            </a:r>
            <a:r>
              <a:rPr lang="zh-TW" altLang="en-US" sz="4800" b="1" dirty="0">
                <a:solidFill>
                  <a:schemeClr val="accent1">
                    <a:lumMod val="50000"/>
                  </a:schemeClr>
                </a:solidFill>
                <a:latin typeface="+mj-ea"/>
                <a:ea typeface="+mj-ea"/>
              </a:rPr>
              <a:t>年國教免學費政策</a:t>
            </a:r>
            <a:endParaRPr lang="zh-TW" altLang="en-US" sz="4800" dirty="0">
              <a:solidFill>
                <a:schemeClr val="accent1">
                  <a:lumMod val="50000"/>
                </a:schemeClr>
              </a:solidFill>
              <a:latin typeface="+mj-ea"/>
              <a:ea typeface="+mj-ea"/>
            </a:endParaRPr>
          </a:p>
        </p:txBody>
      </p:sp>
      <p:sp>
        <p:nvSpPr>
          <p:cNvPr id="13" name="內容版面配置區 2"/>
          <p:cNvSpPr>
            <a:spLocks/>
          </p:cNvSpPr>
          <p:nvPr/>
        </p:nvSpPr>
        <p:spPr bwMode="auto">
          <a:xfrm>
            <a:off x="1043608" y="1185653"/>
            <a:ext cx="7704855" cy="4176464"/>
          </a:xfrm>
          <a:prstGeom prst="rect">
            <a:avLst/>
          </a:prstGeom>
          <a:noFill/>
          <a:ln>
            <a:noFill/>
          </a:ln>
          <a:extLst/>
        </p:spPr>
        <p:txBody>
          <a:bodyPr/>
          <a:lstStyle>
            <a:lvl1pPr marL="342900" indent="-3429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ts val="1200"/>
              </a:spcBef>
              <a:buNone/>
              <a:defRPr/>
            </a:pPr>
            <a:r>
              <a:rPr lang="zh-TW" altLang="en-US" sz="2800" b="1" dirty="0" smtClean="0">
                <a:latin typeface="+mj-ea"/>
                <a:ea typeface="+mj-ea"/>
              </a:rPr>
              <a:t>  </a:t>
            </a:r>
            <a:r>
              <a:rPr kumimoji="0" lang="zh-TW" altLang="en-US" sz="2800" b="1" dirty="0" smtClean="0">
                <a:solidFill>
                  <a:srgbClr val="FF0000"/>
                </a:solidFill>
                <a:latin typeface="+mj-ea"/>
                <a:ea typeface="+mj-ea"/>
              </a:rPr>
              <a:t>高職</a:t>
            </a:r>
            <a:r>
              <a:rPr kumimoji="0" lang="en-US" altLang="zh-TW" sz="2800" b="1" dirty="0" smtClean="0">
                <a:solidFill>
                  <a:srgbClr val="FF0000"/>
                </a:solidFill>
                <a:latin typeface="+mj-ea"/>
                <a:ea typeface="+mj-ea"/>
              </a:rPr>
              <a:t>:(</a:t>
            </a:r>
            <a:r>
              <a:rPr kumimoji="0" lang="zh-TW" altLang="en-US" sz="2800" b="1" dirty="0">
                <a:solidFill>
                  <a:srgbClr val="FF0000"/>
                </a:solidFill>
                <a:latin typeface="+mj-ea"/>
                <a:ea typeface="+mj-ea"/>
              </a:rPr>
              <a:t>五專前三年</a:t>
            </a:r>
            <a:r>
              <a:rPr kumimoji="0" lang="en-US" altLang="zh-TW" sz="2800" b="1" dirty="0">
                <a:solidFill>
                  <a:srgbClr val="FF0000"/>
                </a:solidFill>
                <a:latin typeface="+mj-ea"/>
                <a:ea typeface="+mj-ea"/>
              </a:rPr>
              <a:t>)</a:t>
            </a:r>
            <a:r>
              <a:rPr kumimoji="0" lang="zh-TW" altLang="en-US" sz="2800" b="1" dirty="0">
                <a:solidFill>
                  <a:srgbClr val="FF0000"/>
                </a:solidFill>
                <a:latin typeface="+mj-ea"/>
                <a:ea typeface="+mj-ea"/>
              </a:rPr>
              <a:t>全面免學費；</a:t>
            </a:r>
            <a:endParaRPr kumimoji="0" lang="en-US" altLang="zh-TW" sz="2800" b="1" dirty="0">
              <a:latin typeface="+mj-ea"/>
              <a:ea typeface="+mj-ea"/>
            </a:endParaRPr>
          </a:p>
          <a:p>
            <a:pPr>
              <a:spcBef>
                <a:spcPts val="1200"/>
              </a:spcBef>
              <a:buNone/>
              <a:defRPr/>
            </a:pPr>
            <a:r>
              <a:rPr lang="zh-TW" altLang="en-US" sz="2800" b="1" dirty="0">
                <a:latin typeface="+mj-ea"/>
                <a:ea typeface="+mj-ea"/>
              </a:rPr>
              <a:t>  </a:t>
            </a:r>
            <a:r>
              <a:rPr lang="zh-TW" altLang="en-US" sz="2800" b="1" dirty="0" smtClean="0">
                <a:solidFill>
                  <a:srgbClr val="FF0000"/>
                </a:solidFill>
                <a:latin typeface="+mj-ea"/>
                <a:ea typeface="+mj-ea"/>
              </a:rPr>
              <a:t>高中</a:t>
            </a:r>
            <a:r>
              <a:rPr lang="en-US" altLang="zh-TW" sz="2800" b="1" dirty="0" smtClean="0">
                <a:solidFill>
                  <a:srgbClr val="FF0000"/>
                </a:solidFill>
                <a:latin typeface="+mj-ea"/>
                <a:ea typeface="+mj-ea"/>
              </a:rPr>
              <a:t>:</a:t>
            </a:r>
            <a:r>
              <a:rPr lang="zh-TW" altLang="en-US" sz="2800" b="1" dirty="0" smtClean="0">
                <a:latin typeface="+mj-ea"/>
                <a:ea typeface="+mj-ea"/>
              </a:rPr>
              <a:t>家</a:t>
            </a:r>
            <a:r>
              <a:rPr kumimoji="0" lang="zh-TW" altLang="en-US" sz="2800" b="1" dirty="0">
                <a:latin typeface="+mj-ea"/>
                <a:ea typeface="+mj-ea"/>
              </a:rPr>
              <a:t>戶所得</a:t>
            </a:r>
            <a:r>
              <a:rPr kumimoji="0" lang="en-US" altLang="zh-TW" sz="2800" b="1" dirty="0">
                <a:solidFill>
                  <a:srgbClr val="FF0000"/>
                </a:solidFill>
                <a:latin typeface="+mj-ea"/>
                <a:ea typeface="+mj-ea"/>
              </a:rPr>
              <a:t>148</a:t>
            </a:r>
            <a:r>
              <a:rPr kumimoji="0" lang="zh-TW" altLang="en-US" sz="2800" b="1" dirty="0">
                <a:solidFill>
                  <a:srgbClr val="FF0000"/>
                </a:solidFill>
                <a:latin typeface="+mj-ea"/>
                <a:ea typeface="+mj-ea"/>
              </a:rPr>
              <a:t>萬元</a:t>
            </a:r>
            <a:r>
              <a:rPr lang="zh-TW" altLang="en-US" sz="2800" b="1" dirty="0" smtClean="0">
                <a:latin typeface="+mj-ea"/>
                <a:ea typeface="+mj-ea"/>
              </a:rPr>
              <a:t>以下</a:t>
            </a:r>
            <a:r>
              <a:rPr kumimoji="0" lang="zh-TW" altLang="en-US" sz="2800" b="1" dirty="0" smtClean="0">
                <a:latin typeface="+mj-ea"/>
                <a:ea typeface="+mj-ea"/>
              </a:rPr>
              <a:t>免</a:t>
            </a:r>
            <a:r>
              <a:rPr kumimoji="0" lang="zh-TW" altLang="en-US" sz="2800" b="1" dirty="0">
                <a:latin typeface="+mj-ea"/>
                <a:ea typeface="+mj-ea"/>
              </a:rPr>
              <a:t>學費</a:t>
            </a:r>
            <a:r>
              <a:rPr kumimoji="0" lang="zh-TW" altLang="en-US" sz="2800" b="1" dirty="0" smtClean="0">
                <a:latin typeface="+mj-ea"/>
                <a:ea typeface="+mj-ea"/>
              </a:rPr>
              <a:t>；</a:t>
            </a:r>
            <a:r>
              <a:rPr lang="en-US" altLang="zh-TW" sz="2800" b="1" dirty="0" smtClean="0">
                <a:latin typeface="+mj-ea"/>
                <a:ea typeface="+mj-ea"/>
              </a:rPr>
              <a:t>148</a:t>
            </a:r>
            <a:r>
              <a:rPr lang="zh-TW" altLang="en-US" sz="2800" b="1" dirty="0">
                <a:latin typeface="+mj-ea"/>
                <a:ea typeface="+mj-ea"/>
              </a:rPr>
              <a:t>萬</a:t>
            </a:r>
            <a:r>
              <a:rPr lang="zh-TW" altLang="en-US" sz="2800" b="1" dirty="0" smtClean="0">
                <a:latin typeface="+mj-ea"/>
                <a:ea typeface="+mj-ea"/>
              </a:rPr>
              <a:t>元  </a:t>
            </a:r>
            <a:endParaRPr lang="en-US" altLang="zh-TW" sz="2800" b="1" dirty="0" smtClean="0">
              <a:latin typeface="+mj-ea"/>
              <a:ea typeface="+mj-ea"/>
            </a:endParaRPr>
          </a:p>
          <a:p>
            <a:pPr>
              <a:spcBef>
                <a:spcPts val="1200"/>
              </a:spcBef>
              <a:buNone/>
              <a:defRPr/>
            </a:pPr>
            <a:r>
              <a:rPr lang="en-US" altLang="zh-TW" sz="2800" b="1" dirty="0">
                <a:latin typeface="+mj-ea"/>
                <a:ea typeface="+mj-ea"/>
              </a:rPr>
              <a:t> </a:t>
            </a:r>
            <a:r>
              <a:rPr lang="en-US" altLang="zh-TW" sz="2800" b="1" dirty="0" smtClean="0">
                <a:latin typeface="+mj-ea"/>
                <a:ea typeface="+mj-ea"/>
              </a:rPr>
              <a:t>          </a:t>
            </a:r>
            <a:r>
              <a:rPr lang="zh-TW" altLang="en-US" sz="2800" b="1" dirty="0" smtClean="0">
                <a:latin typeface="+mj-ea"/>
                <a:ea typeface="+mj-ea"/>
              </a:rPr>
              <a:t>以上</a:t>
            </a:r>
            <a:r>
              <a:rPr lang="zh-TW" altLang="en-US" sz="2800" b="1" dirty="0">
                <a:latin typeface="+mj-ea"/>
                <a:ea typeface="+mj-ea"/>
              </a:rPr>
              <a:t>，就讀私校依戶籍所在</a:t>
            </a:r>
            <a:r>
              <a:rPr lang="zh-TW" altLang="en-US" sz="2800" b="1" dirty="0" smtClean="0">
                <a:latin typeface="+mj-ea"/>
                <a:ea typeface="+mj-ea"/>
              </a:rPr>
              <a:t>縣市補助 </a:t>
            </a:r>
            <a:endParaRPr lang="en-US" altLang="zh-TW" sz="2800" b="1" dirty="0" smtClean="0">
              <a:latin typeface="+mj-ea"/>
              <a:ea typeface="+mj-ea"/>
            </a:endParaRPr>
          </a:p>
          <a:p>
            <a:pPr>
              <a:spcBef>
                <a:spcPts val="1200"/>
              </a:spcBef>
              <a:buNone/>
              <a:defRPr/>
            </a:pPr>
            <a:r>
              <a:rPr lang="en-US" altLang="zh-TW" sz="2800" b="1" dirty="0">
                <a:latin typeface="+mj-ea"/>
                <a:ea typeface="+mj-ea"/>
              </a:rPr>
              <a:t> </a:t>
            </a:r>
            <a:r>
              <a:rPr lang="en-US" altLang="zh-TW" sz="2800" b="1" dirty="0" smtClean="0">
                <a:latin typeface="+mj-ea"/>
                <a:ea typeface="+mj-ea"/>
              </a:rPr>
              <a:t>          5000</a:t>
            </a:r>
            <a:r>
              <a:rPr lang="zh-TW" altLang="en-US" sz="2800" b="1" dirty="0">
                <a:latin typeface="+mj-ea"/>
                <a:ea typeface="+mj-ea"/>
              </a:rPr>
              <a:t>或</a:t>
            </a:r>
            <a:r>
              <a:rPr lang="en-US" altLang="zh-TW" sz="2800" b="1" dirty="0">
                <a:latin typeface="+mj-ea"/>
                <a:ea typeface="+mj-ea"/>
              </a:rPr>
              <a:t>6000</a:t>
            </a:r>
            <a:r>
              <a:rPr lang="zh-TW" altLang="en-US" sz="2800" b="1" dirty="0">
                <a:latin typeface="+mj-ea"/>
                <a:ea typeface="+mj-ea"/>
              </a:rPr>
              <a:t>元</a:t>
            </a:r>
            <a:r>
              <a:rPr lang="en-US" altLang="zh-TW" sz="1600" dirty="0">
                <a:latin typeface="+mj-ea"/>
                <a:ea typeface="+mj-ea"/>
              </a:rPr>
              <a:t>(</a:t>
            </a:r>
            <a:r>
              <a:rPr lang="zh-TW" altLang="en-US" sz="1600" dirty="0">
                <a:latin typeface="+mj-ea"/>
                <a:ea typeface="+mj-ea"/>
              </a:rPr>
              <a:t>臺北市</a:t>
            </a:r>
            <a:r>
              <a:rPr lang="en-US" altLang="zh-TW" sz="1600" dirty="0">
                <a:latin typeface="+mj-ea"/>
                <a:ea typeface="+mj-ea"/>
              </a:rPr>
              <a:t>)</a:t>
            </a:r>
            <a:r>
              <a:rPr lang="zh-TW" altLang="en-US" sz="2800" b="1" dirty="0">
                <a:latin typeface="+mj-ea"/>
                <a:ea typeface="+mj-ea"/>
              </a:rPr>
              <a:t>。</a:t>
            </a:r>
            <a:endParaRPr lang="en-US" altLang="zh-TW" sz="2800" b="1" dirty="0">
              <a:latin typeface="+mj-ea"/>
              <a:ea typeface="+mj-ea"/>
            </a:endParaRPr>
          </a:p>
          <a:p>
            <a:pPr>
              <a:spcBef>
                <a:spcPts val="1200"/>
              </a:spcBef>
              <a:buNone/>
              <a:defRPr/>
            </a:pPr>
            <a:r>
              <a:rPr kumimoji="0" lang="zh-TW" altLang="en-US" sz="2800" b="1" dirty="0">
                <a:latin typeface="+mj-ea"/>
                <a:ea typeface="+mj-ea"/>
              </a:rPr>
              <a:t>  </a:t>
            </a:r>
            <a:r>
              <a:rPr kumimoji="0" lang="zh-TW" altLang="en-US" sz="2800" b="1" dirty="0">
                <a:solidFill>
                  <a:srgbClr val="FF0000"/>
                </a:solidFill>
                <a:latin typeface="+mj-ea"/>
                <a:ea typeface="+mj-ea"/>
              </a:rPr>
              <a:t>綜合高中</a:t>
            </a:r>
            <a:r>
              <a:rPr lang="zh-TW" altLang="en-US" sz="2800" b="1" dirty="0">
                <a:latin typeface="+mj-ea"/>
                <a:ea typeface="+mj-ea"/>
              </a:rPr>
              <a:t>：高一</a:t>
            </a:r>
            <a:r>
              <a:rPr kumimoji="0" lang="zh-TW" altLang="en-US" sz="2800" b="1" dirty="0">
                <a:latin typeface="+mj-ea"/>
                <a:ea typeface="+mj-ea"/>
              </a:rPr>
              <a:t>比照高職免學費，高二、三</a:t>
            </a:r>
            <a:r>
              <a:rPr kumimoji="0" lang="zh-TW" altLang="en-US" sz="2800" b="1" dirty="0" smtClean="0">
                <a:solidFill>
                  <a:srgbClr val="FF0000"/>
                </a:solidFill>
                <a:latin typeface="+mj-ea"/>
                <a:ea typeface="+mj-ea"/>
              </a:rPr>
              <a:t>依</a:t>
            </a:r>
            <a:endParaRPr kumimoji="0" lang="en-US" altLang="zh-TW" sz="2800" b="1" dirty="0" smtClean="0">
              <a:solidFill>
                <a:srgbClr val="FF0000"/>
              </a:solidFill>
              <a:latin typeface="+mj-ea"/>
              <a:ea typeface="+mj-ea"/>
            </a:endParaRPr>
          </a:p>
          <a:p>
            <a:pPr>
              <a:spcBef>
                <a:spcPts val="1200"/>
              </a:spcBef>
              <a:buNone/>
              <a:defRPr/>
            </a:pPr>
            <a:r>
              <a:rPr lang="en-US" altLang="zh-TW" sz="2800" b="1" dirty="0">
                <a:solidFill>
                  <a:srgbClr val="FF0000"/>
                </a:solidFill>
                <a:latin typeface="+mj-ea"/>
                <a:ea typeface="+mj-ea"/>
              </a:rPr>
              <a:t> </a:t>
            </a:r>
            <a:r>
              <a:rPr lang="en-US" altLang="zh-TW" sz="2800" b="1" dirty="0" smtClean="0">
                <a:solidFill>
                  <a:srgbClr val="FF0000"/>
                </a:solidFill>
                <a:latin typeface="+mj-ea"/>
                <a:ea typeface="+mj-ea"/>
              </a:rPr>
              <a:t>                    </a:t>
            </a:r>
            <a:r>
              <a:rPr kumimoji="0" lang="zh-TW" altLang="en-US" sz="2800" b="1" dirty="0" smtClean="0">
                <a:solidFill>
                  <a:srgbClr val="FF0000"/>
                </a:solidFill>
                <a:latin typeface="+mj-ea"/>
                <a:ea typeface="+mj-ea"/>
              </a:rPr>
              <a:t>所</a:t>
            </a:r>
            <a:r>
              <a:rPr kumimoji="0" lang="zh-TW" altLang="en-US" sz="2800" b="1" dirty="0">
                <a:solidFill>
                  <a:srgbClr val="FF0000"/>
                </a:solidFill>
                <a:latin typeface="+mj-ea"/>
                <a:ea typeface="+mj-ea"/>
              </a:rPr>
              <a:t>選學程比照高職或高中方式辦理</a:t>
            </a:r>
            <a:r>
              <a:rPr kumimoji="0" lang="zh-TW" altLang="en-US" sz="2800" b="1" dirty="0">
                <a:latin typeface="+mj-ea"/>
                <a:ea typeface="+mj-ea"/>
              </a:rPr>
              <a:t>。</a:t>
            </a:r>
            <a:endParaRPr kumimoji="0" lang="en-US" altLang="zh-TW" sz="2800" b="1" dirty="0">
              <a:latin typeface="+mj-ea"/>
              <a:ea typeface="+mj-ea"/>
            </a:endParaRPr>
          </a:p>
          <a:p>
            <a:pPr>
              <a:spcBef>
                <a:spcPts val="1200"/>
              </a:spcBef>
              <a:buNone/>
              <a:defRPr/>
            </a:pPr>
            <a:r>
              <a:rPr lang="zh-TW" altLang="en-US" sz="2800" b="1"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endParaRPr kumimoji="0" lang="en-US" altLang="zh-TW"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9192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標題 1">
            <a:extLst>
              <a:ext uri="{FF2B5EF4-FFF2-40B4-BE49-F238E27FC236}">
                <a16:creationId xmlns:a16="http://schemas.microsoft.com/office/drawing/2014/main" id="{F4FB7305-1D4F-4C8A-BAE9-6C66C396090A}"/>
              </a:ext>
            </a:extLst>
          </p:cNvPr>
          <p:cNvSpPr>
            <a:spLocks noGrp="1"/>
          </p:cNvSpPr>
          <p:nvPr>
            <p:ph type="ctrTitle"/>
          </p:nvPr>
        </p:nvSpPr>
        <p:spPr>
          <a:xfrm>
            <a:off x="1187624" y="188640"/>
            <a:ext cx="5648623" cy="799642"/>
          </a:xfrm>
        </p:spPr>
        <p:txBody>
          <a:bodyPr/>
          <a:lstStyle/>
          <a:p>
            <a:r>
              <a:rPr lang="zh-TW" altLang="en-US" sz="4000" b="1" dirty="0">
                <a:solidFill>
                  <a:srgbClr val="C00000"/>
                </a:solidFill>
                <a:latin typeface="微軟正黑體" panose="020B0604030504040204" pitchFamily="34" charset="-120"/>
              </a:rPr>
              <a:t>產業特殊需求類科</a:t>
            </a:r>
          </a:p>
        </p:txBody>
      </p:sp>
      <p:sp>
        <p:nvSpPr>
          <p:cNvPr id="3" name="內容版面配置區 2">
            <a:extLst>
              <a:ext uri="{FF2B5EF4-FFF2-40B4-BE49-F238E27FC236}">
                <a16:creationId xmlns:a16="http://schemas.microsoft.com/office/drawing/2014/main" id="{56074066-8DBF-4465-9F2B-34BBACCF5A0B}"/>
              </a:ext>
            </a:extLst>
          </p:cNvPr>
          <p:cNvSpPr>
            <a:spLocks noGrp="1"/>
          </p:cNvSpPr>
          <p:nvPr>
            <p:ph type="subTitle" idx="1"/>
          </p:nvPr>
        </p:nvSpPr>
        <p:spPr>
          <a:xfrm>
            <a:off x="1322105" y="1196752"/>
            <a:ext cx="7848872" cy="4270443"/>
          </a:xfrm>
        </p:spPr>
        <p:txBody>
          <a:bodyPr>
            <a:normAutofit lnSpcReduction="10000"/>
          </a:bodyPr>
          <a:lstStyle/>
          <a:p>
            <a:pPr marL="886968" lvl="1" indent="-457200" algn="l">
              <a:buClr>
                <a:srgbClr val="FF0000"/>
              </a:buClr>
              <a:buFont typeface="Wingdings" panose="05000000000000000000" pitchFamily="2" charset="2"/>
              <a:buChar char="Ø"/>
              <a:defRPr/>
            </a:pPr>
            <a:r>
              <a:rPr lang="zh-TW" altLang="en-US" sz="3000" b="1" dirty="0">
                <a:latin typeface="標楷體" panose="03000509000000000000" pitchFamily="65" charset="-120"/>
                <a:ea typeface="標楷體" panose="03000509000000000000" pitchFamily="65" charset="-120"/>
              </a:rPr>
              <a:t>報名資格：</a:t>
            </a:r>
            <a:endParaRPr lang="en-US" altLang="zh-TW" sz="3000" b="1" dirty="0">
              <a:latin typeface="標楷體" panose="03000509000000000000" pitchFamily="65" charset="-120"/>
              <a:ea typeface="標楷體" panose="03000509000000000000" pitchFamily="65" charset="-120"/>
            </a:endParaRPr>
          </a:p>
          <a:p>
            <a:pPr>
              <a:defRPr/>
            </a:pPr>
            <a:r>
              <a:rPr lang="zh-TW" altLang="en-US" sz="2800" b="1" dirty="0">
                <a:latin typeface="標楷體" panose="03000509000000000000" pitchFamily="65" charset="-120"/>
                <a:ea typeface="標楷體" panose="03000509000000000000" pitchFamily="65" charset="-120"/>
              </a:rPr>
              <a:t>須同時符合學歷條件之一和特別條件之一</a:t>
            </a:r>
            <a:endParaRPr lang="en-US" altLang="zh-TW" sz="2800" b="1" dirty="0">
              <a:latin typeface="標楷體" panose="03000509000000000000" pitchFamily="65" charset="-120"/>
              <a:ea typeface="標楷體" panose="03000509000000000000" pitchFamily="65" charset="-120"/>
            </a:endParaRPr>
          </a:p>
          <a:p>
            <a:pPr lvl="1" algn="l">
              <a:defRPr/>
            </a:pPr>
            <a:r>
              <a:rPr lang="zh-TW" altLang="en-US" sz="2400" b="1" dirty="0">
                <a:solidFill>
                  <a:schemeClr val="tx1"/>
                </a:solidFill>
                <a:latin typeface="標楷體" panose="03000509000000000000" pitchFamily="65" charset="-120"/>
                <a:ea typeface="標楷體" panose="03000509000000000000" pitchFamily="65" charset="-120"/>
              </a:rPr>
              <a:t>▓ 學歷條件</a:t>
            </a:r>
            <a:endParaRPr lang="en-US" altLang="zh-TW" sz="2400" b="1" dirty="0">
              <a:solidFill>
                <a:schemeClr val="tx1"/>
              </a:solidFill>
              <a:latin typeface="標楷體" panose="03000509000000000000" pitchFamily="65" charset="-120"/>
              <a:ea typeface="標楷體" panose="03000509000000000000" pitchFamily="65" charset="-120"/>
            </a:endParaRPr>
          </a:p>
          <a:p>
            <a:pPr lvl="2" algn="l">
              <a:defRPr/>
            </a:pPr>
            <a:r>
              <a:rPr lang="zh-TW" altLang="en-US" sz="2000" b="1" dirty="0">
                <a:solidFill>
                  <a:schemeClr val="tx1"/>
                </a:solidFill>
                <a:latin typeface="標楷體" panose="03000509000000000000" pitchFamily="65" charset="-120"/>
                <a:ea typeface="標楷體" panose="03000509000000000000" pitchFamily="65" charset="-120"/>
              </a:rPr>
              <a:t>國中或同等學歷</a:t>
            </a:r>
            <a:endParaRPr lang="en-US" altLang="zh-TW" sz="2000" b="1" dirty="0">
              <a:solidFill>
                <a:schemeClr val="tx1"/>
              </a:solidFill>
              <a:latin typeface="標楷體" panose="03000509000000000000" pitchFamily="65" charset="-120"/>
              <a:ea typeface="標楷體" panose="03000509000000000000" pitchFamily="65" charset="-120"/>
            </a:endParaRPr>
          </a:p>
          <a:p>
            <a:pPr lvl="2" algn="l">
              <a:defRPr/>
            </a:pPr>
            <a:r>
              <a:rPr lang="zh-TW" altLang="en-US" sz="2000" b="1" dirty="0">
                <a:solidFill>
                  <a:schemeClr val="tx1"/>
                </a:solidFill>
                <a:latin typeface="標楷體" panose="03000509000000000000" pitchFamily="65" charset="-120"/>
                <a:ea typeface="標楷體" panose="03000509000000000000" pitchFamily="65" charset="-120"/>
              </a:rPr>
              <a:t>丙級技術士證或相當於丙級以上技術士證</a:t>
            </a:r>
            <a:endParaRPr lang="en-US" altLang="zh-TW" sz="2000" b="1" dirty="0">
              <a:solidFill>
                <a:schemeClr val="tx1"/>
              </a:solidFill>
              <a:latin typeface="標楷體" panose="03000509000000000000" pitchFamily="65" charset="-120"/>
              <a:ea typeface="標楷體" panose="03000509000000000000" pitchFamily="65" charset="-120"/>
            </a:endParaRPr>
          </a:p>
          <a:p>
            <a:pPr lvl="1" algn="l">
              <a:defRPr/>
            </a:pPr>
            <a:r>
              <a:rPr lang="zh-TW" altLang="en-US" sz="2400" b="1" dirty="0">
                <a:solidFill>
                  <a:schemeClr val="tx1"/>
                </a:solidFill>
                <a:latin typeface="標楷體" panose="03000509000000000000" pitchFamily="65" charset="-120"/>
                <a:ea typeface="標楷體" panose="03000509000000000000" pitchFamily="65" charset="-120"/>
              </a:rPr>
              <a:t>▓ 特別條件</a:t>
            </a:r>
            <a:endParaRPr lang="en-US" altLang="zh-TW" sz="2400" b="1" dirty="0">
              <a:solidFill>
                <a:schemeClr val="tx1"/>
              </a:solidFill>
              <a:latin typeface="標楷體" panose="03000509000000000000" pitchFamily="65" charset="-120"/>
              <a:ea typeface="標楷體" panose="03000509000000000000" pitchFamily="65" charset="-120"/>
            </a:endParaRPr>
          </a:p>
          <a:p>
            <a:pPr marL="1257300" lvl="2" indent="-342900" algn="l">
              <a:buClr>
                <a:schemeClr val="bg2"/>
              </a:buClr>
              <a:buFont typeface="Wingdings" panose="05000000000000000000" pitchFamily="2" charset="2"/>
              <a:buChar char="l"/>
              <a:defRPr/>
            </a:pPr>
            <a:r>
              <a:rPr lang="zh-TW" altLang="en-US" sz="2000" b="1" dirty="0">
                <a:solidFill>
                  <a:schemeClr val="tx1"/>
                </a:solidFill>
                <a:latin typeface="標楷體" panose="03000509000000000000" pitchFamily="65" charset="-120"/>
                <a:ea typeface="標楷體" panose="03000509000000000000" pitchFamily="65" charset="-120"/>
              </a:rPr>
              <a:t>低收入戶子女   </a:t>
            </a:r>
            <a:r>
              <a:rPr lang="zh-TW" altLang="en-US" sz="1800" b="1" baseline="30000" dirty="0">
                <a:solidFill>
                  <a:schemeClr val="bg2"/>
                </a:solidFill>
                <a:latin typeface="標楷體" panose="03000509000000000000" pitchFamily="65" charset="-120"/>
                <a:ea typeface="標楷體" panose="03000509000000000000" pitchFamily="65" charset="-120"/>
              </a:rPr>
              <a:t>●</a:t>
            </a:r>
            <a:r>
              <a:rPr lang="zh-TW" altLang="en-US" sz="2000" b="1" dirty="0">
                <a:solidFill>
                  <a:schemeClr val="tx1"/>
                </a:solidFill>
                <a:latin typeface="標楷體" panose="03000509000000000000" pitchFamily="65" charset="-120"/>
                <a:ea typeface="標楷體" panose="03000509000000000000" pitchFamily="65" charset="-120"/>
              </a:rPr>
              <a:t>中低收入戶子女</a:t>
            </a:r>
            <a:endParaRPr lang="en-US" altLang="zh-TW" sz="2000" b="1" dirty="0">
              <a:solidFill>
                <a:schemeClr val="tx1"/>
              </a:solidFill>
              <a:latin typeface="標楷體" panose="03000509000000000000" pitchFamily="65" charset="-120"/>
              <a:ea typeface="標楷體" panose="03000509000000000000" pitchFamily="65" charset="-120"/>
            </a:endParaRPr>
          </a:p>
          <a:p>
            <a:pPr marL="1257300" lvl="2" indent="-342900" algn="l">
              <a:buClr>
                <a:schemeClr val="bg2"/>
              </a:buClr>
              <a:buFont typeface="Wingdings" panose="05000000000000000000" pitchFamily="2" charset="2"/>
              <a:buChar char="l"/>
              <a:defRPr/>
            </a:pPr>
            <a:r>
              <a:rPr lang="zh-TW" altLang="en-US" sz="2000" b="1" dirty="0">
                <a:solidFill>
                  <a:schemeClr val="tx1"/>
                </a:solidFill>
                <a:latin typeface="標楷體" panose="03000509000000000000" pitchFamily="65" charset="-120"/>
                <a:ea typeface="標楷體" panose="03000509000000000000" pitchFamily="65" charset="-120"/>
              </a:rPr>
              <a:t>失業勞工子女   </a:t>
            </a:r>
            <a:r>
              <a:rPr lang="zh-TW" altLang="en-US" sz="2000" b="1" baseline="30000" dirty="0">
                <a:solidFill>
                  <a:schemeClr val="bg2"/>
                </a:solidFill>
                <a:latin typeface="標楷體" panose="03000509000000000000" pitchFamily="65" charset="-120"/>
                <a:ea typeface="標楷體" panose="03000509000000000000" pitchFamily="65" charset="-120"/>
              </a:rPr>
              <a:t>●</a:t>
            </a:r>
            <a:r>
              <a:rPr lang="zh-TW" altLang="en-US" sz="2000" b="1" dirty="0">
                <a:solidFill>
                  <a:schemeClr val="tx1"/>
                </a:solidFill>
                <a:latin typeface="標楷體" panose="03000509000000000000" pitchFamily="65" charset="-120"/>
                <a:ea typeface="標楷體" panose="03000509000000000000" pitchFamily="65" charset="-120"/>
              </a:rPr>
              <a:t>特殊境遇家庭子女</a:t>
            </a:r>
            <a:endParaRPr lang="en-US" altLang="zh-TW" sz="2000" b="1" dirty="0">
              <a:solidFill>
                <a:schemeClr val="tx1"/>
              </a:solidFill>
              <a:latin typeface="標楷體" panose="03000509000000000000" pitchFamily="65" charset="-120"/>
              <a:ea typeface="標楷體" panose="03000509000000000000" pitchFamily="65" charset="-120"/>
            </a:endParaRPr>
          </a:p>
          <a:p>
            <a:pPr marL="1257300" lvl="2" indent="-342900" algn="l">
              <a:buClr>
                <a:schemeClr val="bg2"/>
              </a:buClr>
              <a:buFont typeface="Wingdings" panose="05000000000000000000" pitchFamily="2" charset="2"/>
              <a:buChar char="l"/>
              <a:defRPr/>
            </a:pPr>
            <a:r>
              <a:rPr lang="zh-TW" altLang="en-US" sz="2000" b="1" dirty="0">
                <a:solidFill>
                  <a:schemeClr val="tx1"/>
                </a:solidFill>
                <a:latin typeface="標楷體" panose="03000509000000000000" pitchFamily="65" charset="-120"/>
                <a:ea typeface="標楷體" panose="03000509000000000000" pitchFamily="65" charset="-120"/>
              </a:rPr>
              <a:t>育幼院童       </a:t>
            </a:r>
            <a:r>
              <a:rPr lang="zh-TW" altLang="en-US" sz="2000" b="1" baseline="30000" dirty="0">
                <a:solidFill>
                  <a:schemeClr val="bg2"/>
                </a:solidFill>
                <a:latin typeface="標楷體" panose="03000509000000000000" pitchFamily="65" charset="-120"/>
                <a:ea typeface="標楷體" panose="03000509000000000000" pitchFamily="65" charset="-120"/>
              </a:rPr>
              <a:t>●</a:t>
            </a:r>
            <a:r>
              <a:rPr lang="zh-TW" altLang="en-US" sz="2000" b="1" dirty="0">
                <a:solidFill>
                  <a:schemeClr val="tx1"/>
                </a:solidFill>
                <a:latin typeface="標楷體" panose="03000509000000000000" pitchFamily="65" charset="-120"/>
                <a:ea typeface="標楷體" panose="03000509000000000000" pitchFamily="65" charset="-120"/>
              </a:rPr>
              <a:t>農漁民子女</a:t>
            </a:r>
            <a:endParaRPr lang="en-US" altLang="zh-TW" sz="2000" b="1" dirty="0">
              <a:solidFill>
                <a:schemeClr val="tx1"/>
              </a:solidFill>
              <a:latin typeface="標楷體" panose="03000509000000000000" pitchFamily="65" charset="-120"/>
              <a:ea typeface="標楷體" panose="03000509000000000000" pitchFamily="65" charset="-120"/>
            </a:endParaRPr>
          </a:p>
          <a:p>
            <a:pPr marL="1257300" lvl="2" indent="-342900" algn="l">
              <a:buClr>
                <a:schemeClr val="bg2"/>
              </a:buClr>
              <a:buFont typeface="Wingdings" panose="05000000000000000000" pitchFamily="2" charset="2"/>
              <a:buChar char="l"/>
              <a:defRPr/>
            </a:pPr>
            <a:r>
              <a:rPr lang="zh-TW" altLang="en-US" sz="2000" b="1" dirty="0">
                <a:solidFill>
                  <a:schemeClr val="tx1"/>
                </a:solidFill>
                <a:latin typeface="標楷體" panose="03000509000000000000" pitchFamily="65" charset="-120"/>
                <a:ea typeface="標楷體" panose="03000509000000000000" pitchFamily="65" charset="-120"/>
              </a:rPr>
              <a:t>軍公教遺族     </a:t>
            </a:r>
            <a:r>
              <a:rPr lang="zh-TW" altLang="en-US" sz="2000" b="1" baseline="30000" dirty="0">
                <a:solidFill>
                  <a:schemeClr val="bg2"/>
                </a:solidFill>
                <a:latin typeface="標楷體" panose="03000509000000000000" pitchFamily="65" charset="-120"/>
                <a:ea typeface="標楷體" panose="03000509000000000000" pitchFamily="65" charset="-120"/>
              </a:rPr>
              <a:t>●</a:t>
            </a:r>
            <a:r>
              <a:rPr lang="zh-TW" altLang="en-US" sz="2000" b="1" dirty="0">
                <a:solidFill>
                  <a:schemeClr val="tx1"/>
                </a:solidFill>
                <a:latin typeface="標楷體" panose="03000509000000000000" pitchFamily="65" charset="-120"/>
                <a:ea typeface="標楷體" panose="03000509000000000000" pitchFamily="65" charset="-120"/>
              </a:rPr>
              <a:t>身心障礙人士子女</a:t>
            </a:r>
            <a:endParaRPr lang="en-US" altLang="zh-TW" sz="2000" b="1" dirty="0">
              <a:solidFill>
                <a:schemeClr val="tx1"/>
              </a:solidFill>
              <a:latin typeface="標楷體" panose="03000509000000000000" pitchFamily="65" charset="-120"/>
              <a:ea typeface="標楷體" panose="03000509000000000000" pitchFamily="65" charset="-120"/>
            </a:endParaRPr>
          </a:p>
          <a:p>
            <a:pPr marL="1257300" lvl="2" indent="-342900" algn="l">
              <a:buClr>
                <a:schemeClr val="bg2"/>
              </a:buClr>
              <a:buFont typeface="Wingdings" panose="05000000000000000000" pitchFamily="2" charset="2"/>
              <a:buChar char="l"/>
              <a:defRPr/>
            </a:pPr>
            <a:r>
              <a:rPr lang="zh-TW" altLang="en-US" sz="2000" b="1" dirty="0">
                <a:solidFill>
                  <a:schemeClr val="tx1"/>
                </a:solidFill>
                <a:latin typeface="標楷體" panose="03000509000000000000" pitchFamily="65" charset="-120"/>
                <a:ea typeface="標楷體" panose="03000509000000000000" pitchFamily="65" charset="-120"/>
              </a:rPr>
              <a:t>原住民</a:t>
            </a:r>
          </a:p>
        </p:txBody>
      </p:sp>
    </p:spTree>
    <p:extLst>
      <p:ext uri="{BB962C8B-B14F-4D97-AF65-F5344CB8AC3E}">
        <p14:creationId xmlns:p14="http://schemas.microsoft.com/office/powerpoint/2010/main" val="129629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58614646-579E-4B05-A145-674406C8C7FD}"/>
              </a:ext>
            </a:extLst>
          </p:cNvPr>
          <p:cNvSpPr>
            <a:spLocks noGrp="1"/>
          </p:cNvSpPr>
          <p:nvPr>
            <p:ph type="ctrTitle"/>
          </p:nvPr>
        </p:nvSpPr>
        <p:spPr>
          <a:xfrm>
            <a:off x="984015" y="254968"/>
            <a:ext cx="8028385" cy="1152128"/>
          </a:xfrm>
        </p:spPr>
        <p:txBody>
          <a:bodyPr>
            <a:normAutofit fontScale="90000"/>
          </a:bodyPr>
          <a:lstStyle/>
          <a:p>
            <a:pPr algn="r">
              <a:defRPr/>
            </a:pPr>
            <a:r>
              <a:rPr lang="en-US" altLang="zh-TW" b="1" dirty="0">
                <a:solidFill>
                  <a:srgbClr val="C00000"/>
                </a:solidFill>
                <a:latin typeface="微軟正黑體" panose="020B0604030504040204" pitchFamily="34" charset="-120"/>
              </a:rPr>
              <a:t>108</a:t>
            </a:r>
            <a:r>
              <a:rPr lang="zh-TW" altLang="en-US" b="1" dirty="0">
                <a:solidFill>
                  <a:srgbClr val="C00000"/>
                </a:solidFill>
                <a:latin typeface="微軟正黑體" panose="020B0604030504040204" pitchFamily="34" charset="-120"/>
              </a:rPr>
              <a:t>學年產業特殊需求類科優先入學</a:t>
            </a:r>
            <a:r>
              <a:rPr lang="en-US" altLang="zh-TW" dirty="0">
                <a:latin typeface="微軟正黑體" panose="020B0604030504040204" pitchFamily="34" charset="-120"/>
              </a:rPr>
              <a:t/>
            </a:r>
            <a:br>
              <a:rPr lang="en-US" altLang="zh-TW" dirty="0">
                <a:latin typeface="微軟正黑體" panose="020B0604030504040204" pitchFamily="34" charset="-120"/>
              </a:rPr>
            </a:br>
            <a:r>
              <a:rPr lang="en-US" altLang="zh-TW" sz="2700" dirty="0">
                <a:latin typeface="微軟正黑體" panose="020B0604030504040204" pitchFamily="34" charset="-120"/>
              </a:rPr>
              <a:t>--</a:t>
            </a:r>
            <a:r>
              <a:rPr lang="zh-TW" altLang="en-US" sz="2700" dirty="0">
                <a:latin typeface="微軟正黑體" panose="020B0604030504040204" pitchFamily="34" charset="-120"/>
              </a:rPr>
              <a:t>承辦學校</a:t>
            </a:r>
            <a:r>
              <a:rPr lang="zh-TW" altLang="en-US" sz="2700" dirty="0" smtClean="0">
                <a:latin typeface="微軟正黑體" panose="020B0604030504040204" pitchFamily="34" charset="-120"/>
              </a:rPr>
              <a:t>：新北瑞</a:t>
            </a:r>
            <a:r>
              <a:rPr lang="zh-TW" altLang="en-US" sz="2700" dirty="0">
                <a:latin typeface="微軟正黑體" panose="020B0604030504040204" pitchFamily="34" charset="-120"/>
              </a:rPr>
              <a:t>芳</a:t>
            </a:r>
            <a:r>
              <a:rPr lang="zh-TW" altLang="en-US" sz="2700" dirty="0" smtClean="0">
                <a:latin typeface="微軟正黑體" panose="020B0604030504040204" pitchFamily="34" charset="-120"/>
              </a:rPr>
              <a:t>高工</a:t>
            </a:r>
            <a:endParaRPr lang="zh-TW" altLang="en-US" sz="2700" dirty="0">
              <a:latin typeface="微軟正黑體" panose="020B0604030504040204" pitchFamily="34" charset="-120"/>
            </a:endParaRPr>
          </a:p>
        </p:txBody>
      </p:sp>
      <p:sp>
        <p:nvSpPr>
          <p:cNvPr id="3" name="內容版面配置區 2">
            <a:extLst>
              <a:ext uri="{FF2B5EF4-FFF2-40B4-BE49-F238E27FC236}">
                <a16:creationId xmlns:a16="http://schemas.microsoft.com/office/drawing/2014/main" id="{401E9AC1-05F7-4CD0-B065-68E8BF430E06}"/>
              </a:ext>
            </a:extLst>
          </p:cNvPr>
          <p:cNvSpPr>
            <a:spLocks noGrp="1"/>
          </p:cNvSpPr>
          <p:nvPr>
            <p:ph type="subTitle" idx="1"/>
          </p:nvPr>
        </p:nvSpPr>
        <p:spPr>
          <a:xfrm>
            <a:off x="971601" y="1412776"/>
            <a:ext cx="7704856" cy="5184576"/>
          </a:xfrm>
        </p:spPr>
        <p:txBody>
          <a:bodyPr>
            <a:normAutofit fontScale="85000" lnSpcReduction="20000"/>
          </a:bodyPr>
          <a:lstStyle/>
          <a:p>
            <a:pPr marL="457200" indent="-457200">
              <a:lnSpc>
                <a:spcPct val="120000"/>
              </a:lnSpc>
              <a:spcBef>
                <a:spcPts val="0"/>
              </a:spcBef>
              <a:buClr>
                <a:srgbClr val="FF0000"/>
              </a:buClr>
              <a:buFont typeface="Wingdings" panose="05000000000000000000" pitchFamily="2" charset="2"/>
              <a:buChar char="Ø"/>
              <a:defRPr/>
            </a:pPr>
            <a:r>
              <a:rPr lang="zh-TW" altLang="en-US" sz="2800" b="1" dirty="0">
                <a:latin typeface="標楷體" panose="03000509000000000000" pitchFamily="65" charset="-120"/>
                <a:ea typeface="標楷體" panose="03000509000000000000" pitchFamily="65" charset="-120"/>
              </a:rPr>
              <a:t>教育部國民及學前教育署產業特殊需求類科獎補助作業要點</a:t>
            </a:r>
            <a:endParaRPr lang="en-US" altLang="zh-TW" sz="2800" b="1" dirty="0">
              <a:latin typeface="標楷體" panose="03000509000000000000" pitchFamily="65" charset="-120"/>
              <a:ea typeface="標楷體" panose="03000509000000000000" pitchFamily="65" charset="-120"/>
            </a:endParaRPr>
          </a:p>
          <a:p>
            <a:pPr marL="457200" indent="-457200">
              <a:lnSpc>
                <a:spcPct val="120000"/>
              </a:lnSpc>
              <a:spcBef>
                <a:spcPts val="600"/>
              </a:spcBef>
              <a:buClr>
                <a:srgbClr val="FF0000"/>
              </a:buClr>
              <a:buFont typeface="Wingdings" panose="05000000000000000000" pitchFamily="2" charset="2"/>
              <a:buChar char="Ø"/>
              <a:defRPr/>
            </a:pPr>
            <a:r>
              <a:rPr lang="zh-TW" altLang="en-US" sz="2800" b="1" dirty="0">
                <a:latin typeface="標楷體" panose="03000509000000000000" pitchFamily="65" charset="-120"/>
                <a:ea typeface="標楷體" panose="03000509000000000000" pitchFamily="65" charset="-120"/>
              </a:rPr>
              <a:t>基北區</a:t>
            </a:r>
            <a:r>
              <a:rPr lang="en-US" altLang="zh-TW" sz="2800" b="1" dirty="0">
                <a:latin typeface="標楷體" panose="03000509000000000000" pitchFamily="65" charset="-120"/>
                <a:ea typeface="標楷體" panose="03000509000000000000" pitchFamily="65" charset="-120"/>
              </a:rPr>
              <a:t>108</a:t>
            </a:r>
            <a:r>
              <a:rPr lang="zh-TW" altLang="en-US" sz="2800" b="1" dirty="0">
                <a:latin typeface="標楷體" panose="03000509000000000000" pitchFamily="65" charset="-120"/>
                <a:ea typeface="標楷體" panose="03000509000000000000" pitchFamily="65" charset="-120"/>
              </a:rPr>
              <a:t>學年度：</a:t>
            </a:r>
            <a:r>
              <a:rPr lang="en-US" altLang="zh-TW" sz="2800" b="1" dirty="0">
                <a:latin typeface="標楷體" panose="03000509000000000000" pitchFamily="65" charset="-120"/>
                <a:ea typeface="標楷體" panose="03000509000000000000" pitchFamily="65" charset="-120"/>
              </a:rPr>
              <a:t>9</a:t>
            </a:r>
            <a:r>
              <a:rPr lang="zh-TW" altLang="en-US" sz="2800" b="1" dirty="0">
                <a:latin typeface="標楷體" panose="03000509000000000000" pitchFamily="65" charset="-120"/>
                <a:ea typeface="標楷體" panose="03000509000000000000" pitchFamily="65" charset="-120"/>
              </a:rPr>
              <a:t>校</a:t>
            </a:r>
            <a:r>
              <a:rPr lang="en-US" altLang="zh-TW" sz="2800" b="1" dirty="0">
                <a:latin typeface="標楷體" panose="03000509000000000000" pitchFamily="65" charset="-120"/>
                <a:ea typeface="標楷體" panose="03000509000000000000" pitchFamily="65" charset="-120"/>
              </a:rPr>
              <a:t>7</a:t>
            </a:r>
            <a:r>
              <a:rPr lang="zh-TW" altLang="en-US" sz="2800" b="1" dirty="0">
                <a:latin typeface="標楷體" panose="03000509000000000000" pitchFamily="65" charset="-120"/>
                <a:ea typeface="標楷體" panose="03000509000000000000" pitchFamily="65" charset="-120"/>
              </a:rPr>
              <a:t>群</a:t>
            </a:r>
            <a:r>
              <a:rPr lang="en-US" altLang="zh-TW" sz="2800" b="1" dirty="0">
                <a:latin typeface="標楷體" panose="03000509000000000000" pitchFamily="65" charset="-120"/>
                <a:ea typeface="標楷體" panose="03000509000000000000" pitchFamily="65" charset="-120"/>
              </a:rPr>
              <a:t>12</a:t>
            </a:r>
            <a:r>
              <a:rPr lang="zh-TW" altLang="en-US" sz="2800" b="1" dirty="0">
                <a:latin typeface="標楷體" panose="03000509000000000000" pitchFamily="65" charset="-120"/>
                <a:ea typeface="標楷體" panose="03000509000000000000" pitchFamily="65" charset="-120"/>
              </a:rPr>
              <a:t>科</a:t>
            </a:r>
            <a:r>
              <a:rPr lang="en-US" altLang="zh-TW" sz="2800" b="1" dirty="0">
                <a:latin typeface="標楷體" panose="03000509000000000000" pitchFamily="65" charset="-120"/>
                <a:ea typeface="標楷體" panose="03000509000000000000" pitchFamily="65" charset="-120"/>
              </a:rPr>
              <a:t>164</a:t>
            </a:r>
            <a:r>
              <a:rPr lang="zh-TW" altLang="en-US" sz="2800" b="1" dirty="0">
                <a:latin typeface="標楷體" panose="03000509000000000000" pitchFamily="65" charset="-120"/>
                <a:ea typeface="標楷體" panose="03000509000000000000" pitchFamily="65" charset="-120"/>
              </a:rPr>
              <a:t>名</a:t>
            </a:r>
            <a:endParaRPr lang="en-US" altLang="zh-TW" sz="2800" b="1" dirty="0">
              <a:latin typeface="標楷體" panose="03000509000000000000" pitchFamily="65" charset="-120"/>
              <a:ea typeface="標楷體" panose="03000509000000000000" pitchFamily="65" charset="-120"/>
            </a:endParaRPr>
          </a:p>
          <a:p>
            <a:pPr marL="896938" indent="-457200">
              <a:lnSpc>
                <a:spcPct val="120000"/>
              </a:lnSpc>
              <a:spcBef>
                <a:spcPts val="0"/>
              </a:spcBef>
              <a:buClr>
                <a:srgbClr val="FF0000"/>
              </a:buClr>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機械群：模具科、鑄造科、板金科、</a:t>
            </a:r>
            <a:r>
              <a:rPr lang="en-US" altLang="zh-TW" sz="2800" dirty="0">
                <a:latin typeface="標楷體" panose="03000509000000000000" pitchFamily="65" charset="-120"/>
                <a:ea typeface="標楷體" panose="03000509000000000000" pitchFamily="65" charset="-120"/>
              </a:rPr>
              <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配管科</a:t>
            </a:r>
          </a:p>
          <a:p>
            <a:pPr marL="896938" indent="-457200">
              <a:lnSpc>
                <a:spcPct val="120000"/>
              </a:lnSpc>
              <a:spcBef>
                <a:spcPts val="0"/>
              </a:spcBef>
              <a:buClr>
                <a:srgbClr val="FF0000"/>
              </a:buClr>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動力機械群：重機科</a:t>
            </a:r>
          </a:p>
          <a:p>
            <a:pPr marL="896938" indent="-457200">
              <a:lnSpc>
                <a:spcPct val="120000"/>
              </a:lnSpc>
              <a:spcBef>
                <a:spcPts val="0"/>
              </a:spcBef>
              <a:buClr>
                <a:srgbClr val="FF0000"/>
              </a:buClr>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土木與建築群：土木科</a:t>
            </a:r>
            <a:endParaRPr lang="en-US" altLang="zh-TW" sz="2800" dirty="0">
              <a:latin typeface="標楷體" panose="03000509000000000000" pitchFamily="65" charset="-120"/>
              <a:ea typeface="標楷體" panose="03000509000000000000" pitchFamily="65" charset="-120"/>
            </a:endParaRPr>
          </a:p>
          <a:p>
            <a:pPr marL="896938" indent="-457200">
              <a:lnSpc>
                <a:spcPct val="120000"/>
              </a:lnSpc>
              <a:spcBef>
                <a:spcPts val="0"/>
              </a:spcBef>
              <a:buClr>
                <a:srgbClr val="FF0000"/>
              </a:buClr>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設計群：陶瓷工程科</a:t>
            </a:r>
            <a:endParaRPr lang="en-US" altLang="zh-TW" sz="2800" dirty="0">
              <a:latin typeface="標楷體" panose="03000509000000000000" pitchFamily="65" charset="-120"/>
              <a:ea typeface="標楷體" panose="03000509000000000000" pitchFamily="65" charset="-120"/>
            </a:endParaRPr>
          </a:p>
          <a:p>
            <a:pPr marL="896938" indent="-457200">
              <a:lnSpc>
                <a:spcPct val="120000"/>
              </a:lnSpc>
              <a:spcBef>
                <a:spcPts val="0"/>
              </a:spcBef>
              <a:buClr>
                <a:srgbClr val="FF0000"/>
              </a:buClr>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農業群：農場經營科</a:t>
            </a:r>
          </a:p>
          <a:p>
            <a:pPr marL="896938" indent="-457200">
              <a:lnSpc>
                <a:spcPct val="120000"/>
              </a:lnSpc>
              <a:spcBef>
                <a:spcPts val="0"/>
              </a:spcBef>
              <a:buClr>
                <a:srgbClr val="FF0000"/>
              </a:buClr>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海事群：航海科、輪機科</a:t>
            </a:r>
          </a:p>
          <a:p>
            <a:pPr marL="896938" indent="-457200">
              <a:lnSpc>
                <a:spcPct val="120000"/>
              </a:lnSpc>
              <a:spcBef>
                <a:spcPts val="0"/>
              </a:spcBef>
              <a:buClr>
                <a:srgbClr val="FF0000"/>
              </a:buClr>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水產群：漁業科、水產養殖科</a:t>
            </a:r>
          </a:p>
          <a:p>
            <a:pPr marL="457200" indent="-457200">
              <a:lnSpc>
                <a:spcPct val="120000"/>
              </a:lnSpc>
              <a:spcBef>
                <a:spcPts val="0"/>
              </a:spcBef>
              <a:buFont typeface="Wingdings" panose="05000000000000000000" pitchFamily="2" charset="2"/>
              <a:buChar char="Ø"/>
              <a:defRPr/>
            </a:pPr>
            <a:r>
              <a:rPr lang="zh-TW" altLang="en-US" sz="2800" dirty="0">
                <a:solidFill>
                  <a:srgbClr val="0000FF"/>
                </a:solidFill>
                <a:latin typeface="標楷體" panose="03000509000000000000" pitchFamily="65" charset="-120"/>
                <a:ea typeface="標楷體" panose="03000509000000000000" pitchFamily="65" charset="-120"/>
              </a:rPr>
              <a:t>優點特色</a:t>
            </a:r>
            <a:endParaRPr lang="en-US" altLang="zh-TW" sz="2800" dirty="0">
              <a:solidFill>
                <a:srgbClr val="0000FF"/>
              </a:solidFill>
              <a:latin typeface="標楷體" panose="03000509000000000000" pitchFamily="65" charset="-120"/>
              <a:ea typeface="標楷體" panose="03000509000000000000" pitchFamily="65" charset="-120"/>
            </a:endParaRPr>
          </a:p>
          <a:p>
            <a:pPr>
              <a:lnSpc>
                <a:spcPct val="120000"/>
              </a:lnSpc>
              <a:spcBef>
                <a:spcPts val="0"/>
              </a:spcBef>
              <a:defRPr/>
            </a:pPr>
            <a:r>
              <a:rPr lang="zh-TW" altLang="en-US" sz="2800" dirty="0">
                <a:latin typeface="標楷體" panose="03000509000000000000" pitchFamily="65" charset="-120"/>
                <a:ea typeface="標楷體" panose="03000509000000000000" pitchFamily="65" charset="-120"/>
              </a:rPr>
              <a:t>  </a:t>
            </a:r>
            <a:r>
              <a:rPr lang="zh-TW" altLang="en-US" sz="2800" dirty="0">
                <a:solidFill>
                  <a:srgbClr val="FF0000"/>
                </a:solidFill>
                <a:latin typeface="標楷體" panose="03000509000000000000" pitchFamily="65" charset="-120"/>
                <a:ea typeface="標楷體" panose="03000509000000000000" pitchFamily="65" charset="-120"/>
              </a:rPr>
              <a:t>選讀適用科別，享有學費、雜費補助</a:t>
            </a:r>
          </a:p>
        </p:txBody>
      </p:sp>
    </p:spTree>
    <p:extLst>
      <p:ext uri="{BB962C8B-B14F-4D97-AF65-F5344CB8AC3E}">
        <p14:creationId xmlns:p14="http://schemas.microsoft.com/office/powerpoint/2010/main" val="3435507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標題 1">
            <a:extLst>
              <a:ext uri="{FF2B5EF4-FFF2-40B4-BE49-F238E27FC236}">
                <a16:creationId xmlns:a16="http://schemas.microsoft.com/office/drawing/2014/main" id="{4A6EB7A6-01AA-4E66-940F-D208C7ABB75F}"/>
              </a:ext>
            </a:extLst>
          </p:cNvPr>
          <p:cNvSpPr>
            <a:spLocks noGrp="1"/>
          </p:cNvSpPr>
          <p:nvPr>
            <p:ph type="ctrTitle"/>
          </p:nvPr>
        </p:nvSpPr>
        <p:spPr>
          <a:xfrm>
            <a:off x="1403648" y="260648"/>
            <a:ext cx="5648623" cy="722603"/>
          </a:xfrm>
        </p:spPr>
        <p:txBody>
          <a:bodyPr/>
          <a:lstStyle/>
          <a:p>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rPr>
              <a:t>實用技能學程入學</a:t>
            </a:r>
          </a:p>
        </p:txBody>
      </p:sp>
      <p:sp>
        <p:nvSpPr>
          <p:cNvPr id="138243" name="內容版面配置區 2">
            <a:extLst>
              <a:ext uri="{FF2B5EF4-FFF2-40B4-BE49-F238E27FC236}">
                <a16:creationId xmlns:a16="http://schemas.microsoft.com/office/drawing/2014/main" id="{227CD949-A7A1-41B0-8E45-86B641B4ECF1}"/>
              </a:ext>
            </a:extLst>
          </p:cNvPr>
          <p:cNvSpPr>
            <a:spLocks noGrp="1"/>
          </p:cNvSpPr>
          <p:nvPr>
            <p:ph type="subTitle" idx="1"/>
          </p:nvPr>
        </p:nvSpPr>
        <p:spPr>
          <a:xfrm>
            <a:off x="1403648" y="1340768"/>
            <a:ext cx="6511131" cy="5256584"/>
          </a:xfrm>
        </p:spPr>
        <p:txBody>
          <a:bodyPr>
            <a:normAutofit/>
          </a:bodyPr>
          <a:lstStyle/>
          <a:p>
            <a:pPr marL="457200" indent="-457200">
              <a:spcBef>
                <a:spcPts val="600"/>
              </a:spcBef>
              <a:buClr>
                <a:srgbClr val="FF0000"/>
              </a:buClr>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課程</a:t>
            </a:r>
            <a:r>
              <a:rPr lang="zh-TW" altLang="en-US" sz="3600" dirty="0">
                <a:latin typeface="標楷體" panose="03000509000000000000" pitchFamily="65" charset="-120"/>
                <a:ea typeface="標楷體" panose="03000509000000000000" pitchFamily="65" charset="-120"/>
              </a:rPr>
              <a:t>設計是</a:t>
            </a:r>
            <a:r>
              <a:rPr lang="zh-TW" altLang="en-US" sz="3600" dirty="0">
                <a:solidFill>
                  <a:srgbClr val="FF0000"/>
                </a:solidFill>
                <a:latin typeface="標楷體" panose="03000509000000000000" pitchFamily="65" charset="-120"/>
                <a:ea typeface="標楷體" panose="03000509000000000000" pitchFamily="65" charset="-120"/>
              </a:rPr>
              <a:t>延續國中技藝教育課程</a:t>
            </a:r>
            <a:r>
              <a:rPr lang="zh-TW" altLang="en-US" sz="3600" dirty="0">
                <a:latin typeface="標楷體" panose="03000509000000000000" pitchFamily="65" charset="-120"/>
                <a:ea typeface="標楷體" panose="03000509000000000000" pitchFamily="65" charset="-120"/>
              </a:rPr>
              <a:t>，為具有</a:t>
            </a:r>
            <a:r>
              <a:rPr lang="zh-TW" altLang="en-US" sz="3600" dirty="0">
                <a:solidFill>
                  <a:srgbClr val="FF0000"/>
                </a:solidFill>
                <a:latin typeface="標楷體" panose="03000509000000000000" pitchFamily="65" charset="-120"/>
                <a:ea typeface="標楷體" panose="03000509000000000000" pitchFamily="65" charset="-120"/>
              </a:rPr>
              <a:t>技藝傾向</a:t>
            </a:r>
            <a:r>
              <a:rPr lang="zh-TW" altLang="en-US" sz="3600" dirty="0">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就業意願</a:t>
            </a:r>
            <a:r>
              <a:rPr lang="zh-TW" altLang="en-US" sz="3600" dirty="0">
                <a:latin typeface="標楷體" panose="03000509000000000000" pitchFamily="65" charset="-120"/>
                <a:ea typeface="標楷體" panose="03000509000000000000" pitchFamily="65" charset="-120"/>
              </a:rPr>
              <a:t>和想</a:t>
            </a:r>
            <a:r>
              <a:rPr lang="zh-TW" altLang="en-US" sz="3600" dirty="0">
                <a:solidFill>
                  <a:srgbClr val="FF0000"/>
                </a:solidFill>
                <a:latin typeface="標楷體" panose="03000509000000000000" pitchFamily="65" charset="-120"/>
                <a:ea typeface="標楷體" panose="03000509000000000000" pitchFamily="65" charset="-120"/>
              </a:rPr>
              <a:t>學習一技之長</a:t>
            </a:r>
            <a:r>
              <a:rPr lang="zh-TW" altLang="en-US" sz="3600" dirty="0">
                <a:latin typeface="標楷體" panose="03000509000000000000" pitchFamily="65" charset="-120"/>
                <a:ea typeface="標楷體" panose="03000509000000000000" pitchFamily="65" charset="-120"/>
              </a:rPr>
              <a:t>的學生所設計的學習環境</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457200" indent="-457200">
              <a:spcBef>
                <a:spcPts val="600"/>
              </a:spcBef>
              <a:buClr>
                <a:srgbClr val="FF0000"/>
              </a:buClr>
              <a:buFont typeface="Wingdings" panose="05000000000000000000" pitchFamily="2" charset="2"/>
              <a:buChar char="Ø"/>
            </a:pPr>
            <a:r>
              <a:rPr lang="zh-TW" altLang="en-US" sz="4000" dirty="0" smtClean="0">
                <a:latin typeface="標楷體" panose="03000509000000000000" pitchFamily="65" charset="-120"/>
                <a:ea typeface="標楷體" panose="03000509000000000000" pitchFamily="65" charset="-120"/>
              </a:rPr>
              <a:t>曾</a:t>
            </a:r>
            <a:r>
              <a:rPr lang="zh-TW" altLang="en-US" sz="4000" dirty="0">
                <a:latin typeface="標楷體" panose="03000509000000000000" pitchFamily="65" charset="-120"/>
                <a:ea typeface="標楷體" panose="03000509000000000000" pitchFamily="65" charset="-120"/>
              </a:rPr>
              <a:t>選習國中技藝教育學生優先</a:t>
            </a:r>
            <a:r>
              <a:rPr lang="zh-TW" altLang="en-US" sz="4000" dirty="0" smtClean="0">
                <a:latin typeface="標楷體" panose="03000509000000000000" pitchFamily="65" charset="-120"/>
                <a:ea typeface="標楷體" panose="03000509000000000000" pitchFamily="65" charset="-120"/>
              </a:rPr>
              <a:t>分發</a:t>
            </a:r>
            <a:endParaRPr lang="en-US" altLang="zh-TW" sz="4000" dirty="0">
              <a:latin typeface="標楷體" panose="03000509000000000000" pitchFamily="65" charset="-120"/>
              <a:ea typeface="標楷體" panose="03000509000000000000" pitchFamily="65" charset="-120"/>
            </a:endParaRPr>
          </a:p>
          <a:p>
            <a:pPr marL="457200" indent="-457200">
              <a:spcBef>
                <a:spcPts val="600"/>
              </a:spcBef>
              <a:buClr>
                <a:srgbClr val="FF0000"/>
              </a:buClr>
              <a:buFont typeface="Wingdings" panose="05000000000000000000" pitchFamily="2" charset="2"/>
              <a:buChar char="Ø"/>
            </a:pPr>
            <a:r>
              <a:rPr lang="zh-TW" altLang="en-US" sz="2800" dirty="0">
                <a:latin typeface="標楷體" panose="03000509000000000000" pitchFamily="65" charset="-120"/>
                <a:ea typeface="標楷體" panose="03000509000000000000" pitchFamily="65" charset="-120"/>
              </a:rPr>
              <a:t>承辦學校：</a:t>
            </a:r>
            <a:r>
              <a:rPr lang="zh-TW" altLang="en-US" sz="2800" u="sng" dirty="0" smtClean="0">
                <a:solidFill>
                  <a:srgbClr val="FF0000"/>
                </a:solidFill>
                <a:latin typeface="標楷體" panose="03000509000000000000" pitchFamily="65" charset="-120"/>
                <a:ea typeface="標楷體" panose="03000509000000000000" pitchFamily="65" charset="-120"/>
              </a:rPr>
              <a:t>國立基隆海事</a:t>
            </a:r>
            <a:endParaRPr lang="zh-TW" altLang="en-US" sz="2800" u="sng" dirty="0">
              <a:solidFill>
                <a:srgbClr val="FF0000"/>
              </a:solidFill>
              <a:latin typeface="標楷體" panose="03000509000000000000" pitchFamily="65" charset="-120"/>
              <a:ea typeface="標楷體" panose="03000509000000000000" pitchFamily="65" charset="-120"/>
            </a:endParaRPr>
          </a:p>
          <a:p>
            <a:endParaRPr lang="zh-TW" altLang="en-US" sz="2800" dirty="0">
              <a:solidFill>
                <a:srgbClr val="FF3399"/>
              </a:solidFill>
              <a:latin typeface="微軟正黑體" panose="020B0604030504040204" pitchFamily="34" charset="-120"/>
              <a:ea typeface="微軟正黑體" panose="020B0604030504040204" pitchFamily="34" charset="-120"/>
            </a:endParaRPr>
          </a:p>
        </p:txBody>
      </p:sp>
      <p:sp>
        <p:nvSpPr>
          <p:cNvPr id="138244" name="投影片編號版面配置區 3">
            <a:extLst>
              <a:ext uri="{FF2B5EF4-FFF2-40B4-BE49-F238E27FC236}">
                <a16:creationId xmlns:a16="http://schemas.microsoft.com/office/drawing/2014/main" id="{721E5653-2B0A-4925-A464-0B66FE9B01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B2AEF630-306A-4847-813D-293B8FA8D9AE}" type="slidenum">
              <a:rPr lang="zh-TW" altLang="en-US" sz="1200">
                <a:solidFill>
                  <a:srgbClr val="898989"/>
                </a:solidFill>
                <a:latin typeface="微軟正黑體" panose="020B0604030504040204" pitchFamily="34" charset="-120"/>
                <a:ea typeface="微軟正黑體" panose="020B0604030504040204" pitchFamily="34" charset="-120"/>
              </a:rPr>
              <a:pPr>
                <a:spcBef>
                  <a:spcPct val="0"/>
                </a:spcBef>
                <a:buClrTx/>
                <a:buSzTx/>
                <a:buFontTx/>
                <a:buNone/>
              </a:pPr>
              <a:t>52</a:t>
            </a:fld>
            <a:endParaRPr lang="zh-TW" altLang="en-US" sz="1200">
              <a:solidFill>
                <a:srgbClr val="89898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0475855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標題 1">
            <a:extLst>
              <a:ext uri="{FF2B5EF4-FFF2-40B4-BE49-F238E27FC236}">
                <a16:creationId xmlns:a16="http://schemas.microsoft.com/office/drawing/2014/main" id="{4A6EB7A6-01AA-4E66-940F-D208C7ABB75F}"/>
              </a:ext>
            </a:extLst>
          </p:cNvPr>
          <p:cNvSpPr>
            <a:spLocks noGrp="1"/>
          </p:cNvSpPr>
          <p:nvPr>
            <p:ph type="ctrTitle"/>
          </p:nvPr>
        </p:nvSpPr>
        <p:spPr>
          <a:xfrm>
            <a:off x="1123044" y="188640"/>
            <a:ext cx="6804248" cy="1204306"/>
          </a:xfrm>
        </p:spPr>
        <p:txBody>
          <a:bodyPr>
            <a:normAutofit fontScale="90000"/>
          </a:bodyPr>
          <a:lstStyle/>
          <a:p>
            <a:r>
              <a:rPr lang="en-US" altLang="zh-TW" sz="2800" b="1" dirty="0">
                <a:solidFill>
                  <a:srgbClr val="C00000"/>
                </a:solidFill>
                <a:latin typeface="微軟正黑體" panose="020B0604030504040204" pitchFamily="34" charset="-120"/>
              </a:rPr>
              <a:t>107</a:t>
            </a:r>
            <a:r>
              <a:rPr lang="zh-TW" altLang="en-US" sz="2800" b="1" dirty="0">
                <a:solidFill>
                  <a:srgbClr val="C00000"/>
                </a:solidFill>
                <a:latin typeface="微軟正黑體" panose="020B0604030504040204" pitchFamily="34" charset="-120"/>
              </a:rPr>
              <a:t>學年度實用技能學程開班現況</a:t>
            </a:r>
            <a:r>
              <a:rPr lang="en-US" altLang="zh-TW" sz="2800" b="1" dirty="0">
                <a:solidFill>
                  <a:srgbClr val="C00000"/>
                </a:solidFill>
                <a:latin typeface="微軟正黑體" panose="020B0604030504040204" pitchFamily="34" charset="-120"/>
              </a:rPr>
              <a:t/>
            </a:r>
            <a:br>
              <a:rPr lang="en-US" altLang="zh-TW" sz="2800" b="1" dirty="0">
                <a:solidFill>
                  <a:srgbClr val="C00000"/>
                </a:solidFill>
                <a:latin typeface="微軟正黑體" panose="020B0604030504040204" pitchFamily="34" charset="-120"/>
              </a:rPr>
            </a:br>
            <a:r>
              <a:rPr lang="zh-TW" altLang="zh-TW" sz="2800" b="1" kern="100" dirty="0">
                <a:latin typeface="Calibri"/>
                <a:ea typeface="標楷體"/>
                <a:cs typeface="Times New Roman"/>
              </a:rPr>
              <a:t>基北區</a:t>
            </a:r>
            <a:r>
              <a:rPr lang="en-US" altLang="zh-TW" sz="2800" b="1" kern="100" dirty="0">
                <a:latin typeface="Calibri"/>
                <a:ea typeface="標楷體"/>
                <a:cs typeface="Times New Roman"/>
              </a:rPr>
              <a:t>:</a:t>
            </a:r>
            <a:r>
              <a:rPr lang="zh-TW" altLang="zh-TW" sz="2800" kern="100" dirty="0">
                <a:latin typeface="Calibri"/>
                <a:ea typeface="標楷體"/>
                <a:cs typeface="Times New Roman"/>
              </a:rPr>
              <a:t>總辦理學校</a:t>
            </a:r>
            <a:r>
              <a:rPr lang="en-US" altLang="zh-TW" sz="2800" kern="100" dirty="0">
                <a:solidFill>
                  <a:srgbClr val="FF0000"/>
                </a:solidFill>
                <a:latin typeface="Calibri"/>
                <a:ea typeface="標楷體"/>
                <a:cs typeface="Times New Roman"/>
              </a:rPr>
              <a:t>: 12</a:t>
            </a:r>
            <a:r>
              <a:rPr lang="zh-TW" altLang="en-US" sz="2800" kern="100" dirty="0">
                <a:solidFill>
                  <a:srgbClr val="FF0000"/>
                </a:solidFill>
                <a:latin typeface="Calibri"/>
                <a:ea typeface="標楷體"/>
                <a:cs typeface="Times New Roman"/>
              </a:rPr>
              <a:t>校</a:t>
            </a:r>
            <a:r>
              <a:rPr lang="en-US" altLang="zh-TW" sz="2800" kern="100" dirty="0">
                <a:solidFill>
                  <a:srgbClr val="FF0000"/>
                </a:solidFill>
                <a:latin typeface="Calibri"/>
                <a:ea typeface="標楷體"/>
                <a:cs typeface="Times New Roman"/>
              </a:rPr>
              <a:t>  </a:t>
            </a:r>
            <a:r>
              <a:rPr lang="zh-TW" altLang="zh-TW" sz="2800" kern="100" dirty="0">
                <a:latin typeface="Calibri"/>
                <a:ea typeface="標楷體"/>
                <a:cs typeface="Times New Roman"/>
              </a:rPr>
              <a:t>總開設班級</a:t>
            </a:r>
            <a:r>
              <a:rPr lang="en-US" altLang="zh-TW" sz="2800" kern="100" dirty="0">
                <a:latin typeface="Calibri"/>
                <a:ea typeface="標楷體"/>
                <a:cs typeface="Times New Roman"/>
              </a:rPr>
              <a:t>:</a:t>
            </a:r>
            <a:r>
              <a:rPr lang="en-US" altLang="zh-TW" sz="2800" kern="100" dirty="0">
                <a:solidFill>
                  <a:srgbClr val="FF0000"/>
                </a:solidFill>
                <a:latin typeface="Calibri"/>
                <a:ea typeface="標楷體"/>
                <a:cs typeface="Times New Roman"/>
              </a:rPr>
              <a:t>22</a:t>
            </a:r>
            <a:r>
              <a:rPr lang="zh-TW" altLang="en-US" sz="2800" kern="100" dirty="0">
                <a:solidFill>
                  <a:srgbClr val="FF0000"/>
                </a:solidFill>
                <a:latin typeface="Calibri"/>
                <a:ea typeface="標楷體"/>
                <a:cs typeface="Times New Roman"/>
              </a:rPr>
              <a:t>班</a:t>
            </a:r>
            <a:r>
              <a:rPr lang="en-US" altLang="zh-TW" sz="2800" kern="100" dirty="0">
                <a:solidFill>
                  <a:srgbClr val="FF0000"/>
                </a:solidFill>
                <a:latin typeface="Calibri"/>
                <a:ea typeface="標楷體"/>
                <a:cs typeface="Times New Roman"/>
              </a:rPr>
              <a:t/>
            </a:r>
            <a:br>
              <a:rPr lang="en-US" altLang="zh-TW" sz="2800" kern="100" dirty="0">
                <a:solidFill>
                  <a:srgbClr val="FF0000"/>
                </a:solidFill>
                <a:latin typeface="Calibri"/>
                <a:ea typeface="標楷體"/>
                <a:cs typeface="Times New Roman"/>
              </a:rPr>
            </a:br>
            <a:r>
              <a:rPr lang="en-US" altLang="zh-TW" sz="2800" kern="100" dirty="0">
                <a:latin typeface="Calibri"/>
                <a:ea typeface="標楷體"/>
                <a:cs typeface="Times New Roman"/>
              </a:rPr>
              <a:t>(</a:t>
            </a:r>
            <a:r>
              <a:rPr lang="zh-TW" altLang="en-US" sz="2800" kern="100" dirty="0">
                <a:latin typeface="Calibri"/>
                <a:ea typeface="標楷體"/>
                <a:cs typeface="Times New Roman"/>
              </a:rPr>
              <a:t>舉例</a:t>
            </a:r>
            <a:r>
              <a:rPr lang="en-US" altLang="zh-TW" sz="2800" kern="100" dirty="0">
                <a:latin typeface="Calibri"/>
                <a:ea typeface="標楷體"/>
                <a:cs typeface="Times New Roman"/>
              </a:rPr>
              <a:t>)</a:t>
            </a:r>
            <a:endParaRPr lang="zh-TW" altLang="en-US" sz="2800" b="1" dirty="0">
              <a:latin typeface="微軟正黑體" panose="020B0604030504040204" pitchFamily="34" charset="-120"/>
            </a:endParaRPr>
          </a:p>
        </p:txBody>
      </p:sp>
      <p:sp>
        <p:nvSpPr>
          <p:cNvPr id="138244" name="投影片編號版面配置區 3">
            <a:extLst>
              <a:ext uri="{FF2B5EF4-FFF2-40B4-BE49-F238E27FC236}">
                <a16:creationId xmlns:a16="http://schemas.microsoft.com/office/drawing/2014/main" id="{721E5653-2B0A-4925-A464-0B66FE9B01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B2AEF630-306A-4847-813D-293B8FA8D9AE}" type="slidenum">
              <a:rPr lang="zh-TW" altLang="en-US" sz="1200">
                <a:solidFill>
                  <a:srgbClr val="898989"/>
                </a:solidFill>
                <a:latin typeface="微軟正黑體" panose="020B0604030504040204" pitchFamily="34" charset="-120"/>
                <a:ea typeface="微軟正黑體" panose="020B0604030504040204" pitchFamily="34" charset="-120"/>
              </a:rPr>
              <a:pPr>
                <a:spcBef>
                  <a:spcPct val="0"/>
                </a:spcBef>
                <a:buClrTx/>
                <a:buSzTx/>
                <a:buFontTx/>
                <a:buNone/>
              </a:pPr>
              <a:t>53</a:t>
            </a:fld>
            <a:endParaRPr lang="zh-TW" altLang="en-US" sz="1200">
              <a:solidFill>
                <a:srgbClr val="898989"/>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p:txBody>
          <a:bodyPr/>
          <a:lstStyle/>
          <a:p>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2579951932"/>
              </p:ext>
            </p:extLst>
          </p:nvPr>
        </p:nvGraphicFramePr>
        <p:xfrm>
          <a:off x="1300015" y="1574636"/>
          <a:ext cx="7539185" cy="4969039"/>
        </p:xfrm>
        <a:graphic>
          <a:graphicData uri="http://schemas.openxmlformats.org/drawingml/2006/table">
            <a:tbl>
              <a:tblPr firstRow="1" firstCol="1" bandRow="1">
                <a:tableStyleId>{21E4AEA4-8DFA-4A89-87EB-49C32662AFE0}</a:tableStyleId>
              </a:tblPr>
              <a:tblGrid>
                <a:gridCol w="3579605">
                  <a:extLst>
                    <a:ext uri="{9D8B030D-6E8A-4147-A177-3AD203B41FA5}">
                      <a16:colId xmlns:a16="http://schemas.microsoft.com/office/drawing/2014/main" val="20000"/>
                    </a:ext>
                  </a:extLst>
                </a:gridCol>
                <a:gridCol w="2163746">
                  <a:extLst>
                    <a:ext uri="{9D8B030D-6E8A-4147-A177-3AD203B41FA5}">
                      <a16:colId xmlns:a16="http://schemas.microsoft.com/office/drawing/2014/main" val="20001"/>
                    </a:ext>
                  </a:extLst>
                </a:gridCol>
                <a:gridCol w="957476">
                  <a:extLst>
                    <a:ext uri="{9D8B030D-6E8A-4147-A177-3AD203B41FA5}">
                      <a16:colId xmlns:a16="http://schemas.microsoft.com/office/drawing/2014/main" val="20002"/>
                    </a:ext>
                  </a:extLst>
                </a:gridCol>
                <a:gridCol w="838358">
                  <a:extLst>
                    <a:ext uri="{9D8B030D-6E8A-4147-A177-3AD203B41FA5}">
                      <a16:colId xmlns:a16="http://schemas.microsoft.com/office/drawing/2014/main" val="20003"/>
                    </a:ext>
                  </a:extLst>
                </a:gridCol>
              </a:tblGrid>
              <a:tr h="397379">
                <a:tc>
                  <a:txBody>
                    <a:bodyPr/>
                    <a:lstStyle/>
                    <a:p>
                      <a:pPr algn="ctr">
                        <a:spcAft>
                          <a:spcPts val="0"/>
                        </a:spcAft>
                      </a:pPr>
                      <a:r>
                        <a:rPr lang="zh-TW" sz="1800" kern="0" dirty="0">
                          <a:effectLst/>
                          <a:latin typeface="+mj-ea"/>
                          <a:ea typeface="+mj-ea"/>
                        </a:rPr>
                        <a:t>學校名稱</a:t>
                      </a:r>
                      <a:endParaRPr lang="zh-TW" sz="1800" kern="100" dirty="0">
                        <a:solidFill>
                          <a:srgbClr val="FFFF00"/>
                        </a:solidFill>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0">
                          <a:effectLst/>
                          <a:latin typeface="+mj-ea"/>
                          <a:ea typeface="+mj-ea"/>
                        </a:rPr>
                        <a:t>職群與科別</a:t>
                      </a:r>
                      <a:endParaRPr lang="zh-TW" sz="1800" kern="100">
                        <a:solidFill>
                          <a:srgbClr val="FFFF00"/>
                        </a:solidFill>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0">
                          <a:effectLst/>
                          <a:latin typeface="+mj-ea"/>
                          <a:ea typeface="+mj-ea"/>
                        </a:rPr>
                        <a:t>上課時段</a:t>
                      </a:r>
                      <a:endParaRPr lang="zh-TW" sz="1800" kern="100">
                        <a:solidFill>
                          <a:srgbClr val="FFFF00"/>
                        </a:solidFill>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0" dirty="0">
                          <a:effectLst/>
                          <a:latin typeface="+mj-ea"/>
                          <a:ea typeface="+mj-ea"/>
                        </a:rPr>
                        <a:t>班級數</a:t>
                      </a:r>
                      <a:endParaRPr lang="zh-TW" sz="1800" kern="100" dirty="0">
                        <a:solidFill>
                          <a:srgbClr val="FFFF00"/>
                        </a:solidFill>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8615">
                <a:tc>
                  <a:txBody>
                    <a:bodyPr/>
                    <a:lstStyle/>
                    <a:p>
                      <a:pPr algn="l">
                        <a:spcAft>
                          <a:spcPts val="0"/>
                        </a:spcAft>
                      </a:pPr>
                      <a:r>
                        <a:rPr lang="zh-TW" sz="1600" kern="0" dirty="0">
                          <a:effectLst/>
                          <a:latin typeface="+mj-ea"/>
                          <a:ea typeface="+mj-ea"/>
                        </a:rPr>
                        <a:t>穀保學校財團法人新北市穀保高級家事商業職業學校</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餐旅群 餐飲技術科</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TW" sz="1400" kern="0" dirty="0">
                          <a:effectLst/>
                          <a:latin typeface="+mj-ea"/>
                          <a:ea typeface="+mj-ea"/>
                        </a:rPr>
                        <a:t>日間</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485744">
                <a:tc rowSpan="2">
                  <a:txBody>
                    <a:bodyPr/>
                    <a:lstStyle/>
                    <a:p>
                      <a:pPr algn="l">
                        <a:spcAft>
                          <a:spcPts val="0"/>
                        </a:spcAft>
                      </a:pPr>
                      <a:r>
                        <a:rPr lang="zh-TW" sz="1600" kern="0" dirty="0">
                          <a:effectLst/>
                          <a:latin typeface="+mj-ea"/>
                          <a:ea typeface="+mj-ea"/>
                        </a:rPr>
                        <a:t>新北市私立能仁高級家事商業職業學校</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美容造型群 </a:t>
                      </a:r>
                      <a:endParaRPr lang="zh-TW" sz="1400" kern="100" dirty="0">
                        <a:effectLst/>
                        <a:latin typeface="+mj-ea"/>
                        <a:ea typeface="+mj-ea"/>
                      </a:endParaRPr>
                    </a:p>
                    <a:p>
                      <a:pPr algn="ctr">
                        <a:spcAft>
                          <a:spcPts val="0"/>
                        </a:spcAft>
                      </a:pPr>
                      <a:r>
                        <a:rPr lang="zh-TW" sz="1400" kern="0" dirty="0">
                          <a:effectLst/>
                          <a:latin typeface="+mj-ea"/>
                          <a:ea typeface="+mj-ea"/>
                        </a:rPr>
                        <a:t>美髮技術科</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夜間</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2870">
                <a:tc vMerge="1">
                  <a:txBody>
                    <a:bodyPr/>
                    <a:lstStyle/>
                    <a:p>
                      <a:endParaRPr lang="zh-TW" altLang="en-US"/>
                    </a:p>
                  </a:txBody>
                  <a:tcPr/>
                </a:tc>
                <a:tc>
                  <a:txBody>
                    <a:bodyPr/>
                    <a:lstStyle/>
                    <a:p>
                      <a:pPr algn="ctr">
                        <a:spcAft>
                          <a:spcPts val="0"/>
                        </a:spcAft>
                      </a:pPr>
                      <a:r>
                        <a:rPr lang="zh-TW" sz="1400" kern="0">
                          <a:effectLst/>
                          <a:latin typeface="+mj-ea"/>
                          <a:ea typeface="+mj-ea"/>
                        </a:rPr>
                        <a:t>餐旅群 餐飲技術科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夜間</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5744">
                <a:tc rowSpan="3">
                  <a:txBody>
                    <a:bodyPr/>
                    <a:lstStyle/>
                    <a:p>
                      <a:pPr algn="l">
                        <a:spcAft>
                          <a:spcPts val="0"/>
                        </a:spcAft>
                      </a:pPr>
                      <a:r>
                        <a:rPr lang="zh-TW" sz="1600" kern="0" dirty="0">
                          <a:effectLst/>
                          <a:latin typeface="+mj-ea"/>
                          <a:ea typeface="+mj-ea"/>
                        </a:rPr>
                        <a:t>新北市私立醒吾高級中學</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美容造型群 </a:t>
                      </a:r>
                      <a:endParaRPr lang="zh-TW" sz="1400" kern="100">
                        <a:effectLst/>
                        <a:latin typeface="+mj-ea"/>
                        <a:ea typeface="+mj-ea"/>
                      </a:endParaRPr>
                    </a:p>
                    <a:p>
                      <a:pPr algn="ctr">
                        <a:spcAft>
                          <a:spcPts val="0"/>
                        </a:spcAft>
                      </a:pPr>
                      <a:r>
                        <a:rPr lang="zh-TW" sz="1400" kern="0">
                          <a:effectLst/>
                          <a:latin typeface="+mj-ea"/>
                          <a:ea typeface="+mj-ea"/>
                        </a:rPr>
                        <a:t>美顏技術科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夜間</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8291">
                <a:tc vMerge="1">
                  <a:txBody>
                    <a:bodyPr/>
                    <a:lstStyle/>
                    <a:p>
                      <a:endParaRPr lang="zh-TW" altLang="en-US"/>
                    </a:p>
                  </a:txBody>
                  <a:tcPr/>
                </a:tc>
                <a:tc>
                  <a:txBody>
                    <a:bodyPr/>
                    <a:lstStyle/>
                    <a:p>
                      <a:pPr algn="ctr">
                        <a:spcAft>
                          <a:spcPts val="0"/>
                        </a:spcAft>
                      </a:pPr>
                      <a:r>
                        <a:rPr lang="zh-TW" sz="1400" kern="0">
                          <a:effectLst/>
                          <a:latin typeface="+mj-ea"/>
                          <a:ea typeface="+mj-ea"/>
                        </a:rPr>
                        <a:t>商業群 商用資訊科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夜間</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3</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8291">
                <a:tc vMerge="1">
                  <a:txBody>
                    <a:bodyPr/>
                    <a:lstStyle/>
                    <a:p>
                      <a:endParaRPr lang="zh-TW" altLang="en-US"/>
                    </a:p>
                  </a:txBody>
                  <a:tcPr/>
                </a:tc>
                <a:tc>
                  <a:txBody>
                    <a:bodyPr/>
                    <a:lstStyle/>
                    <a:p>
                      <a:pPr algn="ctr">
                        <a:spcAft>
                          <a:spcPts val="0"/>
                        </a:spcAft>
                      </a:pPr>
                      <a:r>
                        <a:rPr lang="zh-TW" sz="1400" kern="0">
                          <a:effectLst/>
                          <a:latin typeface="+mj-ea"/>
                          <a:ea typeface="+mj-ea"/>
                        </a:rPr>
                        <a:t>餐旅群 旅遊事務科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夜間</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2</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8291">
                <a:tc>
                  <a:txBody>
                    <a:bodyPr/>
                    <a:lstStyle/>
                    <a:p>
                      <a:pPr algn="l">
                        <a:spcAft>
                          <a:spcPts val="0"/>
                        </a:spcAft>
                      </a:pPr>
                      <a:r>
                        <a:rPr lang="zh-TW" sz="1600" kern="0" dirty="0">
                          <a:effectLst/>
                          <a:latin typeface="+mj-ea"/>
                          <a:ea typeface="+mj-ea"/>
                        </a:rPr>
                        <a:t>國立基隆高級海事職業學校</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食品群 烘焙食品科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日間</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8291">
                <a:tc>
                  <a:txBody>
                    <a:bodyPr/>
                    <a:lstStyle/>
                    <a:p>
                      <a:pPr algn="l">
                        <a:spcAft>
                          <a:spcPts val="0"/>
                        </a:spcAft>
                      </a:pPr>
                      <a:r>
                        <a:rPr lang="zh-TW" sz="1600" kern="0" dirty="0">
                          <a:effectLst/>
                          <a:latin typeface="+mj-ea"/>
                          <a:ea typeface="+mj-ea"/>
                        </a:rPr>
                        <a:t>國立基隆高級商工職業學校</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設計群 廣告技術科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日間</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85744">
                <a:tc>
                  <a:txBody>
                    <a:bodyPr/>
                    <a:lstStyle/>
                    <a:p>
                      <a:pPr algn="l">
                        <a:spcAft>
                          <a:spcPts val="0"/>
                        </a:spcAft>
                      </a:pPr>
                      <a:r>
                        <a:rPr lang="zh-TW" sz="1600" kern="0" dirty="0">
                          <a:effectLst/>
                          <a:latin typeface="+mj-ea"/>
                          <a:ea typeface="+mj-ea"/>
                        </a:rPr>
                        <a:t>基隆市私立培德工業家事職業學校</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動力機械群</a:t>
                      </a:r>
                      <a:endParaRPr lang="zh-TW" sz="1400" kern="100">
                        <a:effectLst/>
                        <a:latin typeface="+mj-ea"/>
                        <a:ea typeface="+mj-ea"/>
                      </a:endParaRPr>
                    </a:p>
                    <a:p>
                      <a:pPr algn="ctr">
                        <a:spcAft>
                          <a:spcPts val="0"/>
                        </a:spcAft>
                      </a:pPr>
                      <a:r>
                        <a:rPr lang="zh-TW" sz="1400" kern="0">
                          <a:effectLst/>
                          <a:latin typeface="+mj-ea"/>
                          <a:ea typeface="+mj-ea"/>
                        </a:rPr>
                        <a:t>汽車修護科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日間</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8291">
                <a:tc rowSpan="2">
                  <a:txBody>
                    <a:bodyPr/>
                    <a:lstStyle/>
                    <a:p>
                      <a:pPr algn="l">
                        <a:spcAft>
                          <a:spcPts val="0"/>
                        </a:spcAft>
                      </a:pPr>
                      <a:r>
                        <a:rPr lang="zh-TW" sz="1600" kern="0" dirty="0">
                          <a:effectLst/>
                          <a:latin typeface="+mj-ea"/>
                          <a:ea typeface="+mj-ea"/>
                        </a:rPr>
                        <a:t>基隆市私立輔大聖心高級中學</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餐旅群 餐飲技術科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日間</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85744">
                <a:tc vMerge="1">
                  <a:txBody>
                    <a:bodyPr/>
                    <a:lstStyle/>
                    <a:p>
                      <a:endParaRPr lang="zh-TW" altLang="en-US"/>
                    </a:p>
                  </a:txBody>
                  <a:tcPr/>
                </a:tc>
                <a:tc>
                  <a:txBody>
                    <a:bodyPr/>
                    <a:lstStyle/>
                    <a:p>
                      <a:pPr algn="ctr">
                        <a:spcAft>
                          <a:spcPts val="0"/>
                        </a:spcAft>
                      </a:pPr>
                      <a:r>
                        <a:rPr lang="zh-TW" sz="1400" kern="0">
                          <a:effectLst/>
                          <a:latin typeface="+mj-ea"/>
                          <a:ea typeface="+mj-ea"/>
                        </a:rPr>
                        <a:t>動力機械群</a:t>
                      </a:r>
                      <a:endParaRPr lang="zh-TW" sz="1400" kern="100">
                        <a:effectLst/>
                        <a:latin typeface="+mj-ea"/>
                        <a:ea typeface="+mj-ea"/>
                      </a:endParaRPr>
                    </a:p>
                    <a:p>
                      <a:pPr algn="ctr">
                        <a:spcAft>
                          <a:spcPts val="0"/>
                        </a:spcAft>
                      </a:pPr>
                      <a:r>
                        <a:rPr lang="zh-TW" sz="1400" kern="0">
                          <a:effectLst/>
                          <a:latin typeface="+mj-ea"/>
                          <a:ea typeface="+mj-ea"/>
                        </a:rPr>
                        <a:t>汽車修護科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日間</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85744">
                <a:tc>
                  <a:txBody>
                    <a:bodyPr/>
                    <a:lstStyle/>
                    <a:p>
                      <a:pPr algn="l">
                        <a:spcAft>
                          <a:spcPts val="0"/>
                        </a:spcAft>
                      </a:pPr>
                      <a:r>
                        <a:rPr lang="zh-TW" sz="1600" kern="0" dirty="0">
                          <a:effectLst/>
                          <a:latin typeface="+mj-ea"/>
                          <a:ea typeface="+mj-ea"/>
                        </a:rPr>
                        <a:t>基隆市私立光隆高級家事商業職業學校</a:t>
                      </a:r>
                      <a:endParaRPr lang="zh-TW" sz="1600"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a:effectLst/>
                          <a:latin typeface="+mj-ea"/>
                          <a:ea typeface="+mj-ea"/>
                        </a:rPr>
                        <a:t>美容造型群 </a:t>
                      </a:r>
                      <a:endParaRPr lang="zh-TW" sz="1400" kern="100">
                        <a:effectLst/>
                        <a:latin typeface="+mj-ea"/>
                        <a:ea typeface="+mj-ea"/>
                      </a:endParaRPr>
                    </a:p>
                    <a:p>
                      <a:pPr algn="ctr">
                        <a:spcAft>
                          <a:spcPts val="0"/>
                        </a:spcAft>
                      </a:pPr>
                      <a:r>
                        <a:rPr lang="zh-TW" sz="1400" kern="0">
                          <a:effectLst/>
                          <a:latin typeface="+mj-ea"/>
                          <a:ea typeface="+mj-ea"/>
                        </a:rPr>
                        <a:t>美髮技術科</a:t>
                      </a:r>
                      <a:endParaRPr lang="zh-TW" sz="1400" b="1" kern="10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a:effectLst/>
                          <a:latin typeface="+mj-ea"/>
                          <a:ea typeface="+mj-ea"/>
                        </a:rPr>
                        <a:t>夜間</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j-ea"/>
                          <a:ea typeface="+mj-ea"/>
                        </a:rPr>
                        <a:t>1</a:t>
                      </a:r>
                      <a:endParaRPr lang="zh-TW" sz="1400" b="1" kern="100" dirty="0">
                        <a:effectLst/>
                        <a:latin typeface="+mj-ea"/>
                        <a:ea typeface="+mj-ea"/>
                        <a:cs typeface="Times New Roman" panose="02020603050405020304" pitchFamily="18" charset="0"/>
                      </a:endParaRPr>
                    </a:p>
                  </a:txBody>
                  <a:tcPr marL="12502" marR="12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3600618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產學攜手合作計畫 </a:t>
            </a:r>
            <a:r>
              <a:rPr lang="en-US" altLang="zh-TW" dirty="0">
                <a:latin typeface="微軟正黑體" panose="020B0604030504040204" pitchFamily="34" charset="-120"/>
              </a:rPr>
              <a:t>1/2</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323528" y="1600200"/>
            <a:ext cx="8712968" cy="4525963"/>
          </a:xfrm>
        </p:spPr>
        <p:txBody>
          <a:bodyPr/>
          <a:lstStyle/>
          <a:p>
            <a:r>
              <a:rPr lang="zh-TW" altLang="en-US" dirty="0">
                <a:latin typeface="微軟正黑體" panose="020B0604030504040204" pitchFamily="34" charset="-120"/>
                <a:ea typeface="微軟正黑體" panose="020B0604030504040204" pitchFamily="34" charset="-120"/>
              </a:rPr>
              <a:t>四合一合作模式：</a:t>
            </a:r>
            <a:r>
              <a:rPr lang="zh-TW" altLang="en-US" dirty="0">
                <a:solidFill>
                  <a:srgbClr val="0000FF"/>
                </a:solidFill>
                <a:latin typeface="微軟正黑體" panose="020B0604030504040204" pitchFamily="34" charset="-120"/>
                <a:ea typeface="微軟正黑體" panose="020B0604030504040204" pitchFamily="34" charset="-120"/>
              </a:rPr>
              <a:t>高職</a:t>
            </a:r>
            <a:r>
              <a:rPr lang="zh-TW" altLang="en-US" dirty="0">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技專校院</a:t>
            </a:r>
            <a:r>
              <a:rPr lang="zh-TW" altLang="en-US" dirty="0">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產業界</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                ＋</a:t>
            </a:r>
            <a:r>
              <a:rPr lang="zh-TW" altLang="en-US" dirty="0">
                <a:solidFill>
                  <a:srgbClr val="0000FF"/>
                </a:solidFill>
                <a:latin typeface="微軟正黑體" panose="020B0604030504040204" pitchFamily="34" charset="-120"/>
                <a:ea typeface="微軟正黑體" panose="020B0604030504040204" pitchFamily="34" charset="-120"/>
              </a:rPr>
              <a:t>勞動部職訓中心</a:t>
            </a:r>
            <a:endParaRPr lang="en-US" altLang="zh-TW" dirty="0">
              <a:solidFill>
                <a:srgbClr val="0000FF"/>
              </a:solidFill>
              <a:latin typeface="微軟正黑體" panose="020B0604030504040204" pitchFamily="34" charset="-120"/>
              <a:ea typeface="微軟正黑體" panose="020B0604030504040204" pitchFamily="34" charset="-120"/>
            </a:endParaRPr>
          </a:p>
        </p:txBody>
      </p:sp>
      <p:graphicFrame>
        <p:nvGraphicFramePr>
          <p:cNvPr id="5" name="物件 4"/>
          <p:cNvGraphicFramePr>
            <a:graphicFrameLocks noChangeAspect="1"/>
          </p:cNvGraphicFramePr>
          <p:nvPr>
            <p:extLst/>
          </p:nvPr>
        </p:nvGraphicFramePr>
        <p:xfrm>
          <a:off x="230868" y="2564904"/>
          <a:ext cx="8832023" cy="4077072"/>
        </p:xfrm>
        <a:graphic>
          <a:graphicData uri="http://schemas.openxmlformats.org/presentationml/2006/ole">
            <mc:AlternateContent xmlns:mc="http://schemas.openxmlformats.org/markup-compatibility/2006">
              <mc:Choice xmlns:v="urn:schemas-microsoft-com:vml" Requires="v">
                <p:oleObj spid="_x0000_s2335" name="PhotoImpact" r:id="rId3" imgW="23443920" imgH="13334760" progId="PI3.Image">
                  <p:embed/>
                </p:oleObj>
              </mc:Choice>
              <mc:Fallback>
                <p:oleObj name="PhotoImpact" r:id="rId3" imgW="23443920" imgH="13334760" progId="PI3.Image">
                  <p:embed/>
                  <p:pic>
                    <p:nvPicPr>
                      <p:cNvPr id="0" name=""/>
                      <p:cNvPicPr/>
                      <p:nvPr/>
                    </p:nvPicPr>
                    <p:blipFill>
                      <a:blip r:embed="rId4"/>
                      <a:stretch>
                        <a:fillRect/>
                      </a:stretch>
                    </p:blipFill>
                    <p:spPr>
                      <a:xfrm>
                        <a:off x="230868" y="2564904"/>
                        <a:ext cx="8832023" cy="4077072"/>
                      </a:xfrm>
                      <a:prstGeom prst="rect">
                        <a:avLst/>
                      </a:prstGeom>
                    </p:spPr>
                  </p:pic>
                </p:oleObj>
              </mc:Fallback>
            </mc:AlternateContent>
          </a:graphicData>
        </a:graphic>
      </p:graphicFrame>
    </p:spTree>
    <p:extLst>
      <p:ext uri="{BB962C8B-B14F-4D97-AF65-F5344CB8AC3E}">
        <p14:creationId xmlns:p14="http://schemas.microsoft.com/office/powerpoint/2010/main" val="2433267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69151" y="214045"/>
            <a:ext cx="7498080" cy="1143000"/>
          </a:xfrm>
        </p:spPr>
        <p:txBody>
          <a:bodyPr/>
          <a:lstStyle/>
          <a:p>
            <a:r>
              <a:rPr lang="zh-TW" altLang="en-US" dirty="0">
                <a:latin typeface="微軟正黑體" panose="020B0604030504040204" pitchFamily="34" charset="-120"/>
              </a:rPr>
              <a:t>產學攜手合作計畫 </a:t>
            </a:r>
            <a:r>
              <a:rPr lang="en-US" altLang="zh-TW" dirty="0">
                <a:latin typeface="微軟正黑體" panose="020B0604030504040204" pitchFamily="34" charset="-120"/>
              </a:rPr>
              <a:t>2/2</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1369151" y="1484784"/>
            <a:ext cx="8064896" cy="4525963"/>
          </a:xfrm>
        </p:spPr>
        <p:txBody>
          <a:bodyPr/>
          <a:lstStyle/>
          <a:p>
            <a:pPr marL="0" indent="0">
              <a:buNone/>
            </a:pPr>
            <a:r>
              <a:rPr lang="zh-TW" altLang="en-US" dirty="0">
                <a:solidFill>
                  <a:srgbClr val="0000FF"/>
                </a:solidFill>
                <a:latin typeface="微軟正黑體" panose="020B0604030504040204" pitchFamily="34" charset="-120"/>
                <a:ea typeface="微軟正黑體" panose="020B0604030504040204" pitchFamily="34" charset="-120"/>
              </a:rPr>
              <a:t>優點特色＝學歷＋工作　</a:t>
            </a:r>
            <a:endParaRPr lang="en-US" altLang="zh-TW" dirty="0">
              <a:solidFill>
                <a:srgbClr val="0000FF"/>
              </a:solidFill>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高職學生可透過甄審升讀合作的技專校院</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學歷</a:t>
            </a:r>
            <a:r>
              <a:rPr lang="en-US" altLang="zh-TW" sz="2800" dirty="0">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成為合作廠商員工</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工作</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dirty="0">
                <a:solidFill>
                  <a:srgbClr val="0000FF"/>
                </a:solidFill>
                <a:latin typeface="微軟正黑體" panose="020B0604030504040204" pitchFamily="34" charset="-120"/>
                <a:ea typeface="微軟正黑體" panose="020B0604030504040204" pitchFamily="34" charset="-120"/>
              </a:rPr>
              <a:t>106</a:t>
            </a:r>
            <a:r>
              <a:rPr lang="zh-TW" altLang="en-US" dirty="0">
                <a:solidFill>
                  <a:srgbClr val="0000FF"/>
                </a:solidFill>
                <a:latin typeface="微軟正黑體" panose="020B0604030504040204" pitchFamily="34" charset="-120"/>
                <a:ea typeface="微軟正黑體" panose="020B0604030504040204" pitchFamily="34" charset="-120"/>
              </a:rPr>
              <a:t>學年度辦理情形</a:t>
            </a: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臺北市</a:t>
            </a:r>
            <a:r>
              <a:rPr lang="en-US" altLang="zh-TW" dirty="0">
                <a:solidFill>
                  <a:srgbClr val="0000FF"/>
                </a:solidFill>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校數：</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校</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班數：</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班</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核定學生數：</a:t>
            </a:r>
            <a:r>
              <a:rPr lang="en-US" altLang="zh-TW" sz="2800" dirty="0">
                <a:latin typeface="微軟正黑體" panose="020B0604030504040204" pitchFamily="34" charset="-120"/>
                <a:ea typeface="微軟正黑體" panose="020B0604030504040204" pitchFamily="34" charset="-120"/>
              </a:rPr>
              <a:t>50</a:t>
            </a:r>
            <a:r>
              <a:rPr lang="zh-TW" altLang="en-US" sz="2800" dirty="0">
                <a:latin typeface="微軟正黑體" panose="020B0604030504040204" pitchFamily="34" charset="-120"/>
                <a:ea typeface="微軟正黑體" panose="020B0604030504040204" pitchFamily="34" charset="-120"/>
              </a:rPr>
              <a:t>人</a:t>
            </a:r>
            <a:endParaRPr lang="en-US" altLang="zh-TW" sz="2800"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689717" y="5373216"/>
            <a:ext cx="2476630" cy="1495789"/>
          </a:xfrm>
          <a:prstGeom prst="rect">
            <a:avLst/>
          </a:prstGeom>
        </p:spPr>
      </p:pic>
    </p:spTree>
    <p:extLst>
      <p:ext uri="{BB962C8B-B14F-4D97-AF65-F5344CB8AC3E}">
        <p14:creationId xmlns:p14="http://schemas.microsoft.com/office/powerpoint/2010/main" val="2322995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標題 1">
            <a:extLst>
              <a:ext uri="{FF2B5EF4-FFF2-40B4-BE49-F238E27FC236}">
                <a16:creationId xmlns:a16="http://schemas.microsoft.com/office/drawing/2014/main" id="{4A6EB7A6-01AA-4E66-940F-D208C7ABB75F}"/>
              </a:ext>
            </a:extLst>
          </p:cNvPr>
          <p:cNvSpPr>
            <a:spLocks noGrp="1"/>
          </p:cNvSpPr>
          <p:nvPr>
            <p:ph type="ctrTitle"/>
          </p:nvPr>
        </p:nvSpPr>
        <p:spPr>
          <a:xfrm>
            <a:off x="1043608" y="0"/>
            <a:ext cx="5648623" cy="1204306"/>
          </a:xfrm>
        </p:spPr>
        <p:txBody>
          <a:bodyPr/>
          <a:lstStyle/>
          <a:p>
            <a:pPr>
              <a:defRPr/>
            </a:pPr>
            <a:r>
              <a:rPr lang="zh-TW" altLang="en-US" b="1" dirty="0">
                <a:solidFill>
                  <a:srgbClr val="C00000"/>
                </a:solidFill>
                <a:latin typeface="微軟正黑體" panose="020B0604030504040204" pitchFamily="34" charset="-120"/>
              </a:rPr>
              <a:t>建教合作班 </a:t>
            </a:r>
            <a:endParaRPr lang="zh-TW" altLang="en-US" b="1" dirty="0">
              <a:solidFill>
                <a:srgbClr val="C00000"/>
              </a:solidFill>
              <a:latin typeface="新細明體" panose="02020500000000000000" pitchFamily="18" charset="-120"/>
            </a:endParaRPr>
          </a:p>
        </p:txBody>
      </p:sp>
      <p:sp>
        <p:nvSpPr>
          <p:cNvPr id="2" name="內容版面配置區 1"/>
          <p:cNvSpPr>
            <a:spLocks noGrp="1"/>
          </p:cNvSpPr>
          <p:nvPr>
            <p:ph type="subTitle" idx="1"/>
          </p:nvPr>
        </p:nvSpPr>
        <p:spPr>
          <a:xfrm>
            <a:off x="789928" y="1625031"/>
            <a:ext cx="8280920" cy="4680519"/>
          </a:xfrm>
        </p:spPr>
        <p:txBody>
          <a:bodyPr>
            <a:normAutofit/>
          </a:bodyPr>
          <a:lstStyle/>
          <a:p>
            <a:pPr marL="711200" indent="-711200" algn="just"/>
            <a:r>
              <a:rPr lang="zh-TW" altLang="en-US" sz="2400" dirty="0" smtClean="0"/>
              <a:t>一</a:t>
            </a:r>
            <a:r>
              <a:rPr lang="zh-TW" altLang="en-US" sz="2400" dirty="0"/>
              <a:t>、</a:t>
            </a:r>
            <a:r>
              <a:rPr lang="zh-TW" altLang="en-US" sz="2400" b="1" dirty="0">
                <a:solidFill>
                  <a:schemeClr val="tx2"/>
                </a:solidFill>
              </a:rPr>
              <a:t>輪調式</a:t>
            </a:r>
            <a:r>
              <a:rPr lang="zh-TW" altLang="en-US" sz="2400" b="1" dirty="0"/>
              <a:t>：</a:t>
            </a:r>
            <a:r>
              <a:rPr lang="zh-TW" altLang="en-US" sz="2400" dirty="0"/>
              <a:t>學校與建教合作機構以二班為單位實施輪調，一班在校上課，另一班在建教合作機構接受職業技能訓練。</a:t>
            </a:r>
            <a:endParaRPr lang="en-US" altLang="zh-TW" sz="2400" dirty="0"/>
          </a:p>
          <a:p>
            <a:pPr marL="711200" indent="-711200" algn="just"/>
            <a:r>
              <a:rPr lang="zh-TW" altLang="en-US" sz="2400" dirty="0"/>
              <a:t>二、</a:t>
            </a:r>
            <a:r>
              <a:rPr lang="zh-TW" altLang="en-US" sz="2400" b="1" dirty="0">
                <a:solidFill>
                  <a:schemeClr val="tx2"/>
                </a:solidFill>
              </a:rPr>
              <a:t>階梯式</a:t>
            </a:r>
            <a:r>
              <a:rPr lang="zh-TW" altLang="en-US" sz="2400" b="1" dirty="0"/>
              <a:t>：</a:t>
            </a:r>
            <a:r>
              <a:rPr lang="zh-TW" altLang="en-US" sz="2400" dirty="0"/>
              <a:t>學校之一年級及二年級學生在校接受基礎及專業理論教育，三年級在建教合作機構接受職業技能訓練。</a:t>
            </a:r>
            <a:endParaRPr lang="en-US" altLang="zh-TW" sz="2400" dirty="0"/>
          </a:p>
          <a:p>
            <a:pPr marL="711200" indent="-711200" algn="just"/>
            <a:r>
              <a:rPr lang="zh-TW" altLang="en-US" sz="2400" dirty="0"/>
              <a:t>三、</a:t>
            </a:r>
            <a:r>
              <a:rPr lang="zh-TW" altLang="en-US" sz="2400" b="1" dirty="0">
                <a:solidFill>
                  <a:schemeClr val="tx2"/>
                </a:solidFill>
              </a:rPr>
              <a:t>實習式</a:t>
            </a:r>
            <a:r>
              <a:rPr lang="zh-TW" altLang="en-US" sz="2400" b="1" dirty="0"/>
              <a:t>：</a:t>
            </a:r>
            <a:r>
              <a:rPr lang="zh-TW" altLang="en-US" sz="2400" dirty="0"/>
              <a:t>學校依各年級專業課程需求，在不調整課程架構之前提下，使學生於寒暑假或學期中至建教合作機構接受職業技能訓練。</a:t>
            </a:r>
          </a:p>
          <a:p>
            <a:pPr>
              <a:buFont typeface="Wingdings" panose="05000000000000000000" pitchFamily="2" charset="2"/>
              <a:buChar char="Ø"/>
            </a:pPr>
            <a:endParaRPr lang="en-US" altLang="zh-TW" sz="2400" dirty="0"/>
          </a:p>
        </p:txBody>
      </p:sp>
      <p:sp>
        <p:nvSpPr>
          <p:cNvPr id="138244" name="投影片編號版面配置區 3">
            <a:extLst>
              <a:ext uri="{FF2B5EF4-FFF2-40B4-BE49-F238E27FC236}">
                <a16:creationId xmlns:a16="http://schemas.microsoft.com/office/drawing/2014/main" id="{721E5653-2B0A-4925-A464-0B66FE9B01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B2AEF630-306A-4847-813D-293B8FA8D9AE}" type="slidenum">
              <a:rPr lang="zh-TW" altLang="en-US" sz="1200">
                <a:solidFill>
                  <a:srgbClr val="898989"/>
                </a:solidFill>
                <a:latin typeface="微軟正黑體" panose="020B0604030504040204" pitchFamily="34" charset="-120"/>
                <a:ea typeface="微軟正黑體" panose="020B0604030504040204" pitchFamily="34" charset="-120"/>
              </a:rPr>
              <a:pPr>
                <a:spcBef>
                  <a:spcPct val="0"/>
                </a:spcBef>
                <a:buClrTx/>
                <a:buSzTx/>
                <a:buFontTx/>
                <a:buNone/>
              </a:pPr>
              <a:t>56</a:t>
            </a:fld>
            <a:endParaRPr lang="zh-TW" altLang="en-US" sz="1200" dirty="0">
              <a:solidFill>
                <a:srgbClr val="89898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4061530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矩形 1"/>
          <p:cNvSpPr>
            <a:spLocks noChangeArrowheads="1"/>
          </p:cNvSpPr>
          <p:nvPr/>
        </p:nvSpPr>
        <p:spPr bwMode="auto">
          <a:xfrm>
            <a:off x="1043608" y="1412776"/>
            <a:ext cx="7992888"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ts val="600"/>
              </a:spcBef>
              <a:buFont typeface="Arial" pitchFamily="34" charset="0"/>
              <a:buNone/>
            </a:pPr>
            <a:r>
              <a:rPr lang="zh-TW" altLang="en-US" sz="4000" dirty="0" smtClean="0">
                <a:solidFill>
                  <a:srgbClr val="000000"/>
                </a:solidFill>
                <a:latin typeface="微軟正黑體" panose="020B0604030504040204" pitchFamily="34" charset="-120"/>
                <a:ea typeface="微軟正黑體" panose="020B0604030504040204" pitchFamily="34" charset="-120"/>
              </a:rPr>
              <a:t>各五專得</a:t>
            </a:r>
            <a:r>
              <a:rPr lang="zh-TW" altLang="en-US" sz="4000" dirty="0">
                <a:solidFill>
                  <a:srgbClr val="000000"/>
                </a:solidFill>
                <a:latin typeface="微軟正黑體" panose="020B0604030504040204" pitchFamily="34" charset="-120"/>
                <a:ea typeface="微軟正黑體" panose="020B0604030504040204" pitchFamily="34" charset="-120"/>
              </a:rPr>
              <a:t>訂定採計之比序項目，並</a:t>
            </a:r>
            <a:r>
              <a:rPr lang="zh-TW" altLang="en-US" sz="4000" b="1" dirty="0">
                <a:solidFill>
                  <a:srgbClr val="C00000"/>
                </a:solidFill>
                <a:latin typeface="微軟正黑體" panose="020B0604030504040204" pitchFamily="34" charset="-120"/>
                <a:ea typeface="微軟正黑體" panose="020B0604030504040204" pitchFamily="34" charset="-120"/>
              </a:rPr>
              <a:t>以</a:t>
            </a:r>
            <a:r>
              <a:rPr lang="zh-TW" altLang="en-US" sz="4000" b="1" dirty="0" smtClean="0">
                <a:solidFill>
                  <a:srgbClr val="C00000"/>
                </a:solidFill>
                <a:latin typeface="微軟正黑體" panose="020B0604030504040204" pitchFamily="34" charset="-120"/>
                <a:ea typeface="微軟正黑體" panose="020B0604030504040204" pitchFamily="34" charset="-120"/>
              </a:rPr>
              <a:t>積分作為</a:t>
            </a:r>
            <a:r>
              <a:rPr lang="zh-TW" altLang="en-US" sz="4000" b="1" dirty="0">
                <a:solidFill>
                  <a:srgbClr val="C00000"/>
                </a:solidFill>
                <a:latin typeface="微軟正黑體" panose="020B0604030504040204" pitchFamily="34" charset="-120"/>
                <a:ea typeface="微軟正黑體" panose="020B0604030504040204" pitchFamily="34" charset="-120"/>
              </a:rPr>
              <a:t>分發依據。</a:t>
            </a:r>
          </a:p>
          <a:p>
            <a:pPr>
              <a:spcBef>
                <a:spcPts val="600"/>
              </a:spcBef>
              <a:buFont typeface="Arial" pitchFamily="34" charset="0"/>
              <a:buNone/>
            </a:pPr>
            <a:endParaRPr lang="en-US" altLang="zh-TW" sz="1400" dirty="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400" dirty="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400" dirty="0">
              <a:solidFill>
                <a:srgbClr val="0000FF"/>
              </a:solidFill>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2051720" y="476672"/>
            <a:ext cx="5616624" cy="576262"/>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zh-TW" altLang="en-US" sz="3600" b="1" dirty="0">
                <a:latin typeface="微軟正黑體" panose="020B0604030504040204" pitchFamily="34" charset="-120"/>
                <a:ea typeface="微軟正黑體" panose="020B0604030504040204" pitchFamily="34" charset="-120"/>
              </a:rPr>
              <a:t>五專免試入學</a:t>
            </a:r>
          </a:p>
        </p:txBody>
      </p:sp>
    </p:spTree>
    <p:extLst>
      <p:ext uri="{BB962C8B-B14F-4D97-AF65-F5344CB8AC3E}">
        <p14:creationId xmlns:p14="http://schemas.microsoft.com/office/powerpoint/2010/main" val="1444477231"/>
      </p:ext>
    </p:extLst>
  </p:cSld>
  <p:clrMapOvr>
    <a:masterClrMapping/>
  </p:clrMapOvr>
  <p:transition spd="med">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143000"/>
          </a:xfrm>
        </p:spPr>
        <p:txBody>
          <a:bodyPr/>
          <a:lstStyle/>
          <a:p>
            <a:r>
              <a:rPr lang="zh-TW" altLang="en-US" dirty="0"/>
              <a:t>五專免試入學</a:t>
            </a:r>
          </a:p>
        </p:txBody>
      </p:sp>
      <p:sp>
        <p:nvSpPr>
          <p:cNvPr id="5" name="流程圖: 程序 4">
            <a:extLst>
              <a:ext uri="{FF2B5EF4-FFF2-40B4-BE49-F238E27FC236}">
                <a16:creationId xmlns:a16="http://schemas.microsoft.com/office/drawing/2014/main" id="{8AC7359D-1575-4AA6-B46E-CAEB5A2C8F29}"/>
              </a:ext>
            </a:extLst>
          </p:cNvPr>
          <p:cNvSpPr/>
          <p:nvPr/>
        </p:nvSpPr>
        <p:spPr>
          <a:xfrm>
            <a:off x="575556" y="1484784"/>
            <a:ext cx="3600400" cy="468051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r>
              <a:rPr lang="zh-TW" altLang="zh-TW" sz="2000" dirty="0"/>
              <a:t>五專優先免試</a:t>
            </a:r>
            <a:r>
              <a:rPr lang="zh-TW" altLang="zh-TW" sz="2000" dirty="0" smtClean="0"/>
              <a:t>入學就</a:t>
            </a:r>
            <a:r>
              <a:rPr lang="zh-TW" altLang="zh-TW" sz="2000" dirty="0"/>
              <a:t>學區為全國一區</a:t>
            </a:r>
            <a:r>
              <a:rPr lang="zh-TW" altLang="en-US" sz="2000" dirty="0"/>
              <a:t>。</a:t>
            </a:r>
            <a:endParaRPr lang="en-US" altLang="zh-TW" sz="2000" dirty="0"/>
          </a:p>
          <a:p>
            <a:pPr marL="342900" lvl="1" indent="-342900">
              <a:lnSpc>
                <a:spcPct val="125000"/>
              </a:lnSpc>
              <a:buFont typeface="Wingdings" panose="05000000000000000000" pitchFamily="2" charset="2"/>
              <a:buChar char="ü"/>
            </a:pPr>
            <a:r>
              <a:rPr lang="zh-TW" altLang="zh-TW" sz="2000" dirty="0"/>
              <a:t>招收對象為</a:t>
            </a:r>
            <a:r>
              <a:rPr lang="zh-TW" altLang="zh-TW" sz="2000" b="1" dirty="0">
                <a:solidFill>
                  <a:srgbClr val="FF0000"/>
                </a:solidFill>
              </a:rPr>
              <a:t>國中應屆畢業生</a:t>
            </a:r>
            <a:r>
              <a:rPr lang="zh-TW" altLang="en-US" sz="2000" dirty="0"/>
              <a:t>。</a:t>
            </a:r>
            <a:endParaRPr lang="en-US" altLang="zh-TW" sz="2000" dirty="0"/>
          </a:p>
          <a:p>
            <a:pPr marL="342900" indent="-342900">
              <a:lnSpc>
                <a:spcPct val="125000"/>
              </a:lnSpc>
              <a:buFont typeface="Wingdings" panose="05000000000000000000" pitchFamily="2" charset="2"/>
              <a:buChar char="ü"/>
            </a:pPr>
            <a:r>
              <a:rPr lang="zh-TW" altLang="zh-TW" sz="2000" dirty="0"/>
              <a:t>可依志向網路選填</a:t>
            </a:r>
            <a:r>
              <a:rPr lang="en-US" altLang="zh-TW" sz="2000" dirty="0"/>
              <a:t>30</a:t>
            </a:r>
            <a:r>
              <a:rPr lang="zh-TW" altLang="zh-TW" sz="2000" dirty="0"/>
              <a:t>個校科（組）為志願，經由招生委員會以電腦統一分發</a:t>
            </a:r>
            <a:r>
              <a:rPr lang="zh-TW" altLang="en-US" sz="2000" dirty="0"/>
              <a:t>。</a:t>
            </a:r>
            <a:endParaRPr lang="en-US" altLang="zh-TW" sz="2000" dirty="0"/>
          </a:p>
        </p:txBody>
      </p:sp>
      <p:sp>
        <p:nvSpPr>
          <p:cNvPr id="6" name="流程圖: 程序 5">
            <a:extLst>
              <a:ext uri="{FF2B5EF4-FFF2-40B4-BE49-F238E27FC236}">
                <a16:creationId xmlns:a16="http://schemas.microsoft.com/office/drawing/2014/main" id="{F0D3DF25-DA52-4D11-86E2-5B51EADA9873}"/>
              </a:ext>
            </a:extLst>
          </p:cNvPr>
          <p:cNvSpPr/>
          <p:nvPr/>
        </p:nvSpPr>
        <p:spPr>
          <a:xfrm>
            <a:off x="4860032" y="1484784"/>
            <a:ext cx="3600400" cy="4680519"/>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0" lvl="1">
              <a:lnSpc>
                <a:spcPct val="125000"/>
              </a:lnSpc>
            </a:pPr>
            <a:endParaRPr lang="en-US" altLang="zh-TW" sz="2000" dirty="0"/>
          </a:p>
          <a:p>
            <a:pPr marL="342900" lvl="1" indent="-342900">
              <a:lnSpc>
                <a:spcPct val="125000"/>
              </a:lnSpc>
              <a:buFont typeface="Wingdings" panose="05000000000000000000" pitchFamily="2" charset="2"/>
              <a:buChar char="ü"/>
            </a:pPr>
            <a:r>
              <a:rPr lang="zh-TW" altLang="zh-TW" sz="2000" dirty="0"/>
              <a:t>學生可分別向北、中、南區聯合免試入學招生委員會報名，但各區限選擇一所五專招生學校申請。</a:t>
            </a:r>
            <a:endParaRPr lang="en-US" altLang="zh-TW" sz="2000" dirty="0"/>
          </a:p>
        </p:txBody>
      </p:sp>
      <p:sp>
        <p:nvSpPr>
          <p:cNvPr id="7" name="流程圖: 程序 6">
            <a:extLst>
              <a:ext uri="{FF2B5EF4-FFF2-40B4-BE49-F238E27FC236}">
                <a16:creationId xmlns:a16="http://schemas.microsoft.com/office/drawing/2014/main" id="{419B6997-4EA9-4F7E-AAF5-CB6FB24B955D}"/>
              </a:ext>
            </a:extLst>
          </p:cNvPr>
          <p:cNvSpPr/>
          <p:nvPr/>
        </p:nvSpPr>
        <p:spPr>
          <a:xfrm>
            <a:off x="899592" y="1628800"/>
            <a:ext cx="2952328" cy="864096"/>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200" dirty="0"/>
              <a:t>優先免試</a:t>
            </a:r>
          </a:p>
        </p:txBody>
      </p:sp>
      <p:sp>
        <p:nvSpPr>
          <p:cNvPr id="8" name="流程圖: 程序 7">
            <a:extLst>
              <a:ext uri="{FF2B5EF4-FFF2-40B4-BE49-F238E27FC236}">
                <a16:creationId xmlns:a16="http://schemas.microsoft.com/office/drawing/2014/main" id="{921955F1-C924-4177-80B5-D0E999936752}"/>
              </a:ext>
            </a:extLst>
          </p:cNvPr>
          <p:cNvSpPr/>
          <p:nvPr/>
        </p:nvSpPr>
        <p:spPr>
          <a:xfrm>
            <a:off x="5192592" y="1628800"/>
            <a:ext cx="2952328" cy="864096"/>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200" dirty="0"/>
              <a:t>聯合免試</a:t>
            </a:r>
          </a:p>
        </p:txBody>
      </p:sp>
    </p:spTree>
    <p:extLst>
      <p:ext uri="{BB962C8B-B14F-4D97-AF65-F5344CB8AC3E}">
        <p14:creationId xmlns:p14="http://schemas.microsoft.com/office/powerpoint/2010/main" val="29433176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323850" y="274638"/>
            <a:ext cx="8569325" cy="1143000"/>
          </a:xfrm>
        </p:spPr>
        <p:txBody>
          <a:bodyPr/>
          <a:lstStyle/>
          <a:p>
            <a:r>
              <a:rPr lang="en-US" altLang="zh-TW" sz="3600" dirty="0"/>
              <a:t>108</a:t>
            </a:r>
            <a:r>
              <a:rPr lang="zh-TW" altLang="en-US" sz="3600" dirty="0"/>
              <a:t>學年度五專聯合免試入學超額比序</a:t>
            </a:r>
          </a:p>
        </p:txBody>
      </p:sp>
      <p:sp>
        <p:nvSpPr>
          <p:cNvPr id="54" name="矩形 53"/>
          <p:cNvSpPr/>
          <p:nvPr/>
        </p:nvSpPr>
        <p:spPr>
          <a:xfrm>
            <a:off x="531813" y="1412875"/>
            <a:ext cx="7993062" cy="1873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 name="文字方塊 54"/>
          <p:cNvSpPr txBox="1"/>
          <p:nvPr/>
        </p:nvSpPr>
        <p:spPr>
          <a:xfrm>
            <a:off x="539750" y="15573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2" name="群組 31"/>
          <p:cNvGrpSpPr>
            <a:grpSpLocks/>
          </p:cNvGrpSpPr>
          <p:nvPr/>
        </p:nvGrpSpPr>
        <p:grpSpPr bwMode="auto">
          <a:xfrm>
            <a:off x="1539875" y="1557338"/>
            <a:ext cx="6775450" cy="1584325"/>
            <a:chOff x="1188418" y="1772816"/>
            <a:chExt cx="6774680" cy="1584176"/>
          </a:xfrm>
        </p:grpSpPr>
        <p:sp>
          <p:nvSpPr>
            <p:cNvPr id="57" name="文字方塊 56"/>
            <p:cNvSpPr txBox="1"/>
            <p:nvPr/>
          </p:nvSpPr>
          <p:spPr>
            <a:xfrm>
              <a:off x="1188418"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58" name="文字方塊 57"/>
            <p:cNvSpPr txBox="1"/>
            <p:nvPr/>
          </p:nvSpPr>
          <p:spPr>
            <a:xfrm>
              <a:off x="2231287"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59" name="文字方塊 58"/>
            <p:cNvSpPr txBox="1"/>
            <p:nvPr/>
          </p:nvSpPr>
          <p:spPr>
            <a:xfrm>
              <a:off x="3275744"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文字方塊 59"/>
            <p:cNvSpPr txBox="1"/>
            <p:nvPr/>
          </p:nvSpPr>
          <p:spPr>
            <a:xfrm>
              <a:off x="4320200"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文字方塊 60"/>
            <p:cNvSpPr txBox="1"/>
            <p:nvPr/>
          </p:nvSpPr>
          <p:spPr>
            <a:xfrm>
              <a:off x="5364656"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p:nvPr/>
          </p:nvSpPr>
          <p:spPr>
            <a:xfrm>
              <a:off x="7451981"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p:cNvSpPr txBox="1"/>
            <p:nvPr/>
          </p:nvSpPr>
          <p:spPr>
            <a:xfrm>
              <a:off x="6407525"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67" name="矩形 66"/>
          <p:cNvSpPr/>
          <p:nvPr/>
        </p:nvSpPr>
        <p:spPr>
          <a:xfrm>
            <a:off x="539750" y="3500438"/>
            <a:ext cx="3816350"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文字方塊 67"/>
          <p:cNvSpPr txBox="1"/>
          <p:nvPr/>
        </p:nvSpPr>
        <p:spPr>
          <a:xfrm>
            <a:off x="547688" y="35004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69" name="文字方塊 68"/>
          <p:cNvSpPr txBox="1"/>
          <p:nvPr/>
        </p:nvSpPr>
        <p:spPr>
          <a:xfrm>
            <a:off x="1548210" y="3932238"/>
            <a:ext cx="510778"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 name="文字方塊 69"/>
          <p:cNvSpPr txBox="1"/>
          <p:nvPr/>
        </p:nvSpPr>
        <p:spPr>
          <a:xfrm>
            <a:off x="2118122" y="3932238"/>
            <a:ext cx="510778"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文字方塊 70"/>
          <p:cNvSpPr txBox="1"/>
          <p:nvPr/>
        </p:nvSpPr>
        <p:spPr>
          <a:xfrm>
            <a:off x="2730819" y="3932238"/>
            <a:ext cx="774383" cy="1150937"/>
          </a:xfrm>
          <a:prstGeom prst="roundRect">
            <a:avLst>
              <a:gd name="adj" fmla="val 9091"/>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文字方塊 71"/>
          <p:cNvSpPr txBox="1"/>
          <p:nvPr/>
        </p:nvSpPr>
        <p:spPr>
          <a:xfrm>
            <a:off x="3564335" y="3932238"/>
            <a:ext cx="510778"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3" name="直線接點 72"/>
          <p:cNvCxnSpPr/>
          <p:nvPr/>
        </p:nvCxnSpPr>
        <p:spPr bwMode="auto">
          <a:xfrm>
            <a:off x="1804988" y="3641725"/>
            <a:ext cx="204787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7" idx="2"/>
          </p:cNvCxnSpPr>
          <p:nvPr/>
        </p:nvCxnSpPr>
        <p:spPr bwMode="auto">
          <a:xfrm flipH="1">
            <a:off x="1790700" y="3141663"/>
            <a:ext cx="4763" cy="787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auto">
          <a:xfrm flipH="1">
            <a:off x="2379663" y="36385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103563" y="3646488"/>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bwMode="auto">
          <a:xfrm flipH="1">
            <a:off x="3852863" y="3613150"/>
            <a:ext cx="1587" cy="3190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859338" y="3860800"/>
            <a:ext cx="3673475"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 name="群組 157"/>
          <p:cNvGrpSpPr>
            <a:grpSpLocks/>
          </p:cNvGrpSpPr>
          <p:nvPr/>
        </p:nvGrpSpPr>
        <p:grpSpPr bwMode="auto">
          <a:xfrm>
            <a:off x="5064522" y="4292600"/>
            <a:ext cx="2704703" cy="1150938"/>
            <a:chOff x="4705723" y="4581128"/>
            <a:chExt cx="2703501" cy="1152128"/>
          </a:xfrm>
        </p:grpSpPr>
        <p:sp>
          <p:nvSpPr>
            <p:cNvPr id="80" name="文字方塊 79"/>
            <p:cNvSpPr txBox="1"/>
            <p:nvPr/>
          </p:nvSpPr>
          <p:spPr>
            <a:xfrm>
              <a:off x="4705723" y="4581128"/>
              <a:ext cx="510551"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81" name="文字方塊 80"/>
            <p:cNvSpPr txBox="1"/>
            <p:nvPr/>
          </p:nvSpPr>
          <p:spPr>
            <a:xfrm>
              <a:off x="5253167" y="4581128"/>
              <a:ext cx="510551"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82" name="文字方塊 81"/>
            <p:cNvSpPr txBox="1"/>
            <p:nvPr/>
          </p:nvSpPr>
          <p:spPr>
            <a:xfrm>
              <a:off x="5802198" y="4581128"/>
              <a:ext cx="510551"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83" name="文字方塊 82"/>
            <p:cNvSpPr txBox="1"/>
            <p:nvPr/>
          </p:nvSpPr>
          <p:spPr>
            <a:xfrm>
              <a:off x="6351229" y="4581128"/>
              <a:ext cx="510551"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84" name="文字方塊 83"/>
            <p:cNvSpPr txBox="1"/>
            <p:nvPr/>
          </p:nvSpPr>
          <p:spPr>
            <a:xfrm>
              <a:off x="6898673" y="4581128"/>
              <a:ext cx="510551"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86" name="直線接點 85"/>
          <p:cNvCxnSpPr/>
          <p:nvPr/>
        </p:nvCxnSpPr>
        <p:spPr bwMode="auto">
          <a:xfrm flipV="1">
            <a:off x="5280025" y="4003675"/>
            <a:ext cx="2820988" cy="47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63" idx="2"/>
          </p:cNvCxnSpPr>
          <p:nvPr/>
        </p:nvCxnSpPr>
        <p:spPr bwMode="auto">
          <a:xfrm>
            <a:off x="8059738" y="3141663"/>
            <a:ext cx="6350" cy="8667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6429375" y="4002088"/>
            <a:ext cx="1588"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bwMode="auto">
          <a:xfrm>
            <a:off x="6958013" y="4006850"/>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auto">
          <a:xfrm flipH="1">
            <a:off x="7535863" y="3983038"/>
            <a:ext cx="1587"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auto">
          <a:xfrm flipH="1">
            <a:off x="5868988" y="4003675"/>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5303838" y="4002088"/>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V="1">
            <a:off x="5268913" y="5732463"/>
            <a:ext cx="2287587" cy="476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bwMode="auto">
          <a:xfrm flipH="1">
            <a:off x="6421438" y="5441950"/>
            <a:ext cx="3175" cy="5762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a:off x="6950075" y="5446713"/>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bwMode="auto">
          <a:xfrm flipH="1">
            <a:off x="7524750" y="5443538"/>
            <a:ext cx="1588"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bwMode="auto">
          <a:xfrm flipH="1">
            <a:off x="5861050" y="5443538"/>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5295900" y="54419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圓角矩形 98"/>
          <p:cNvSpPr/>
          <p:nvPr/>
        </p:nvSpPr>
        <p:spPr>
          <a:xfrm>
            <a:off x="4859338" y="5949950"/>
            <a:ext cx="3600450" cy="6334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100" name="直線單箭頭接點 99"/>
          <p:cNvCxnSpPr/>
          <p:nvPr/>
        </p:nvCxnSpPr>
        <p:spPr>
          <a:xfrm flipH="1">
            <a:off x="4140200" y="3213100"/>
            <a:ext cx="576263"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p:nvPr/>
        </p:nvCxnSpPr>
        <p:spPr>
          <a:xfrm>
            <a:off x="4211638" y="4581525"/>
            <a:ext cx="647700"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885113" y="5589588"/>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a:spLocks noChangeArrowheads="1"/>
          </p:cNvSpPr>
          <p:nvPr/>
        </p:nvSpPr>
        <p:spPr bwMode="auto">
          <a:xfrm>
            <a:off x="4727575" y="3084513"/>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7" name="文字方塊 49"/>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8" name="文字方塊 50"/>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2" name="文字方塊 51"/>
          <p:cNvSpPr txBox="1"/>
          <p:nvPr/>
        </p:nvSpPr>
        <p:spPr bwMode="auto">
          <a:xfrm>
            <a:off x="3038475" y="6042025"/>
            <a:ext cx="1379538" cy="40798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kumimoji="0"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6" name="直線單箭頭接點 55"/>
          <p:cNvCxnSpPr/>
          <p:nvPr/>
        </p:nvCxnSpPr>
        <p:spPr>
          <a:xfrm rot="5400000">
            <a:off x="4643438" y="6029325"/>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2" name="圓角矩形 61"/>
          <p:cNvSpPr/>
          <p:nvPr/>
        </p:nvSpPr>
        <p:spPr>
          <a:xfrm>
            <a:off x="1246981" y="5750491"/>
            <a:ext cx="1639888" cy="989467"/>
          </a:xfrm>
          <a:prstGeom prst="roundRect">
            <a:avLst/>
          </a:prstGeom>
        </p:spPr>
        <p:style>
          <a:lnRef idx="2">
            <a:schemeClr val="accent5"/>
          </a:lnRef>
          <a:fillRef idx="1">
            <a:schemeClr val="lt1"/>
          </a:fillRef>
          <a:effectRef idx="0">
            <a:schemeClr val="accent5"/>
          </a:effectRef>
          <a:fontRef idx="minor">
            <a:schemeClr val="dk1"/>
          </a:fontRef>
        </p:style>
        <p:txBody>
          <a:bodyPr lIns="36000" tIns="36000" rIns="36000" bIns="36000" anchor="ctr"/>
          <a:lstStyle/>
          <a:p>
            <a:pPr>
              <a:defRPr/>
            </a:pPr>
            <a:r>
              <a:rPr lang="zh-TW" altLang="en-US" sz="1400" dirty="0">
                <a:solidFill>
                  <a:srgbClr val="FF3300"/>
                </a:solidFill>
              </a:rPr>
              <a:t>服務學習時數與基北區認定不同，此為每學期滿</a:t>
            </a:r>
            <a:r>
              <a:rPr lang="en-US" altLang="zh-TW" sz="1400" dirty="0">
                <a:solidFill>
                  <a:srgbClr val="FF3300"/>
                </a:solidFill>
              </a:rPr>
              <a:t>8</a:t>
            </a:r>
            <a:r>
              <a:rPr lang="zh-TW" altLang="en-US" sz="1400" dirty="0">
                <a:solidFill>
                  <a:srgbClr val="FF3300"/>
                </a:solidFill>
              </a:rPr>
              <a:t>小時為</a:t>
            </a:r>
            <a:r>
              <a:rPr lang="en-US" altLang="zh-TW" sz="1400" dirty="0">
                <a:solidFill>
                  <a:srgbClr val="FF3300"/>
                </a:solidFill>
              </a:rPr>
              <a:t>1</a:t>
            </a:r>
            <a:r>
              <a:rPr lang="zh-TW" altLang="en-US" sz="1400" dirty="0">
                <a:solidFill>
                  <a:srgbClr val="FF3300"/>
                </a:solidFill>
              </a:rPr>
              <a:t>分，上限</a:t>
            </a:r>
            <a:r>
              <a:rPr lang="en-US" altLang="zh-TW" sz="1400" dirty="0">
                <a:solidFill>
                  <a:srgbClr val="FF3300"/>
                </a:solidFill>
              </a:rPr>
              <a:t>7</a:t>
            </a:r>
            <a:r>
              <a:rPr lang="zh-TW" altLang="en-US" sz="1400" dirty="0">
                <a:solidFill>
                  <a:srgbClr val="FF3300"/>
                </a:solidFill>
              </a:rPr>
              <a:t>分。</a:t>
            </a:r>
          </a:p>
        </p:txBody>
      </p:sp>
    </p:spTree>
    <p:extLst>
      <p:ext uri="{BB962C8B-B14F-4D97-AF65-F5344CB8AC3E}">
        <p14:creationId xmlns:p14="http://schemas.microsoft.com/office/powerpoint/2010/main" val="986629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heckerboard(across)">
                                      <p:cBhvr>
                                        <p:cTn id="7" dur="500"/>
                                        <p:tgtEl>
                                          <p:spTgt spid="54"/>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8"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2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mph" presetSubtype="0" fill="hold" nodeType="clickEffect">
                                  <p:stCondLst>
                                    <p:cond delay="0"/>
                                  </p:stCondLst>
                                  <p:childTnLst>
                                    <p:animEffect transition="out" filter="fade">
                                      <p:cBhvr>
                                        <p:cTn id="20" dur="2000" tmFilter="0, 0; .2, .5; .8, .5; 1, 0"/>
                                        <p:tgtEl>
                                          <p:spTgt spid="2"/>
                                        </p:tgtEl>
                                      </p:cBhvr>
                                    </p:animEffect>
                                    <p:animScale>
                                      <p:cBhvr>
                                        <p:cTn id="21" dur="1000" autoRev="1" fill="hold"/>
                                        <p:tgtEl>
                                          <p:spTgt spid="2"/>
                                        </p:tgtEl>
                                      </p:cBhvr>
                                      <p:by x="105000" y="105000"/>
                                    </p:animScale>
                                  </p:childTnLst>
                                </p:cTn>
                              </p:par>
                            </p:childTnLst>
                          </p:cTn>
                        </p:par>
                        <p:par>
                          <p:cTn id="22" fill="hold" nodeType="afterGroup">
                            <p:stCondLst>
                              <p:cond delay="2000"/>
                            </p:stCondLst>
                            <p:childTnLst>
                              <p:par>
                                <p:cTn id="23" presetID="5" presetClass="entr" presetSubtype="10" fill="hold" grpId="2"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heckerboard(across)">
                                      <p:cBhvr>
                                        <p:cTn id="25" dur="500"/>
                                        <p:tgtEl>
                                          <p:spTgt spid="49"/>
                                        </p:tgtEl>
                                      </p:cBhvr>
                                    </p:animEffect>
                                  </p:childTnLst>
                                </p:cTn>
                              </p:par>
                            </p:childTnLst>
                          </p:cTn>
                        </p:par>
                        <p:par>
                          <p:cTn id="26" fill="hold" nodeType="afterGroup">
                            <p:stCondLst>
                              <p:cond delay="2500"/>
                            </p:stCondLst>
                            <p:childTnLst>
                              <p:par>
                                <p:cTn id="27" presetID="3" presetClass="emph" presetSubtype="2" fill="hold" grpId="0" nodeType="afterEffect">
                                  <p:stCondLst>
                                    <p:cond delay="0"/>
                                  </p:stCondLst>
                                  <p:childTnLst>
                                    <p:animClr clrSpc="rgb" dir="cw">
                                      <p:cBhvr override="childStyle">
                                        <p:cTn id="28" dur="1000" fill="hold"/>
                                        <p:tgtEl>
                                          <p:spTgt spid="49"/>
                                        </p:tgtEl>
                                        <p:attrNameLst>
                                          <p:attrName>style.color</p:attrName>
                                        </p:attrNameLst>
                                      </p:cBhvr>
                                      <p:to>
                                        <a:srgbClr val="FF0066"/>
                                      </p:to>
                                    </p:animClr>
                                  </p:childTnLst>
                                </p:cTn>
                              </p:par>
                            </p:childTnLst>
                          </p:cTn>
                        </p:par>
                        <p:par>
                          <p:cTn id="29" fill="hold" nodeType="afterGroup">
                            <p:stCondLst>
                              <p:cond delay="3500"/>
                            </p:stCondLst>
                            <p:childTnLst>
                              <p:par>
                                <p:cTn id="30" presetID="5" presetClass="emph" presetSubtype="1" grpId="1" nodeType="afterEffect">
                                  <p:stCondLst>
                                    <p:cond delay="0"/>
                                  </p:stCondLst>
                                  <p:childTnLst>
                                    <p:set>
                                      <p:cBhvr override="childStyle">
                                        <p:cTn id="31" dur="indefinite"/>
                                        <p:tgtEl>
                                          <p:spTgt spid="49"/>
                                        </p:tgtEl>
                                        <p:attrNameLst>
                                          <p:attrName>style.fontStyle</p:attrName>
                                        </p:attrNameLst>
                                      </p:cBhvr>
                                      <p:to>
                                        <p:strVal val="normal"/>
                                      </p:to>
                                    </p:set>
                                    <p:set>
                                      <p:cBhvr override="childStyle">
                                        <p:cTn id="32" dur="indefinite"/>
                                        <p:tgtEl>
                                          <p:spTgt spid="49"/>
                                        </p:tgtEl>
                                        <p:attrNameLst>
                                          <p:attrName>style.fontWeight</p:attrName>
                                        </p:attrNameLst>
                                      </p:cBhvr>
                                      <p:to>
                                        <p:strVal val="bold"/>
                                      </p:to>
                                    </p:set>
                                    <p:set>
                                      <p:cBhvr override="childStyle">
                                        <p:cTn id="33" dur="indefinite"/>
                                        <p:tgtEl>
                                          <p:spTgt spid="49"/>
                                        </p:tgtEl>
                                        <p:attrNameLst>
                                          <p:attrName>style.textDecorationUnderline</p:attrName>
                                        </p:attrNameLst>
                                      </p:cBhvr>
                                      <p:to>
                                        <p:strVal val="fals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additive="base">
                                        <p:cTn id="38" dur="500" fill="hold"/>
                                        <p:tgtEl>
                                          <p:spTgt spid="100"/>
                                        </p:tgtEl>
                                        <p:attrNameLst>
                                          <p:attrName>ppt_x</p:attrName>
                                        </p:attrNameLst>
                                      </p:cBhvr>
                                      <p:tavLst>
                                        <p:tav tm="0">
                                          <p:val>
                                            <p:strVal val="1+#ppt_w/2"/>
                                          </p:val>
                                        </p:tav>
                                        <p:tav tm="100000">
                                          <p:val>
                                            <p:strVal val="#ppt_x"/>
                                          </p:val>
                                        </p:tav>
                                      </p:tavLst>
                                    </p:anim>
                                    <p:anim calcmode="lin" valueType="num">
                                      <p:cBhvr additive="base">
                                        <p:cTn id="39" dur="500" fill="hold"/>
                                        <p:tgtEl>
                                          <p:spTgt spid="100"/>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checkerboard(across)">
                                      <p:cBhvr>
                                        <p:cTn id="43" dur="500"/>
                                        <p:tgtEl>
                                          <p:spTgt spid="67"/>
                                        </p:tgtEl>
                                      </p:cBhvr>
                                    </p:animEffect>
                                  </p:childTnLst>
                                </p:cTn>
                              </p:par>
                            </p:childTnLst>
                          </p:cTn>
                        </p:par>
                        <p:par>
                          <p:cTn id="44" fill="hold" nodeType="afterGroup">
                            <p:stCondLst>
                              <p:cond delay="1000"/>
                            </p:stCondLst>
                            <p:childTnLst>
                              <p:par>
                                <p:cTn id="45" presetID="2" presetClass="entr" presetSubtype="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0-#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500"/>
                            </p:stCondLst>
                            <p:childTnLst>
                              <p:par>
                                <p:cTn id="50" presetID="3" presetClass="entr" presetSubtype="1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blinds(horizontal)">
                                      <p:cBhvr>
                                        <p:cTn id="52" dur="1000"/>
                                        <p:tgtEl>
                                          <p:spTgt spid="74"/>
                                        </p:tgtEl>
                                      </p:cBhvr>
                                    </p:animEffect>
                                  </p:childTnLst>
                                </p:cTn>
                              </p:par>
                              <p:par>
                                <p:cTn id="53" presetID="3" presetClass="entr" presetSubtype="1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linds(horizontal)">
                                      <p:cBhvr>
                                        <p:cTn id="55" dur="1000"/>
                                        <p:tgtEl>
                                          <p:spTgt spid="73"/>
                                        </p:tgtEl>
                                      </p:cBhvr>
                                    </p:animEffect>
                                  </p:childTnLst>
                                </p:cTn>
                              </p:par>
                              <p:par>
                                <p:cTn id="56" presetID="3" presetClass="entr" presetSubtype="10"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blinds(horizontal)">
                                      <p:cBhvr>
                                        <p:cTn id="58" dur="1000"/>
                                        <p:tgtEl>
                                          <p:spTgt spid="75"/>
                                        </p:tgtEl>
                                      </p:cBhvr>
                                    </p:animEffect>
                                  </p:childTnLst>
                                </p:cTn>
                              </p:par>
                              <p:par>
                                <p:cTn id="59" presetID="3" presetClass="entr" presetSubtype="1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blinds(horizontal)">
                                      <p:cBhvr>
                                        <p:cTn id="61" dur="1000"/>
                                        <p:tgtEl>
                                          <p:spTgt spid="76"/>
                                        </p:tgtEl>
                                      </p:cBhvr>
                                    </p:animEffect>
                                  </p:childTnLst>
                                </p:cTn>
                              </p:par>
                              <p:par>
                                <p:cTn id="62" presetID="3" presetClass="entr" presetSubtype="1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blinds(horizontal)">
                                      <p:cBhvr>
                                        <p:cTn id="64" dur="1000"/>
                                        <p:tgtEl>
                                          <p:spTgt spid="77"/>
                                        </p:tgtEl>
                                      </p:cBhvr>
                                    </p:animEffect>
                                  </p:childTnLst>
                                </p:cTn>
                              </p:par>
                            </p:childTnLst>
                          </p:cTn>
                        </p:par>
                        <p:par>
                          <p:cTn id="65" fill="hold" nodeType="afterGroup">
                            <p:stCondLst>
                              <p:cond delay="2500"/>
                            </p:stCondLst>
                            <p:childTnLst>
                              <p:par>
                                <p:cTn id="66" presetID="18" presetClass="entr" presetSubtype="6"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strips(downRight)">
                                      <p:cBhvr>
                                        <p:cTn id="68" dur="500"/>
                                        <p:tgtEl>
                                          <p:spTgt spid="69"/>
                                        </p:tgtEl>
                                      </p:cBhvr>
                                    </p:animEffect>
                                  </p:childTnLst>
                                </p:cTn>
                              </p:par>
                              <p:par>
                                <p:cTn id="69" presetID="18" presetClass="entr" presetSubtype="6"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strips(downRight)">
                                      <p:cBhvr>
                                        <p:cTn id="71" dur="500"/>
                                        <p:tgtEl>
                                          <p:spTgt spid="70"/>
                                        </p:tgtEl>
                                      </p:cBhvr>
                                    </p:animEffect>
                                  </p:childTnLst>
                                </p:cTn>
                              </p:par>
                              <p:par>
                                <p:cTn id="72" presetID="18" presetClass="entr" presetSubtype="6"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strips(downRight)">
                                      <p:cBhvr>
                                        <p:cTn id="74" dur="500"/>
                                        <p:tgtEl>
                                          <p:spTgt spid="71"/>
                                        </p:tgtEl>
                                      </p:cBhvr>
                                    </p:animEffect>
                                  </p:childTnLst>
                                </p:cTn>
                              </p:par>
                              <p:par>
                                <p:cTn id="75" presetID="18" presetClass="entr" presetSubtype="6" fill="hold"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strips(downRight)">
                                      <p:cBhvr>
                                        <p:cTn id="77" dur="500"/>
                                        <p:tgtEl>
                                          <p:spTgt spid="72"/>
                                        </p:tgtEl>
                                      </p:cBhvr>
                                    </p:animEffect>
                                  </p:childTnLst>
                                </p:cTn>
                              </p:par>
                            </p:childTnLst>
                          </p:cTn>
                        </p:par>
                        <p:par>
                          <p:cTn id="78" fill="hold" nodeType="afterGroup">
                            <p:stCondLst>
                              <p:cond delay="3000"/>
                            </p:stCondLst>
                            <p:childTnLst>
                              <p:par>
                                <p:cTn id="79" presetID="3" presetClass="entr" presetSubtype="10" fill="hold" grpId="0" nodeType="afterEffect">
                                  <p:stCondLst>
                                    <p:cond delay="0"/>
                                  </p:stCondLst>
                                  <p:childTnLst>
                                    <p:set>
                                      <p:cBhvr>
                                        <p:cTn id="80" dur="1" fill="hold">
                                          <p:stCondLst>
                                            <p:cond delay="0"/>
                                          </p:stCondLst>
                                        </p:cTn>
                                        <p:tgtEl>
                                          <p:spTgt spid="35877"/>
                                        </p:tgtEl>
                                        <p:attrNameLst>
                                          <p:attrName>style.visibility</p:attrName>
                                        </p:attrNameLst>
                                      </p:cBhvr>
                                      <p:to>
                                        <p:strVal val="visible"/>
                                      </p:to>
                                    </p:set>
                                    <p:animEffect transition="in" filter="blinds(horizontal)">
                                      <p:cBhvr>
                                        <p:cTn id="81" dur="500"/>
                                        <p:tgtEl>
                                          <p:spTgt spid="35877"/>
                                        </p:tgtEl>
                                      </p:cBhvr>
                                    </p:animEffect>
                                  </p:childTnLst>
                                </p:cTn>
                              </p:par>
                            </p:childTnLst>
                          </p:cTn>
                        </p:par>
                        <p:par>
                          <p:cTn id="82" fill="hold" nodeType="afterGroup">
                            <p:stCondLst>
                              <p:cond delay="3500"/>
                            </p:stCondLst>
                            <p:childTnLst>
                              <p:par>
                                <p:cTn id="83" presetID="3" presetClass="emph" presetSubtype="2" fill="hold" grpId="1" nodeType="afterEffect">
                                  <p:stCondLst>
                                    <p:cond delay="0"/>
                                  </p:stCondLst>
                                  <p:childTnLst>
                                    <p:animClr clrSpc="rgb" dir="cw">
                                      <p:cBhvr override="childStyle">
                                        <p:cTn id="84" dur="1000" fill="hold"/>
                                        <p:tgtEl>
                                          <p:spTgt spid="35877"/>
                                        </p:tgtEl>
                                        <p:attrNameLst>
                                          <p:attrName>style.color</p:attrName>
                                        </p:attrNameLst>
                                      </p:cBhvr>
                                      <p:to>
                                        <a:srgbClr val="FF0066"/>
                                      </p:to>
                                    </p:animClr>
                                  </p:childTnLst>
                                </p:cTn>
                              </p:par>
                            </p:childTnLst>
                          </p:cTn>
                        </p:par>
                        <p:par>
                          <p:cTn id="85" fill="hold" nodeType="afterGroup">
                            <p:stCondLst>
                              <p:cond delay="4500"/>
                            </p:stCondLst>
                            <p:childTnLst>
                              <p:par>
                                <p:cTn id="86" presetID="5" presetClass="emph" presetSubtype="1" grpId="2" nodeType="afterEffect">
                                  <p:stCondLst>
                                    <p:cond delay="0"/>
                                  </p:stCondLst>
                                  <p:childTnLst>
                                    <p:set>
                                      <p:cBhvr override="childStyle">
                                        <p:cTn id="87" dur="indefinite"/>
                                        <p:tgtEl>
                                          <p:spTgt spid="35877"/>
                                        </p:tgtEl>
                                        <p:attrNameLst>
                                          <p:attrName>style.fontStyle</p:attrName>
                                        </p:attrNameLst>
                                      </p:cBhvr>
                                      <p:to>
                                        <p:strVal val="normal"/>
                                      </p:to>
                                    </p:set>
                                    <p:set>
                                      <p:cBhvr override="childStyle">
                                        <p:cTn id="88" dur="indefinite"/>
                                        <p:tgtEl>
                                          <p:spTgt spid="35877"/>
                                        </p:tgtEl>
                                        <p:attrNameLst>
                                          <p:attrName>style.fontWeight</p:attrName>
                                        </p:attrNameLst>
                                      </p:cBhvr>
                                      <p:to>
                                        <p:strVal val="bold"/>
                                      </p:to>
                                    </p:set>
                                    <p:set>
                                      <p:cBhvr override="childStyle">
                                        <p:cTn id="89" dur="indefinite"/>
                                        <p:tgtEl>
                                          <p:spTgt spid="35877"/>
                                        </p:tgtEl>
                                        <p:attrNameLst>
                                          <p:attrName>style.textDecorationUnderline</p:attrName>
                                        </p:attrNameLst>
                                      </p:cBhvr>
                                      <p:to>
                                        <p:strVal val="fals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101"/>
                                        </p:tgtEl>
                                        <p:attrNameLst>
                                          <p:attrName>style.visibility</p:attrName>
                                        </p:attrNameLst>
                                      </p:cBhvr>
                                      <p:to>
                                        <p:strVal val="visible"/>
                                      </p:to>
                                    </p:set>
                                    <p:anim calcmode="lin" valueType="num">
                                      <p:cBhvr additive="base">
                                        <p:cTn id="94" dur="500" fill="hold"/>
                                        <p:tgtEl>
                                          <p:spTgt spid="101"/>
                                        </p:tgtEl>
                                        <p:attrNameLst>
                                          <p:attrName>ppt_x</p:attrName>
                                        </p:attrNameLst>
                                      </p:cBhvr>
                                      <p:tavLst>
                                        <p:tav tm="0">
                                          <p:val>
                                            <p:strVal val="#ppt_x"/>
                                          </p:val>
                                        </p:tav>
                                        <p:tav tm="100000">
                                          <p:val>
                                            <p:strVal val="#ppt_x"/>
                                          </p:val>
                                        </p:tav>
                                      </p:tavLst>
                                    </p:anim>
                                    <p:anim calcmode="lin" valueType="num">
                                      <p:cBhvr additive="base">
                                        <p:cTn id="95" dur="500" fill="hold"/>
                                        <p:tgtEl>
                                          <p:spTgt spid="101"/>
                                        </p:tgtEl>
                                        <p:attrNameLst>
                                          <p:attrName>ppt_y</p:attrName>
                                        </p:attrNameLst>
                                      </p:cBhvr>
                                      <p:tavLst>
                                        <p:tav tm="0">
                                          <p:val>
                                            <p:strVal val="1+#ppt_h/2"/>
                                          </p:val>
                                        </p:tav>
                                        <p:tav tm="100000">
                                          <p:val>
                                            <p:strVal val="#ppt_y"/>
                                          </p:val>
                                        </p:tav>
                                      </p:tavLst>
                                    </p:anim>
                                  </p:childTnLst>
                                </p:cTn>
                              </p:par>
                            </p:childTnLst>
                          </p:cTn>
                        </p:par>
                        <p:par>
                          <p:cTn id="96" fill="hold" nodeType="afterGroup">
                            <p:stCondLst>
                              <p:cond delay="500"/>
                            </p:stCondLst>
                            <p:childTnLst>
                              <p:par>
                                <p:cTn id="97" presetID="5" presetClass="entr" presetSubtype="10"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checkerboard(across)">
                                      <p:cBhvr>
                                        <p:cTn id="99" dur="500"/>
                                        <p:tgtEl>
                                          <p:spTgt spid="78"/>
                                        </p:tgtEl>
                                      </p:cBhvr>
                                    </p:animEffect>
                                  </p:childTnLst>
                                </p:cTn>
                              </p:par>
                            </p:childTnLst>
                          </p:cTn>
                        </p:par>
                        <p:par>
                          <p:cTn id="100" fill="hold" nodeType="afterGroup">
                            <p:stCondLst>
                              <p:cond delay="1000"/>
                            </p:stCondLst>
                            <p:childTnLst>
                              <p:par>
                                <p:cTn id="101" presetID="5" presetClass="entr" presetSubtype="10" fill="hold" nodeType="after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checkerboard(across)">
                                      <p:cBhvr>
                                        <p:cTn id="103" dur="500"/>
                                        <p:tgtEl>
                                          <p:spTgt spid="87"/>
                                        </p:tgtEl>
                                      </p:cBhvr>
                                    </p:animEffect>
                                  </p:childTnLst>
                                </p:cTn>
                              </p:par>
                              <p:par>
                                <p:cTn id="104" presetID="5" presetClass="entr" presetSubtype="10" fill="hold" nodeType="withEffect">
                                  <p:stCondLst>
                                    <p:cond delay="0"/>
                                  </p:stCondLst>
                                  <p:childTnLst>
                                    <p:set>
                                      <p:cBhvr>
                                        <p:cTn id="105" dur="1" fill="hold">
                                          <p:stCondLst>
                                            <p:cond delay="0"/>
                                          </p:stCondLst>
                                        </p:cTn>
                                        <p:tgtEl>
                                          <p:spTgt spid="86"/>
                                        </p:tgtEl>
                                        <p:attrNameLst>
                                          <p:attrName>style.visibility</p:attrName>
                                        </p:attrNameLst>
                                      </p:cBhvr>
                                      <p:to>
                                        <p:strVal val="visible"/>
                                      </p:to>
                                    </p:set>
                                    <p:animEffect transition="in" filter="checkerboard(across)">
                                      <p:cBhvr>
                                        <p:cTn id="106" dur="500"/>
                                        <p:tgtEl>
                                          <p:spTgt spid="86"/>
                                        </p:tgtEl>
                                      </p:cBhvr>
                                    </p:animEffect>
                                  </p:childTnLst>
                                </p:cTn>
                              </p:par>
                              <p:par>
                                <p:cTn id="107" presetID="5" presetClass="entr" presetSubtype="10" fill="hold"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checkerboard(across)">
                                      <p:cBhvr>
                                        <p:cTn id="109" dur="500"/>
                                        <p:tgtEl>
                                          <p:spTgt spid="90"/>
                                        </p:tgtEl>
                                      </p:cBhvr>
                                    </p:animEffect>
                                  </p:childTnLst>
                                </p:cTn>
                              </p:par>
                              <p:par>
                                <p:cTn id="110" presetID="5" presetClass="entr" presetSubtype="10" fill="hold" nodeType="withEffect">
                                  <p:stCondLst>
                                    <p:cond delay="0"/>
                                  </p:stCondLst>
                                  <p:childTnLst>
                                    <p:set>
                                      <p:cBhvr>
                                        <p:cTn id="111" dur="1" fill="hold">
                                          <p:stCondLst>
                                            <p:cond delay="0"/>
                                          </p:stCondLst>
                                        </p:cTn>
                                        <p:tgtEl>
                                          <p:spTgt spid="89"/>
                                        </p:tgtEl>
                                        <p:attrNameLst>
                                          <p:attrName>style.visibility</p:attrName>
                                        </p:attrNameLst>
                                      </p:cBhvr>
                                      <p:to>
                                        <p:strVal val="visible"/>
                                      </p:to>
                                    </p:set>
                                    <p:animEffect transition="in" filter="checkerboard(across)">
                                      <p:cBhvr>
                                        <p:cTn id="112" dur="500"/>
                                        <p:tgtEl>
                                          <p:spTgt spid="89"/>
                                        </p:tgtEl>
                                      </p:cBhvr>
                                    </p:animEffect>
                                  </p:childTnLst>
                                </p:cTn>
                              </p:par>
                              <p:par>
                                <p:cTn id="113" presetID="5" presetClass="entr" presetSubtype="10"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checkerboard(across)">
                                      <p:cBhvr>
                                        <p:cTn id="115" dur="500"/>
                                        <p:tgtEl>
                                          <p:spTgt spid="88"/>
                                        </p:tgtEl>
                                      </p:cBhvr>
                                    </p:animEffect>
                                  </p:childTnLst>
                                </p:cTn>
                              </p:par>
                              <p:par>
                                <p:cTn id="116" presetID="5" presetClass="entr" presetSubtype="10" fill="hold" nodeType="withEffect">
                                  <p:stCondLst>
                                    <p:cond delay="0"/>
                                  </p:stCondLst>
                                  <p:childTnLst>
                                    <p:set>
                                      <p:cBhvr>
                                        <p:cTn id="117" dur="1" fill="hold">
                                          <p:stCondLst>
                                            <p:cond delay="0"/>
                                          </p:stCondLst>
                                        </p:cTn>
                                        <p:tgtEl>
                                          <p:spTgt spid="91"/>
                                        </p:tgtEl>
                                        <p:attrNameLst>
                                          <p:attrName>style.visibility</p:attrName>
                                        </p:attrNameLst>
                                      </p:cBhvr>
                                      <p:to>
                                        <p:strVal val="visible"/>
                                      </p:to>
                                    </p:set>
                                    <p:animEffect transition="in" filter="checkerboard(across)">
                                      <p:cBhvr>
                                        <p:cTn id="118" dur="500"/>
                                        <p:tgtEl>
                                          <p:spTgt spid="91"/>
                                        </p:tgtEl>
                                      </p:cBhvr>
                                    </p:animEffect>
                                  </p:childTnLst>
                                </p:cTn>
                              </p:par>
                              <p:par>
                                <p:cTn id="119" presetID="5" presetClass="entr" presetSubtype="10" fill="hold" nodeType="withEffect">
                                  <p:stCondLst>
                                    <p:cond delay="0"/>
                                  </p:stCondLst>
                                  <p:childTnLst>
                                    <p:set>
                                      <p:cBhvr>
                                        <p:cTn id="120" dur="1" fill="hold">
                                          <p:stCondLst>
                                            <p:cond delay="0"/>
                                          </p:stCondLst>
                                        </p:cTn>
                                        <p:tgtEl>
                                          <p:spTgt spid="92"/>
                                        </p:tgtEl>
                                        <p:attrNameLst>
                                          <p:attrName>style.visibility</p:attrName>
                                        </p:attrNameLst>
                                      </p:cBhvr>
                                      <p:to>
                                        <p:strVal val="visible"/>
                                      </p:to>
                                    </p:set>
                                    <p:animEffect transition="in" filter="checkerboard(across)">
                                      <p:cBhvr>
                                        <p:cTn id="121" dur="500"/>
                                        <p:tgtEl>
                                          <p:spTgt spid="92"/>
                                        </p:tgtEl>
                                      </p:cBhvr>
                                    </p:animEffect>
                                  </p:childTnLst>
                                </p:cTn>
                              </p:par>
                            </p:childTnLst>
                          </p:cTn>
                        </p:par>
                        <p:par>
                          <p:cTn id="122" fill="hold" nodeType="afterGroup">
                            <p:stCondLst>
                              <p:cond delay="1500"/>
                            </p:stCondLst>
                            <p:childTnLst>
                              <p:par>
                                <p:cTn id="123" presetID="18" presetClass="entr" presetSubtype="6" fill="hold" nodeType="after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strips(downRight)">
                                      <p:cBhvr>
                                        <p:cTn id="125" dur="2000"/>
                                        <p:tgtEl>
                                          <p:spTgt spid="3"/>
                                        </p:tgtEl>
                                      </p:cBhvr>
                                    </p:animEffect>
                                  </p:childTnLst>
                                </p:cTn>
                              </p:par>
                            </p:childTnLst>
                          </p:cTn>
                        </p:par>
                        <p:par>
                          <p:cTn id="126" fill="hold" nodeType="afterGroup">
                            <p:stCondLst>
                              <p:cond delay="3500"/>
                            </p:stCondLst>
                            <p:childTnLst>
                              <p:par>
                                <p:cTn id="127" presetID="5" presetClass="entr" presetSubtype="10" fill="hold" grpId="0" nodeType="afterEffect">
                                  <p:stCondLst>
                                    <p:cond delay="0"/>
                                  </p:stCondLst>
                                  <p:childTnLst>
                                    <p:set>
                                      <p:cBhvr>
                                        <p:cTn id="128" dur="1" fill="hold">
                                          <p:stCondLst>
                                            <p:cond delay="0"/>
                                          </p:stCondLst>
                                        </p:cTn>
                                        <p:tgtEl>
                                          <p:spTgt spid="35878"/>
                                        </p:tgtEl>
                                        <p:attrNameLst>
                                          <p:attrName>style.visibility</p:attrName>
                                        </p:attrNameLst>
                                      </p:cBhvr>
                                      <p:to>
                                        <p:strVal val="visible"/>
                                      </p:to>
                                    </p:set>
                                    <p:animEffect transition="in" filter="checkerboard(across)">
                                      <p:cBhvr>
                                        <p:cTn id="129" dur="500"/>
                                        <p:tgtEl>
                                          <p:spTgt spid="35878"/>
                                        </p:tgtEl>
                                      </p:cBhvr>
                                    </p:animEffect>
                                  </p:childTnLst>
                                </p:cTn>
                              </p:par>
                            </p:childTnLst>
                          </p:cTn>
                        </p:par>
                        <p:par>
                          <p:cTn id="130" fill="hold" nodeType="afterGroup">
                            <p:stCondLst>
                              <p:cond delay="4000"/>
                            </p:stCondLst>
                            <p:childTnLst>
                              <p:par>
                                <p:cTn id="131" presetID="3" presetClass="emph" presetSubtype="2" fill="hold" grpId="1" nodeType="afterEffect">
                                  <p:stCondLst>
                                    <p:cond delay="0"/>
                                  </p:stCondLst>
                                  <p:childTnLst>
                                    <p:animClr clrSpc="rgb" dir="cw">
                                      <p:cBhvr override="childStyle">
                                        <p:cTn id="132" dur="1000" fill="hold"/>
                                        <p:tgtEl>
                                          <p:spTgt spid="35878"/>
                                        </p:tgtEl>
                                        <p:attrNameLst>
                                          <p:attrName>style.color</p:attrName>
                                        </p:attrNameLst>
                                      </p:cBhvr>
                                      <p:to>
                                        <a:srgbClr val="FF0066"/>
                                      </p:to>
                                    </p:animClr>
                                  </p:childTnLst>
                                </p:cTn>
                              </p:par>
                            </p:childTnLst>
                          </p:cTn>
                        </p:par>
                        <p:par>
                          <p:cTn id="133" fill="hold" nodeType="afterGroup">
                            <p:stCondLst>
                              <p:cond delay="5000"/>
                            </p:stCondLst>
                            <p:childTnLst>
                              <p:par>
                                <p:cTn id="134" presetID="5" presetClass="emph" presetSubtype="1" grpId="2" nodeType="afterEffect">
                                  <p:stCondLst>
                                    <p:cond delay="0"/>
                                  </p:stCondLst>
                                  <p:childTnLst>
                                    <p:set>
                                      <p:cBhvr override="childStyle">
                                        <p:cTn id="135" dur="indefinite"/>
                                        <p:tgtEl>
                                          <p:spTgt spid="35878"/>
                                        </p:tgtEl>
                                        <p:attrNameLst>
                                          <p:attrName>style.fontStyle</p:attrName>
                                        </p:attrNameLst>
                                      </p:cBhvr>
                                      <p:to>
                                        <p:strVal val="normal"/>
                                      </p:to>
                                    </p:set>
                                    <p:set>
                                      <p:cBhvr override="childStyle">
                                        <p:cTn id="136" dur="indefinite"/>
                                        <p:tgtEl>
                                          <p:spTgt spid="35878"/>
                                        </p:tgtEl>
                                        <p:attrNameLst>
                                          <p:attrName>style.fontWeight</p:attrName>
                                        </p:attrNameLst>
                                      </p:cBhvr>
                                      <p:to>
                                        <p:strVal val="bold"/>
                                      </p:to>
                                    </p:set>
                                    <p:set>
                                      <p:cBhvr override="childStyle">
                                        <p:cTn id="137" dur="indefinite"/>
                                        <p:tgtEl>
                                          <p:spTgt spid="35878"/>
                                        </p:tgtEl>
                                        <p:attrNameLst>
                                          <p:attrName>style.textDecorationUnderline</p:attrName>
                                        </p:attrNameLst>
                                      </p:cBhvr>
                                      <p:to>
                                        <p:strVal val="fals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 presetClass="entr" presetSubtype="5" fill="hold" nodeType="clickEffect">
                                  <p:stCondLst>
                                    <p:cond delay="0"/>
                                  </p:stCondLst>
                                  <p:childTnLst>
                                    <p:set>
                                      <p:cBhvr>
                                        <p:cTn id="141" dur="1" fill="hold">
                                          <p:stCondLst>
                                            <p:cond delay="0"/>
                                          </p:stCondLst>
                                        </p:cTn>
                                        <p:tgtEl>
                                          <p:spTgt spid="98"/>
                                        </p:tgtEl>
                                        <p:attrNameLst>
                                          <p:attrName>style.visibility</p:attrName>
                                        </p:attrNameLst>
                                      </p:cBhvr>
                                      <p:to>
                                        <p:strVal val="visible"/>
                                      </p:to>
                                    </p:set>
                                    <p:animEffect transition="in" filter="checkerboard(down)">
                                      <p:cBhvr>
                                        <p:cTn id="142" dur="500"/>
                                        <p:tgtEl>
                                          <p:spTgt spid="98"/>
                                        </p:tgtEl>
                                      </p:cBhvr>
                                    </p:animEffect>
                                  </p:childTnLst>
                                </p:cTn>
                              </p:par>
                              <p:par>
                                <p:cTn id="143" presetID="5" presetClass="entr" presetSubtype="5" fill="hold" nodeType="with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checkerboard(down)">
                                      <p:cBhvr>
                                        <p:cTn id="145" dur="500"/>
                                        <p:tgtEl>
                                          <p:spTgt spid="97"/>
                                        </p:tgtEl>
                                      </p:cBhvr>
                                    </p:animEffect>
                                  </p:childTnLst>
                                </p:cTn>
                              </p:par>
                              <p:par>
                                <p:cTn id="146" presetID="5" presetClass="entr" presetSubtype="5" fill="hold"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checkerboard(down)">
                                      <p:cBhvr>
                                        <p:cTn id="148" dur="500"/>
                                        <p:tgtEl>
                                          <p:spTgt spid="94"/>
                                        </p:tgtEl>
                                      </p:cBhvr>
                                    </p:animEffect>
                                  </p:childTnLst>
                                </p:cTn>
                              </p:par>
                              <p:par>
                                <p:cTn id="149" presetID="5" presetClass="entr" presetSubtype="5" fill="hold" nodeType="withEffect">
                                  <p:stCondLst>
                                    <p:cond delay="0"/>
                                  </p:stCondLst>
                                  <p:childTnLst>
                                    <p:set>
                                      <p:cBhvr>
                                        <p:cTn id="150" dur="1" fill="hold">
                                          <p:stCondLst>
                                            <p:cond delay="0"/>
                                          </p:stCondLst>
                                        </p:cTn>
                                        <p:tgtEl>
                                          <p:spTgt spid="95"/>
                                        </p:tgtEl>
                                        <p:attrNameLst>
                                          <p:attrName>style.visibility</p:attrName>
                                        </p:attrNameLst>
                                      </p:cBhvr>
                                      <p:to>
                                        <p:strVal val="visible"/>
                                      </p:to>
                                    </p:set>
                                    <p:animEffect transition="in" filter="checkerboard(down)">
                                      <p:cBhvr>
                                        <p:cTn id="151" dur="500"/>
                                        <p:tgtEl>
                                          <p:spTgt spid="95"/>
                                        </p:tgtEl>
                                      </p:cBhvr>
                                    </p:animEffect>
                                  </p:childTnLst>
                                </p:cTn>
                              </p:par>
                              <p:par>
                                <p:cTn id="152" presetID="5" presetClass="entr" presetSubtype="5" fill="hold" nodeType="withEffect">
                                  <p:stCondLst>
                                    <p:cond delay="0"/>
                                  </p:stCondLst>
                                  <p:childTnLst>
                                    <p:set>
                                      <p:cBhvr>
                                        <p:cTn id="153" dur="1" fill="hold">
                                          <p:stCondLst>
                                            <p:cond delay="0"/>
                                          </p:stCondLst>
                                        </p:cTn>
                                        <p:tgtEl>
                                          <p:spTgt spid="96"/>
                                        </p:tgtEl>
                                        <p:attrNameLst>
                                          <p:attrName>style.visibility</p:attrName>
                                        </p:attrNameLst>
                                      </p:cBhvr>
                                      <p:to>
                                        <p:strVal val="visible"/>
                                      </p:to>
                                    </p:set>
                                    <p:animEffect transition="in" filter="checkerboard(down)">
                                      <p:cBhvr>
                                        <p:cTn id="154" dur="500"/>
                                        <p:tgtEl>
                                          <p:spTgt spid="96"/>
                                        </p:tgtEl>
                                      </p:cBhvr>
                                    </p:animEffect>
                                  </p:childTnLst>
                                </p:cTn>
                              </p:par>
                              <p:par>
                                <p:cTn id="155" presetID="5" presetClass="entr" presetSubtype="5" fill="hold" nodeType="with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checkerboard(down)">
                                      <p:cBhvr>
                                        <p:cTn id="157" dur="500"/>
                                        <p:tgtEl>
                                          <p:spTgt spid="93"/>
                                        </p:tgtEl>
                                      </p:cBhvr>
                                    </p:animEffect>
                                  </p:childTnLst>
                                </p:cTn>
                              </p:par>
                            </p:childTnLst>
                          </p:cTn>
                        </p:par>
                        <p:par>
                          <p:cTn id="158" fill="hold" nodeType="afterGroup">
                            <p:stCondLst>
                              <p:cond delay="500"/>
                            </p:stCondLst>
                            <p:childTnLst>
                              <p:par>
                                <p:cTn id="159" presetID="2" presetClass="entr" presetSubtype="2" fill="hold" nodeType="afterEffect">
                                  <p:stCondLst>
                                    <p:cond delay="0"/>
                                  </p:stCondLst>
                                  <p:childTnLst>
                                    <p:set>
                                      <p:cBhvr>
                                        <p:cTn id="160" dur="1" fill="hold">
                                          <p:stCondLst>
                                            <p:cond delay="0"/>
                                          </p:stCondLst>
                                        </p:cTn>
                                        <p:tgtEl>
                                          <p:spTgt spid="102"/>
                                        </p:tgtEl>
                                        <p:attrNameLst>
                                          <p:attrName>style.visibility</p:attrName>
                                        </p:attrNameLst>
                                      </p:cBhvr>
                                      <p:to>
                                        <p:strVal val="visible"/>
                                      </p:to>
                                    </p:set>
                                    <p:anim calcmode="lin" valueType="num">
                                      <p:cBhvr additive="base">
                                        <p:cTn id="161" dur="500" fill="hold"/>
                                        <p:tgtEl>
                                          <p:spTgt spid="102"/>
                                        </p:tgtEl>
                                        <p:attrNameLst>
                                          <p:attrName>ppt_x</p:attrName>
                                        </p:attrNameLst>
                                      </p:cBhvr>
                                      <p:tavLst>
                                        <p:tav tm="0">
                                          <p:val>
                                            <p:strVal val="1+#ppt_w/2"/>
                                          </p:val>
                                        </p:tav>
                                        <p:tav tm="100000">
                                          <p:val>
                                            <p:strVal val="#ppt_x"/>
                                          </p:val>
                                        </p:tav>
                                      </p:tavLst>
                                    </p:anim>
                                    <p:anim calcmode="lin" valueType="num">
                                      <p:cBhvr additive="base">
                                        <p:cTn id="162" dur="500" fill="hold"/>
                                        <p:tgtEl>
                                          <p:spTgt spid="102"/>
                                        </p:tgtEl>
                                        <p:attrNameLst>
                                          <p:attrName>ppt_y</p:attrName>
                                        </p:attrNameLst>
                                      </p:cBhvr>
                                      <p:tavLst>
                                        <p:tav tm="0">
                                          <p:val>
                                            <p:strVal val="#ppt_y"/>
                                          </p:val>
                                        </p:tav>
                                        <p:tav tm="100000">
                                          <p:val>
                                            <p:strVal val="#ppt_y"/>
                                          </p:val>
                                        </p:tav>
                                      </p:tavLst>
                                    </p:anim>
                                  </p:childTnLst>
                                </p:cTn>
                              </p:par>
                            </p:childTnLst>
                          </p:cTn>
                        </p:par>
                        <p:par>
                          <p:cTn id="163" fill="hold" nodeType="afterGroup">
                            <p:stCondLst>
                              <p:cond delay="1000"/>
                            </p:stCondLst>
                            <p:childTnLst>
                              <p:par>
                                <p:cTn id="164" presetID="5" presetClass="entr" presetSubtype="10" fill="hold" grpId="0" nodeType="afterEffect">
                                  <p:stCondLst>
                                    <p:cond delay="0"/>
                                  </p:stCondLst>
                                  <p:childTnLst>
                                    <p:set>
                                      <p:cBhvr>
                                        <p:cTn id="165" dur="1" fill="hold">
                                          <p:stCondLst>
                                            <p:cond delay="0"/>
                                          </p:stCondLst>
                                        </p:cTn>
                                        <p:tgtEl>
                                          <p:spTgt spid="99"/>
                                        </p:tgtEl>
                                        <p:attrNameLst>
                                          <p:attrName>style.visibility</p:attrName>
                                        </p:attrNameLst>
                                      </p:cBhvr>
                                      <p:to>
                                        <p:strVal val="visible"/>
                                      </p:to>
                                    </p:set>
                                    <p:animEffect transition="in" filter="checkerboard(across)">
                                      <p:cBhvr>
                                        <p:cTn id="166" dur="500"/>
                                        <p:tgtEl>
                                          <p:spTgt spid="99"/>
                                        </p:tgtEl>
                                      </p:cBhvr>
                                    </p:animEffect>
                                  </p:childTnLst>
                                </p:cTn>
                              </p:par>
                            </p:childTnLst>
                          </p:cTn>
                        </p:par>
                        <p:par>
                          <p:cTn id="167" fill="hold" nodeType="afterGroup">
                            <p:stCondLst>
                              <p:cond delay="1500"/>
                            </p:stCondLst>
                            <p:childTnLst>
                              <p:par>
                                <p:cTn id="168" presetID="2" presetClass="entr" presetSubtype="2" fill="hold" nodeType="afterEffect">
                                  <p:stCondLst>
                                    <p:cond delay="0"/>
                                  </p:stCondLst>
                                  <p:childTnLst>
                                    <p:set>
                                      <p:cBhvr>
                                        <p:cTn id="169" dur="1" fill="hold">
                                          <p:stCondLst>
                                            <p:cond delay="0"/>
                                          </p:stCondLst>
                                        </p:cTn>
                                        <p:tgtEl>
                                          <p:spTgt spid="56"/>
                                        </p:tgtEl>
                                        <p:attrNameLst>
                                          <p:attrName>style.visibility</p:attrName>
                                        </p:attrNameLst>
                                      </p:cBhvr>
                                      <p:to>
                                        <p:strVal val="visible"/>
                                      </p:to>
                                    </p:set>
                                    <p:anim calcmode="lin" valueType="num">
                                      <p:cBhvr additive="base">
                                        <p:cTn id="170" dur="500" fill="hold"/>
                                        <p:tgtEl>
                                          <p:spTgt spid="56"/>
                                        </p:tgtEl>
                                        <p:attrNameLst>
                                          <p:attrName>ppt_x</p:attrName>
                                        </p:attrNameLst>
                                      </p:cBhvr>
                                      <p:tavLst>
                                        <p:tav tm="0">
                                          <p:val>
                                            <p:strVal val="1+#ppt_w/2"/>
                                          </p:val>
                                        </p:tav>
                                        <p:tav tm="100000">
                                          <p:val>
                                            <p:strVal val="#ppt_x"/>
                                          </p:val>
                                        </p:tav>
                                      </p:tavLst>
                                    </p:anim>
                                    <p:anim calcmode="lin" valueType="num">
                                      <p:cBhvr additive="base">
                                        <p:cTn id="171" dur="500" fill="hold"/>
                                        <p:tgtEl>
                                          <p:spTgt spid="56"/>
                                        </p:tgtEl>
                                        <p:attrNameLst>
                                          <p:attrName>ppt_y</p:attrName>
                                        </p:attrNameLst>
                                      </p:cBhvr>
                                      <p:tavLst>
                                        <p:tav tm="0">
                                          <p:val>
                                            <p:strVal val="#ppt_y"/>
                                          </p:val>
                                        </p:tav>
                                        <p:tav tm="100000">
                                          <p:val>
                                            <p:strVal val="#ppt_y"/>
                                          </p:val>
                                        </p:tav>
                                      </p:tavLst>
                                    </p:anim>
                                  </p:childTnLst>
                                </p:cTn>
                              </p:par>
                            </p:childTnLst>
                          </p:cTn>
                        </p:par>
                        <p:par>
                          <p:cTn id="172" fill="hold" nodeType="withGroup">
                            <p:stCondLst>
                              <p:cond delay="2000"/>
                            </p:stCondLst>
                            <p:childTnLst>
                              <p:par>
                                <p:cTn id="173" presetID="53" presetClass="entr" presetSubtype="16"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 calcmode="lin" valueType="num">
                                      <p:cBhvr>
                                        <p:cTn id="175" dur="500" fill="hold"/>
                                        <p:tgtEl>
                                          <p:spTgt spid="52"/>
                                        </p:tgtEl>
                                        <p:attrNameLst>
                                          <p:attrName>ppt_w</p:attrName>
                                        </p:attrNameLst>
                                      </p:cBhvr>
                                      <p:tavLst>
                                        <p:tav tm="0">
                                          <p:val>
                                            <p:fltVal val="0"/>
                                          </p:val>
                                        </p:tav>
                                        <p:tav tm="100000">
                                          <p:val>
                                            <p:strVal val="#ppt_w"/>
                                          </p:val>
                                        </p:tav>
                                      </p:tavLst>
                                    </p:anim>
                                    <p:anim calcmode="lin" valueType="num">
                                      <p:cBhvr>
                                        <p:cTn id="176" dur="500" fill="hold"/>
                                        <p:tgtEl>
                                          <p:spTgt spid="52"/>
                                        </p:tgtEl>
                                        <p:attrNameLst>
                                          <p:attrName>ppt_h</p:attrName>
                                        </p:attrNameLst>
                                      </p:cBhvr>
                                      <p:tavLst>
                                        <p:tav tm="0">
                                          <p:val>
                                            <p:fltVal val="0"/>
                                          </p:val>
                                        </p:tav>
                                        <p:tav tm="100000">
                                          <p:val>
                                            <p:strVal val="#ppt_h"/>
                                          </p:val>
                                        </p:tav>
                                      </p:tavLst>
                                    </p:anim>
                                    <p:animEffect transition="in" filter="fade">
                                      <p:cBhvr>
                                        <p:cTn id="1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7" grpId="0" animBg="1"/>
      <p:bldP spid="68" grpId="0" animBg="1"/>
      <p:bldP spid="69" grpId="0" animBg="1"/>
      <p:bldP spid="78" grpId="0" animBg="1"/>
      <p:bldP spid="99" grpId="0" animBg="1"/>
      <p:bldP spid="49" grpId="0"/>
      <p:bldP spid="49" grpId="1"/>
      <p:bldP spid="49" grpId="2"/>
      <p:bldP spid="35877" grpId="0"/>
      <p:bldP spid="35877" grpId="1"/>
      <p:bldP spid="35877" grpId="2"/>
      <p:bldP spid="35878" grpId="0"/>
      <p:bldP spid="35878" grpId="1"/>
      <p:bldP spid="35878" grpId="2"/>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2492896"/>
            <a:ext cx="7772400" cy="1362075"/>
          </a:xfrm>
        </p:spPr>
        <p:txBody>
          <a:bodyPr>
            <a:normAutofit/>
          </a:bodyPr>
          <a:lstStyle/>
          <a:p>
            <a:pPr algn="ctr"/>
            <a:r>
              <a:rPr lang="en-US" altLang="zh-TW" b="1" dirty="0" smtClean="0">
                <a:solidFill>
                  <a:schemeClr val="accent1">
                    <a:lumMod val="50000"/>
                  </a:schemeClr>
                </a:solidFill>
              </a:rPr>
              <a:t>108</a:t>
            </a:r>
            <a:r>
              <a:rPr lang="zh-TW" altLang="en-US" b="1" dirty="0" smtClean="0">
                <a:solidFill>
                  <a:schemeClr val="accent1">
                    <a:lumMod val="50000"/>
                  </a:schemeClr>
                </a:solidFill>
              </a:rPr>
              <a:t>高中課綱與大學考招連動</a:t>
            </a:r>
            <a:endParaRPr lang="zh-TW" altLang="en-US" b="1" dirty="0">
              <a:solidFill>
                <a:schemeClr val="accent1">
                  <a:lumMod val="50000"/>
                </a:schemeClr>
              </a:solidFill>
            </a:endParaRPr>
          </a:p>
        </p:txBody>
      </p:sp>
    </p:spTree>
    <p:extLst>
      <p:ext uri="{BB962C8B-B14F-4D97-AF65-F5344CB8AC3E}">
        <p14:creationId xmlns:p14="http://schemas.microsoft.com/office/powerpoint/2010/main" val="27439991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表格版面配置區 2"/>
          <p:cNvSpPr>
            <a:spLocks noGrp="1"/>
          </p:cNvSpPr>
          <p:nvPr>
            <p:ph type="tbl" idx="1"/>
          </p:nvPr>
        </p:nvSpPr>
        <p:spPr/>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133873"/>
            <a:ext cx="9144000" cy="646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191281"/>
      </p:ext>
    </p:extLst>
  </p:cSld>
  <p:clrMapOvr>
    <a:masterClrMapping/>
  </p:clrMapOvr>
  <p:transition spd="med">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pPr eaLnBrk="1" hangingPunct="1"/>
            <a:r>
              <a:rPr lang="zh-TW" altLang="en-US" dirty="0" smtClean="0">
                <a:latin typeface="標楷體" panose="03000509000000000000" pitchFamily="65" charset="-120"/>
                <a:cs typeface="Arial Unicode MS" panose="020B0604020202020204" pitchFamily="34" charset="-120"/>
              </a:rPr>
              <a:t>五專優免重大</a:t>
            </a:r>
            <a:r>
              <a:rPr lang="zh-TW" altLang="en-US" dirty="0">
                <a:latin typeface="標楷體" panose="03000509000000000000" pitchFamily="65" charset="-120"/>
                <a:cs typeface="Arial Unicode MS" panose="020B0604020202020204" pitchFamily="34" charset="-120"/>
              </a:rPr>
              <a:t>招生變革</a:t>
            </a:r>
          </a:p>
        </p:txBody>
      </p:sp>
      <p:sp>
        <p:nvSpPr>
          <p:cNvPr id="20483" name="內容版面配置區 2"/>
          <p:cNvSpPr>
            <a:spLocks noGrp="1"/>
          </p:cNvSpPr>
          <p:nvPr>
            <p:ph idx="1"/>
          </p:nvPr>
        </p:nvSpPr>
        <p:spPr>
          <a:xfrm>
            <a:off x="914400" y="1616869"/>
            <a:ext cx="7762056" cy="4116387"/>
          </a:xfrm>
        </p:spPr>
        <p:txBody>
          <a:bodyPr/>
          <a:lstStyle/>
          <a:p>
            <a:pPr eaLnBrk="1" hangingPunct="1"/>
            <a:r>
              <a:rPr lang="zh-TW" altLang="en-US" sz="2800" dirty="0">
                <a:latin typeface="+mj-ea"/>
                <a:ea typeface="+mj-ea"/>
                <a:cs typeface="Arial Unicode MS" panose="020B0604020202020204" pitchFamily="34" charset="-120"/>
              </a:rPr>
              <a:t>自</a:t>
            </a:r>
            <a:r>
              <a:rPr lang="en-US" altLang="zh-TW" sz="2800" dirty="0">
                <a:latin typeface="+mj-ea"/>
                <a:ea typeface="+mj-ea"/>
                <a:cs typeface="Arial Unicode MS" panose="020B0604020202020204" pitchFamily="34" charset="-120"/>
              </a:rPr>
              <a:t>108</a:t>
            </a:r>
            <a:r>
              <a:rPr lang="zh-TW" altLang="en-US" sz="2800" dirty="0">
                <a:latin typeface="+mj-ea"/>
                <a:ea typeface="+mj-ea"/>
                <a:cs typeface="Arial Unicode MS" panose="020B0604020202020204" pitchFamily="34" charset="-120"/>
              </a:rPr>
              <a:t>學年度起「五專優先免試入學」招生管道，佔五專各校科組核定招生名額至多</a:t>
            </a:r>
            <a:r>
              <a:rPr lang="en-US" altLang="zh-TW" sz="2800" dirty="0">
                <a:solidFill>
                  <a:srgbClr val="FF0000"/>
                </a:solidFill>
                <a:latin typeface="+mj-ea"/>
                <a:ea typeface="+mj-ea"/>
                <a:cs typeface="Arial Unicode MS" panose="020B0604020202020204" pitchFamily="34" charset="-120"/>
              </a:rPr>
              <a:t>60%</a:t>
            </a:r>
            <a:r>
              <a:rPr lang="zh-TW" altLang="en-US" sz="2800" dirty="0">
                <a:latin typeface="+mj-ea"/>
                <a:ea typeface="+mj-ea"/>
                <a:cs typeface="Arial Unicode MS" panose="020B0604020202020204" pitchFamily="34" charset="-120"/>
              </a:rPr>
              <a:t>為原則，</a:t>
            </a:r>
            <a:r>
              <a:rPr lang="zh-TW" altLang="zh-TW" sz="2800" dirty="0">
                <a:latin typeface="+mj-ea"/>
                <a:ea typeface="+mj-ea"/>
              </a:rPr>
              <a:t>提供</a:t>
            </a:r>
            <a:r>
              <a:rPr lang="zh-TW" altLang="zh-TW" sz="2800" dirty="0">
                <a:solidFill>
                  <a:srgbClr val="FF0000"/>
                </a:solidFill>
                <a:latin typeface="+mj-ea"/>
                <a:ea typeface="+mj-ea"/>
              </a:rPr>
              <a:t>超過</a:t>
            </a:r>
            <a:r>
              <a:rPr lang="en-US" altLang="zh-TW" sz="2800" dirty="0">
                <a:solidFill>
                  <a:srgbClr val="FF0000"/>
                </a:solidFill>
                <a:latin typeface="+mj-ea"/>
                <a:ea typeface="+mj-ea"/>
              </a:rPr>
              <a:t>10,000</a:t>
            </a:r>
            <a:r>
              <a:rPr lang="zh-TW" altLang="zh-TW" sz="2800" dirty="0">
                <a:solidFill>
                  <a:srgbClr val="FF0000"/>
                </a:solidFill>
                <a:latin typeface="+mj-ea"/>
                <a:ea typeface="+mj-ea"/>
              </a:rPr>
              <a:t>個</a:t>
            </a:r>
            <a:r>
              <a:rPr lang="zh-TW" altLang="zh-TW" sz="2800" dirty="0">
                <a:latin typeface="+mj-ea"/>
                <a:ea typeface="+mj-ea"/>
              </a:rPr>
              <a:t>招生名額，讓有志學子更有機會能夠就讀五專理想科組，適性選擇邁入技職，為新的學習生涯跨出第一步。</a:t>
            </a:r>
            <a:endParaRPr lang="en-US" altLang="zh-TW" sz="2800" dirty="0">
              <a:latin typeface="+mj-ea"/>
              <a:ea typeface="+mj-ea"/>
            </a:endParaRPr>
          </a:p>
          <a:p>
            <a:pPr marL="82296" indent="0" eaLnBrk="1" hangingPunct="1">
              <a:buNone/>
            </a:pPr>
            <a:endParaRPr lang="en-US" altLang="zh-TW" sz="2800" dirty="0">
              <a:latin typeface="+mj-ea"/>
              <a:ea typeface="+mj-ea"/>
            </a:endParaRPr>
          </a:p>
          <a:p>
            <a:pPr eaLnBrk="1" hangingPunct="1"/>
            <a:r>
              <a:rPr lang="zh-TW" altLang="en-US" sz="2800" dirty="0">
                <a:latin typeface="+mj-ea"/>
                <a:ea typeface="+mj-ea"/>
                <a:cs typeface="Arial Unicode MS" panose="020B0604020202020204" pitchFamily="34" charset="-120"/>
              </a:rPr>
              <a:t>辦理時間在</a:t>
            </a:r>
            <a:r>
              <a:rPr lang="zh-TW" altLang="en-US" sz="2800" dirty="0">
                <a:solidFill>
                  <a:srgbClr val="FF0000"/>
                </a:solidFill>
                <a:latin typeface="+mj-ea"/>
                <a:ea typeface="+mj-ea"/>
                <a:cs typeface="Arial Unicode MS" panose="020B0604020202020204" pitchFamily="34" charset="-120"/>
              </a:rPr>
              <a:t>國中教育會考後</a:t>
            </a:r>
            <a:r>
              <a:rPr lang="zh-TW" altLang="en-US" sz="2800" dirty="0">
                <a:latin typeface="+mj-ea"/>
                <a:ea typeface="+mj-ea"/>
                <a:cs typeface="Arial Unicode MS" panose="020B0604020202020204" pitchFamily="34" charset="-120"/>
              </a:rPr>
              <a:t>、</a:t>
            </a:r>
            <a:r>
              <a:rPr lang="zh-TW" altLang="en-US" sz="2800" dirty="0">
                <a:solidFill>
                  <a:srgbClr val="FF0000"/>
                </a:solidFill>
                <a:latin typeface="+mj-ea"/>
                <a:ea typeface="+mj-ea"/>
                <a:cs typeface="Arial Unicode MS" panose="020B0604020202020204" pitchFamily="34" charset="-120"/>
              </a:rPr>
              <a:t>各區五專聯合免試入學報名與高級中等學校各就學區志願選填之前</a:t>
            </a:r>
            <a:r>
              <a:rPr lang="zh-TW" altLang="en-US" sz="2800" dirty="0">
                <a:solidFill>
                  <a:srgbClr val="FF0000"/>
                </a:solidFill>
                <a:latin typeface="標楷體" panose="03000509000000000000" pitchFamily="65" charset="-120"/>
                <a:cs typeface="Arial Unicode MS" panose="020B0604020202020204" pitchFamily="34" charset="-120"/>
              </a:rPr>
              <a:t>。</a:t>
            </a:r>
            <a:endParaRPr lang="en-US" altLang="zh-TW" sz="2800" dirty="0">
              <a:solidFill>
                <a:srgbClr val="FF0000"/>
              </a:solidFill>
              <a:latin typeface="標楷體" panose="03000509000000000000" pitchFamily="65" charset="-120"/>
              <a:cs typeface="Arial Unicode MS" panose="020B0604020202020204" pitchFamily="34" charset="-120"/>
            </a:endParaRPr>
          </a:p>
        </p:txBody>
      </p:sp>
    </p:spTree>
    <p:extLst>
      <p:ext uri="{BB962C8B-B14F-4D97-AF65-F5344CB8AC3E}">
        <p14:creationId xmlns:p14="http://schemas.microsoft.com/office/powerpoint/2010/main" val="7877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ircle(out)">
                                      <p:cBhvr>
                                        <p:cTn id="7" dur="1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1000"/>
                                        <p:tgtEl>
                                          <p:spTgt spid="20483">
                                            <p:txEl>
                                              <p:pRg st="2" end="2"/>
                                            </p:txEl>
                                          </p:spTgt>
                                        </p:tgtEl>
                                      </p:cBhvr>
                                    </p:animEffect>
                                    <p:anim calcmode="lin" valueType="num">
                                      <p:cBhvr>
                                        <p:cTn id="13"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normAutofit fontScale="90000"/>
          </a:bodyPr>
          <a:lstStyle/>
          <a:p>
            <a:pPr eaLnBrk="1" hangingPunct="1"/>
            <a:r>
              <a:rPr lang="en-US" altLang="zh-TW" dirty="0">
                <a:latin typeface="標楷體" panose="03000509000000000000" pitchFamily="65" charset="-120"/>
                <a:cs typeface="Arial Unicode MS" panose="020B0604020202020204" pitchFamily="34" charset="-120"/>
              </a:rPr>
              <a:t>108</a:t>
            </a:r>
            <a:r>
              <a:rPr lang="zh-TW" altLang="en-US" dirty="0">
                <a:latin typeface="標楷體" panose="03000509000000000000" pitchFamily="65" charset="-120"/>
                <a:cs typeface="Arial Unicode MS" panose="020B0604020202020204" pitchFamily="34" charset="-120"/>
              </a:rPr>
              <a:t>學年</a:t>
            </a:r>
            <a:r>
              <a:rPr lang="zh-TW" altLang="en-US" dirty="0" smtClean="0">
                <a:latin typeface="標楷體" panose="03000509000000000000" pitchFamily="65" charset="-120"/>
                <a:cs typeface="Arial Unicode MS" panose="020B0604020202020204" pitchFamily="34" charset="-120"/>
              </a:rPr>
              <a:t>度優免招生</a:t>
            </a:r>
            <a:r>
              <a:rPr lang="zh-TW" altLang="en-US" dirty="0">
                <a:latin typeface="標楷體" panose="03000509000000000000" pitchFamily="65" charset="-120"/>
                <a:cs typeface="Arial Unicode MS" panose="020B0604020202020204" pitchFamily="34" charset="-120"/>
              </a:rPr>
              <a:t>學校一覽表</a:t>
            </a: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2508811189"/>
              </p:ext>
            </p:extLst>
          </p:nvPr>
        </p:nvGraphicFramePr>
        <p:xfrm>
          <a:off x="323850" y="1600200"/>
          <a:ext cx="8569324" cy="4754568"/>
        </p:xfrm>
        <a:graphic>
          <a:graphicData uri="http://schemas.openxmlformats.org/drawingml/2006/table">
            <a:tbl>
              <a:tblPr bandRow="1">
                <a:tableStyleId>{5C22544A-7EE6-4342-B048-85BDC9FD1C3A}</a:tableStyleId>
              </a:tblPr>
              <a:tblGrid>
                <a:gridCol w="1800278">
                  <a:extLst>
                    <a:ext uri="{9D8B030D-6E8A-4147-A177-3AD203B41FA5}">
                      <a16:colId xmlns:a16="http://schemas.microsoft.com/office/drawing/2014/main" val="20000"/>
                    </a:ext>
                  </a:extLst>
                </a:gridCol>
                <a:gridCol w="1800278">
                  <a:extLst>
                    <a:ext uri="{9D8B030D-6E8A-4147-A177-3AD203B41FA5}">
                      <a16:colId xmlns:a16="http://schemas.microsoft.com/office/drawing/2014/main" val="20001"/>
                    </a:ext>
                  </a:extLst>
                </a:gridCol>
                <a:gridCol w="1433910">
                  <a:extLst>
                    <a:ext uri="{9D8B030D-6E8A-4147-A177-3AD203B41FA5}">
                      <a16:colId xmlns:a16="http://schemas.microsoft.com/office/drawing/2014/main" val="20002"/>
                    </a:ext>
                  </a:extLst>
                </a:gridCol>
                <a:gridCol w="1767429">
                  <a:extLst>
                    <a:ext uri="{9D8B030D-6E8A-4147-A177-3AD203B41FA5}">
                      <a16:colId xmlns:a16="http://schemas.microsoft.com/office/drawing/2014/main" val="20003"/>
                    </a:ext>
                  </a:extLst>
                </a:gridCol>
                <a:gridCol w="1767429">
                  <a:extLst>
                    <a:ext uri="{9D8B030D-6E8A-4147-A177-3AD203B41FA5}">
                      <a16:colId xmlns:a16="http://schemas.microsoft.com/office/drawing/2014/main" val="20004"/>
                    </a:ext>
                  </a:extLst>
                </a:gridCol>
              </a:tblGrid>
              <a:tr h="396214">
                <a:tc gridSpan="2">
                  <a:txBody>
                    <a:bodyPr/>
                    <a:lstStyle/>
                    <a:p>
                      <a:pPr algn="ctr"/>
                      <a:r>
                        <a:rPr lang="zh-TW" altLang="en-US" sz="2000" dirty="0">
                          <a:latin typeface="標楷體" panose="03000509000000000000" pitchFamily="65" charset="-120"/>
                          <a:ea typeface="標楷體" panose="03000509000000000000" pitchFamily="65" charset="-120"/>
                          <a:cs typeface="Arial Unicode MS" panose="020B0604020202020204" pitchFamily="34" charset="-120"/>
                        </a:rPr>
                        <a:t>北部</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a:latin typeface="標楷體" panose="03000509000000000000" pitchFamily="65" charset="-120"/>
                          <a:ea typeface="標楷體" panose="03000509000000000000" pitchFamily="65" charset="-120"/>
                          <a:cs typeface="Arial Unicode MS" panose="020B0604020202020204" pitchFamily="34" charset="-120"/>
                        </a:rPr>
                        <a:t>中部</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南部</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北科大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北商大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臺中科大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臺南護專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大華科大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虎尾科大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大同技術學院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醒吾科大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蘭陽技術學院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德霖科大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6214">
                <a:tc>
                  <a:txBody>
                    <a:bodyPr/>
                    <a:lstStyle/>
                    <a:p>
                      <a:r>
                        <a:rPr lang="zh-TW" altLang="en-US" sz="200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澎湖科大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聖約翰科大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高餐大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南亞技術學院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和春技術學院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臺灣觀光學院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260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2597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normAutofit fontScale="90000"/>
          </a:bodyPr>
          <a:lstStyle/>
          <a:p>
            <a:pPr eaLnBrk="1" hangingPunct="1"/>
            <a:r>
              <a:rPr lang="zh-TW" altLang="en-US" sz="4000" smtClean="0"/>
              <a:t>五專優先免試入學</a:t>
            </a:r>
            <a:r>
              <a:rPr lang="en-US" altLang="zh-TW" sz="4000" smtClean="0"/>
              <a:t/>
            </a:r>
            <a:br>
              <a:rPr lang="en-US" altLang="zh-TW" sz="4000" smtClean="0"/>
            </a:br>
            <a:r>
              <a:rPr lang="zh-TW" altLang="en-US" sz="4000" smtClean="0"/>
              <a:t>「超額比序總積分」採計項目</a:t>
            </a:r>
          </a:p>
        </p:txBody>
      </p:sp>
      <p:sp>
        <p:nvSpPr>
          <p:cNvPr id="23555" name="內容版面配置區 2"/>
          <p:cNvSpPr>
            <a:spLocks noGrp="1"/>
          </p:cNvSpPr>
          <p:nvPr>
            <p:ph idx="1"/>
          </p:nvPr>
        </p:nvSpPr>
        <p:spPr>
          <a:xfrm>
            <a:off x="457200" y="1600200"/>
            <a:ext cx="8229600" cy="4852988"/>
          </a:xfrm>
        </p:spPr>
        <p:txBody>
          <a:bodyPr/>
          <a:lstStyle/>
          <a:p>
            <a:pPr eaLnBrk="1" hangingPunct="1"/>
            <a:r>
              <a:rPr lang="zh-TW" altLang="en-US" smtClean="0"/>
              <a:t>五專優先免試入學超額比序總積分採計項目包含：「</a:t>
            </a:r>
            <a:r>
              <a:rPr lang="zh-TW" altLang="en-US" smtClean="0">
                <a:solidFill>
                  <a:srgbClr val="00B050"/>
                </a:solidFill>
              </a:rPr>
              <a:t>多元學習表現</a:t>
            </a:r>
            <a:r>
              <a:rPr lang="zh-TW" altLang="en-US" smtClean="0"/>
              <a:t>（含服務學習及競賽）」、「</a:t>
            </a:r>
            <a:r>
              <a:rPr lang="zh-TW" altLang="en-US" smtClean="0">
                <a:solidFill>
                  <a:srgbClr val="FF0000"/>
                </a:solidFill>
              </a:rPr>
              <a:t>技藝優良</a:t>
            </a:r>
            <a:r>
              <a:rPr lang="zh-TW" altLang="en-US" smtClean="0"/>
              <a:t>」、「</a:t>
            </a:r>
            <a:r>
              <a:rPr lang="zh-TW" altLang="en-US" smtClean="0">
                <a:solidFill>
                  <a:srgbClr val="00B050"/>
                </a:solidFill>
              </a:rPr>
              <a:t>弱勢身分</a:t>
            </a:r>
            <a:r>
              <a:rPr lang="zh-TW" altLang="en-US" smtClean="0"/>
              <a:t>」、「</a:t>
            </a:r>
            <a:r>
              <a:rPr lang="zh-TW" altLang="en-US" smtClean="0">
                <a:solidFill>
                  <a:srgbClr val="00B050"/>
                </a:solidFill>
              </a:rPr>
              <a:t>均衡學習</a:t>
            </a:r>
            <a:r>
              <a:rPr lang="zh-TW" altLang="en-US" smtClean="0"/>
              <a:t>」、「</a:t>
            </a:r>
            <a:r>
              <a:rPr lang="zh-TW" altLang="en-US" smtClean="0">
                <a:solidFill>
                  <a:srgbClr val="00B050"/>
                </a:solidFill>
              </a:rPr>
              <a:t>國中教育會考</a:t>
            </a:r>
            <a:r>
              <a:rPr lang="zh-TW" altLang="en-US" smtClean="0"/>
              <a:t>（含寫作測驗）」以及「</a:t>
            </a:r>
            <a:r>
              <a:rPr lang="zh-TW" altLang="en-US" smtClean="0">
                <a:solidFill>
                  <a:srgbClr val="00B050"/>
                </a:solidFill>
              </a:rPr>
              <a:t>志願序</a:t>
            </a:r>
            <a:r>
              <a:rPr lang="zh-TW" altLang="en-US" smtClean="0"/>
              <a:t>」。</a:t>
            </a:r>
            <a:endParaRPr lang="en-US" altLang="zh-TW" smtClean="0"/>
          </a:p>
          <a:p>
            <a:pPr eaLnBrk="1" hangingPunct="1"/>
            <a:r>
              <a:rPr lang="zh-TW" altLang="en-US" smtClean="0"/>
              <a:t>「護理科」及「國立五專招生學校」皆均須採計國中教育會考成績；</a:t>
            </a:r>
            <a:r>
              <a:rPr lang="zh-TW" altLang="en-US" smtClean="0">
                <a:solidFill>
                  <a:srgbClr val="FF0000"/>
                </a:solidFill>
              </a:rPr>
              <a:t>私立</a:t>
            </a:r>
            <a:r>
              <a:rPr lang="zh-TW" altLang="en-US" smtClean="0"/>
              <a:t>五專招生學校</a:t>
            </a:r>
            <a:r>
              <a:rPr lang="zh-TW" altLang="en-US" smtClean="0">
                <a:solidFill>
                  <a:srgbClr val="FF0000"/>
                </a:solidFill>
              </a:rPr>
              <a:t>除護理科外</a:t>
            </a:r>
            <a:r>
              <a:rPr lang="zh-TW" altLang="en-US" smtClean="0"/>
              <a:t>，由各校自訂是否採計國中教育會考成績</a:t>
            </a:r>
            <a:endParaRPr lang="en-US" altLang="zh-TW" smtClean="0"/>
          </a:p>
        </p:txBody>
      </p:sp>
      <p:pic>
        <p:nvPicPr>
          <p:cNvPr id="3379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555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1000"/>
                                        <p:tgtEl>
                                          <p:spTgt spid="23555">
                                            <p:txEl>
                                              <p:pRg st="1" end="1"/>
                                            </p:txEl>
                                          </p:spTgt>
                                        </p:tgtEl>
                                      </p:cBhvr>
                                    </p:animEffect>
                                    <p:anim calcmode="lin" valueType="num">
                                      <p:cBhvr>
                                        <p:cTn id="13"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normAutofit fontScale="90000"/>
          </a:bodyPr>
          <a:lstStyle/>
          <a:p>
            <a:pPr eaLnBrk="1" hangingPunct="1"/>
            <a:r>
              <a:rPr lang="zh-TW" altLang="en-US" sz="4000" smtClean="0"/>
              <a:t>五專優先免試入學</a:t>
            </a:r>
            <a:r>
              <a:rPr lang="en-US" altLang="zh-TW" sz="4000" smtClean="0"/>
              <a:t/>
            </a:r>
            <a:br>
              <a:rPr lang="en-US" altLang="zh-TW" sz="4000" smtClean="0"/>
            </a:br>
            <a:r>
              <a:rPr lang="zh-TW" altLang="en-US" sz="4000" smtClean="0"/>
              <a:t>超額比序項目積分對照表</a:t>
            </a:r>
          </a:p>
        </p:txBody>
      </p:sp>
      <p:graphicFrame>
        <p:nvGraphicFramePr>
          <p:cNvPr id="5" name="內容版面配置區 4"/>
          <p:cNvGraphicFramePr>
            <a:graphicFrameLocks noGrp="1"/>
          </p:cNvGraphicFramePr>
          <p:nvPr>
            <p:ph idx="1"/>
          </p:nvPr>
        </p:nvGraphicFramePr>
        <p:xfrm>
          <a:off x="457200" y="1600200"/>
          <a:ext cx="8229601" cy="4999037"/>
        </p:xfrm>
        <a:graphic>
          <a:graphicData uri="http://schemas.openxmlformats.org/drawingml/2006/table">
            <a:tbl>
              <a:tblPr firstRow="1" bandRow="1">
                <a:tableStyleId>{5940675A-B579-460E-94D1-54222C63F5DA}</a:tableStyleId>
              </a:tblPr>
              <a:tblGrid>
                <a:gridCol w="94644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2592288">
                  <a:extLst>
                    <a:ext uri="{9D8B030D-6E8A-4147-A177-3AD203B41FA5}">
                      <a16:colId xmlns:a16="http://schemas.microsoft.com/office/drawing/2014/main" val="20004"/>
                    </a:ext>
                  </a:extLst>
                </a:gridCol>
                <a:gridCol w="1090465">
                  <a:extLst>
                    <a:ext uri="{9D8B030D-6E8A-4147-A177-3AD203B41FA5}">
                      <a16:colId xmlns:a16="http://schemas.microsoft.com/office/drawing/2014/main" val="20005"/>
                    </a:ext>
                  </a:extLst>
                </a:gridCol>
              </a:tblGrid>
              <a:tr h="1371717">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單項積分上限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extLst>
                  <a:ext uri="{0D108BD9-81ED-4DB2-BD59-A6C34878D82A}">
                    <a16:rowId xmlns:a16="http://schemas.microsoft.com/office/drawing/2014/main" val="10000"/>
                  </a:ext>
                </a:extLst>
              </a:tr>
              <a:tr h="518200">
                <a:tc rowSpan="4">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rowSpan="4">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extLst>
                  <a:ext uri="{0D108BD9-81ED-4DB2-BD59-A6C34878D82A}">
                    <a16:rowId xmlns:a16="http://schemas.microsoft.com/office/drawing/2014/main" val="10004"/>
                  </a:ext>
                </a:extLst>
              </a:tr>
              <a:tr h="15545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國中教育會考</a:t>
                      </a:r>
                    </a:p>
                  </a:txBody>
                  <a:tcPr marT="45721" marB="45721" anchor="ct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國文、數學、英語、自然、社會</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各科</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志願序</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(1~30)</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extLst>
                  <a:ext uri="{0D108BD9-81ED-4DB2-BD59-A6C34878D82A}">
                    <a16:rowId xmlns:a16="http://schemas.microsoft.com/office/drawing/2014/main"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總積分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solidFill>
                      <a:srgbClr val="FFC000"/>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solidFill>
                      <a:srgbClr val="FFC000"/>
                    </a:solidFill>
                  </a:tcPr>
                </a:tc>
                <a:extLst>
                  <a:ext uri="{0D108BD9-81ED-4DB2-BD59-A6C34878D82A}">
                    <a16:rowId xmlns:a16="http://schemas.microsoft.com/office/drawing/2014/main" val="10006"/>
                  </a:ext>
                </a:extLst>
              </a:tr>
            </a:tbl>
          </a:graphicData>
        </a:graphic>
      </p:graphicFrame>
      <p:pic>
        <p:nvPicPr>
          <p:cNvPr id="3486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7209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sz="4000" smtClean="0"/>
              <a:t>其他重點提醒</a:t>
            </a:r>
          </a:p>
        </p:txBody>
      </p:sp>
      <p:sp>
        <p:nvSpPr>
          <p:cNvPr id="33795" name="內容版面配置區 2"/>
          <p:cNvSpPr>
            <a:spLocks noGrp="1"/>
          </p:cNvSpPr>
          <p:nvPr>
            <p:ph idx="1"/>
          </p:nvPr>
        </p:nvSpPr>
        <p:spPr>
          <a:xfrm>
            <a:off x="457200" y="1600200"/>
            <a:ext cx="8291513" cy="4525963"/>
          </a:xfrm>
        </p:spPr>
        <p:txBody>
          <a:bodyPr>
            <a:normAutofit/>
          </a:bodyPr>
          <a:lstStyle/>
          <a:p>
            <a:r>
              <a:rPr lang="zh-TW" altLang="en-US" dirty="0" smtClean="0"/>
              <a:t>高級中等學校各就學區優先免試入學及五專優先免試入學可同時報名，但二者皆錄取時，</a:t>
            </a:r>
            <a:r>
              <a:rPr lang="zh-TW" altLang="en-US" dirty="0" smtClean="0">
                <a:solidFill>
                  <a:srgbClr val="FF0000"/>
                </a:solidFill>
              </a:rPr>
              <a:t>僅能擇一</a:t>
            </a:r>
            <a:r>
              <a:rPr lang="zh-TW" altLang="en-US" dirty="0" smtClean="0"/>
              <a:t>報到</a:t>
            </a:r>
            <a:r>
              <a:rPr lang="en-US" altLang="zh-TW" sz="2400" dirty="0" smtClean="0">
                <a:solidFill>
                  <a:srgbClr val="FF0000"/>
                </a:solidFill>
              </a:rPr>
              <a:t>(108.6.18)</a:t>
            </a:r>
            <a:r>
              <a:rPr lang="zh-TW" altLang="en-US" dirty="0" smtClean="0"/>
              <a:t>。</a:t>
            </a:r>
            <a:endParaRPr lang="en-US" altLang="zh-TW" dirty="0" smtClean="0"/>
          </a:p>
          <a:p>
            <a:r>
              <a:rPr lang="zh-TW" altLang="en-US" dirty="0"/>
              <a:t>五專優先免試入學錄取且報到者，若</a:t>
            </a:r>
            <a:r>
              <a:rPr lang="zh-TW" altLang="en-US" dirty="0">
                <a:solidFill>
                  <a:srgbClr val="FF0000"/>
                </a:solidFill>
              </a:rPr>
              <a:t>未依簡章規定日期前辦理放棄錄取資格，則不可報名北、中、南區五專聯合免試入學</a:t>
            </a:r>
            <a:r>
              <a:rPr lang="zh-TW" altLang="en-US" dirty="0" smtClean="0"/>
              <a:t>。</a:t>
            </a:r>
            <a:endParaRPr lang="zh-TW" altLang="en-US" dirty="0"/>
          </a:p>
        </p:txBody>
      </p:sp>
      <p:pic>
        <p:nvPicPr>
          <p:cNvPr id="4608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62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1000"/>
                                        <p:tgtEl>
                                          <p:spTgt spid="33795">
                                            <p:txEl>
                                              <p:pRg st="1" end="1"/>
                                            </p:txEl>
                                          </p:spTgt>
                                        </p:tgtEl>
                                      </p:cBhvr>
                                    </p:animEffect>
                                    <p:anim calcmode="lin" valueType="num">
                                      <p:cBhvr>
                                        <p:cTn id="15"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708275"/>
            <a:ext cx="8208962" cy="1655763"/>
          </a:xfrm>
        </p:spPr>
        <p:txBody>
          <a:bodyPr/>
          <a:lstStyle/>
          <a:p>
            <a:pPr algn="ctr" eaLnBrk="1" hangingPunct="1">
              <a:defRPr/>
            </a:pP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學年度北、中、南區五專聯合免試入學</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7107"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8283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z="4000" smtClean="0"/>
              <a:t>五專聯合免試入學招生簡介</a:t>
            </a:r>
          </a:p>
        </p:txBody>
      </p:sp>
      <p:sp>
        <p:nvSpPr>
          <p:cNvPr id="48131" name="內容版面配置區 2"/>
          <p:cNvSpPr>
            <a:spLocks noGrp="1"/>
          </p:cNvSpPr>
          <p:nvPr>
            <p:ph idx="1"/>
          </p:nvPr>
        </p:nvSpPr>
        <p:spPr>
          <a:xfrm>
            <a:off x="457200" y="1600200"/>
            <a:ext cx="8229600" cy="4852988"/>
          </a:xfrm>
        </p:spPr>
        <p:txBody>
          <a:bodyPr/>
          <a:lstStyle/>
          <a:p>
            <a:pPr eaLnBrk="1" hangingPunct="1"/>
            <a:r>
              <a:rPr lang="zh-TW" altLang="en-US" dirty="0" smtClean="0"/>
              <a:t>應屆或</a:t>
            </a:r>
            <a:r>
              <a:rPr lang="zh-TW" altLang="en-US" dirty="0" smtClean="0">
                <a:solidFill>
                  <a:srgbClr val="FF0000"/>
                </a:solidFill>
              </a:rPr>
              <a:t>非應屆</a:t>
            </a:r>
            <a:r>
              <a:rPr lang="zh-TW" altLang="en-US" dirty="0" smtClean="0"/>
              <a:t>畢業生皆可報名</a:t>
            </a:r>
            <a:endParaRPr lang="en-US" altLang="zh-TW" dirty="0" smtClean="0"/>
          </a:p>
          <a:p>
            <a:pPr eaLnBrk="1" hangingPunct="1"/>
            <a:r>
              <a:rPr lang="zh-TW" altLang="en-US" dirty="0" smtClean="0"/>
              <a:t>分北、中、南</a:t>
            </a:r>
            <a:r>
              <a:rPr lang="en-US" altLang="zh-TW" dirty="0" smtClean="0"/>
              <a:t>3</a:t>
            </a:r>
            <a:r>
              <a:rPr lang="zh-TW" altLang="en-US" dirty="0" smtClean="0"/>
              <a:t>區辦理招生</a:t>
            </a:r>
            <a:endParaRPr lang="en-US" altLang="zh-TW" dirty="0" smtClean="0"/>
          </a:p>
          <a:p>
            <a:pPr eaLnBrk="1" hangingPunct="1"/>
            <a:r>
              <a:rPr lang="zh-TW" altLang="en-US" dirty="0" smtClean="0"/>
              <a:t>各區聯合免試入學限報名申請</a:t>
            </a:r>
            <a:r>
              <a:rPr lang="en-US" altLang="zh-TW" dirty="0" smtClean="0"/>
              <a:t>1</a:t>
            </a:r>
            <a:r>
              <a:rPr lang="zh-TW" altLang="en-US" dirty="0" smtClean="0"/>
              <a:t>所五專招生學校</a:t>
            </a:r>
            <a:r>
              <a:rPr lang="en-US" altLang="zh-TW" dirty="0" smtClean="0"/>
              <a:t>(</a:t>
            </a:r>
            <a:r>
              <a:rPr lang="zh-TW" altLang="en-US" dirty="0" smtClean="0">
                <a:solidFill>
                  <a:srgbClr val="FF0000"/>
                </a:solidFill>
              </a:rPr>
              <a:t>一區一校，最多報名</a:t>
            </a:r>
            <a:r>
              <a:rPr lang="en-US" altLang="zh-TW" dirty="0" smtClean="0">
                <a:solidFill>
                  <a:srgbClr val="FF0000"/>
                </a:solidFill>
              </a:rPr>
              <a:t>3</a:t>
            </a:r>
            <a:r>
              <a:rPr lang="zh-TW" altLang="en-US" dirty="0" smtClean="0">
                <a:solidFill>
                  <a:srgbClr val="FF0000"/>
                </a:solidFill>
              </a:rPr>
              <a:t>校</a:t>
            </a:r>
            <a:r>
              <a:rPr lang="en-US" altLang="zh-TW" dirty="0" smtClean="0"/>
              <a:t>)</a:t>
            </a:r>
          </a:p>
          <a:p>
            <a:pPr eaLnBrk="1" hangingPunct="1"/>
            <a:r>
              <a:rPr lang="zh-TW" altLang="en-US" dirty="0" smtClean="0"/>
              <a:t>錄取方式皆採「</a:t>
            </a:r>
            <a:r>
              <a:rPr lang="zh-TW" altLang="en-US" dirty="0" smtClean="0">
                <a:solidFill>
                  <a:srgbClr val="FF0000"/>
                </a:solidFill>
              </a:rPr>
              <a:t>現場登記分發報到</a:t>
            </a:r>
            <a:r>
              <a:rPr lang="zh-TW" altLang="en-US" dirty="0" smtClean="0"/>
              <a:t>」方式</a:t>
            </a:r>
            <a:endParaRPr lang="en-US" altLang="zh-TW" dirty="0" smtClean="0"/>
          </a:p>
        </p:txBody>
      </p:sp>
      <p:pic>
        <p:nvPicPr>
          <p:cNvPr id="4813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2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arn(inVertic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randombar(horizontal)">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down)">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txBox="1">
            <a:spLocks/>
          </p:cNvSpPr>
          <p:nvPr/>
        </p:nvSpPr>
        <p:spPr bwMode="auto">
          <a:xfrm>
            <a:off x="457200" y="6572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2800">
                <a:latin typeface="Times New Roman" panose="02020603050405020304" pitchFamily="18" charset="0"/>
                <a:ea typeface="標楷體" panose="03000509000000000000" pitchFamily="65" charset="-120"/>
                <a:cs typeface="Times New Roman" panose="02020603050405020304" pitchFamily="18" charset="0"/>
              </a:rPr>
              <a:t>北區五專聯合免試入學招生學校（含宜蘭、花蓮）</a:t>
            </a:r>
          </a:p>
        </p:txBody>
      </p:sp>
      <p:graphicFrame>
        <p:nvGraphicFramePr>
          <p:cNvPr id="3" name="表格 2"/>
          <p:cNvGraphicFramePr>
            <a:graphicFrameLocks noGrp="1"/>
          </p:cNvGraphicFramePr>
          <p:nvPr/>
        </p:nvGraphicFramePr>
        <p:xfrm>
          <a:off x="468313" y="1508125"/>
          <a:ext cx="8137524" cy="4662490"/>
        </p:xfrm>
        <a:graphic>
          <a:graphicData uri="http://schemas.openxmlformats.org/drawingml/2006/table">
            <a:tbl>
              <a:tblPr firstRow="1" bandRow="1">
                <a:tableStyleId>{2D5ABB26-0587-4C30-8999-92F81FD0307C}</a:tableStyleId>
              </a:tblPr>
              <a:tblGrid>
                <a:gridCol w="2712508">
                  <a:extLst>
                    <a:ext uri="{9D8B030D-6E8A-4147-A177-3AD203B41FA5}">
                      <a16:colId xmlns:a16="http://schemas.microsoft.com/office/drawing/2014/main" val="20000"/>
                    </a:ext>
                  </a:extLst>
                </a:gridCol>
                <a:gridCol w="2712508">
                  <a:extLst>
                    <a:ext uri="{9D8B030D-6E8A-4147-A177-3AD203B41FA5}">
                      <a16:colId xmlns:a16="http://schemas.microsoft.com/office/drawing/2014/main" val="20001"/>
                    </a:ext>
                  </a:extLst>
                </a:gridCol>
                <a:gridCol w="2712508">
                  <a:extLst>
                    <a:ext uri="{9D8B030D-6E8A-4147-A177-3AD203B41FA5}">
                      <a16:colId xmlns:a16="http://schemas.microsoft.com/office/drawing/2014/main" val="20002"/>
                    </a:ext>
                  </a:extLst>
                </a:gridCol>
              </a:tblGrid>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醒吾科技大學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大華科技大學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蘭陽技術學院</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聖約翰科技大學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endPar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endPar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南亞技術學院</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endPar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endPar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臺灣觀光學院</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pic>
        <p:nvPicPr>
          <p:cNvPr id="4918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3000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pPr eaLnBrk="1" hangingPunct="1"/>
            <a:r>
              <a:rPr lang="zh-TW" altLang="en-US" sz="4000" smtClean="0"/>
              <a:t>積分採計項目與權重範例</a:t>
            </a:r>
          </a:p>
        </p:txBody>
      </p:sp>
      <p:graphicFrame>
        <p:nvGraphicFramePr>
          <p:cNvPr id="5" name="表格 4"/>
          <p:cNvGraphicFramePr>
            <a:graphicFrameLocks noGrp="1"/>
          </p:cNvGraphicFramePr>
          <p:nvPr/>
        </p:nvGraphicFramePr>
        <p:xfrm>
          <a:off x="468313" y="1397000"/>
          <a:ext cx="8208961" cy="5151441"/>
        </p:xfrm>
        <a:graphic>
          <a:graphicData uri="http://schemas.openxmlformats.org/drawingml/2006/table">
            <a:tbl>
              <a:tblPr firstRow="1" bandRow="1">
                <a:tableStyleId>{5940675A-B579-460E-94D1-54222C63F5DA}</a:tableStyleId>
              </a:tblPr>
              <a:tblGrid>
                <a:gridCol w="1368160">
                  <a:extLst>
                    <a:ext uri="{9D8B030D-6E8A-4147-A177-3AD203B41FA5}">
                      <a16:colId xmlns:a16="http://schemas.microsoft.com/office/drawing/2014/main" val="20000"/>
                    </a:ext>
                  </a:extLst>
                </a:gridCol>
                <a:gridCol w="1080127">
                  <a:extLst>
                    <a:ext uri="{9D8B030D-6E8A-4147-A177-3AD203B41FA5}">
                      <a16:colId xmlns:a16="http://schemas.microsoft.com/office/drawing/2014/main" val="20001"/>
                    </a:ext>
                  </a:extLst>
                </a:gridCol>
                <a:gridCol w="1656194">
                  <a:extLst>
                    <a:ext uri="{9D8B030D-6E8A-4147-A177-3AD203B41FA5}">
                      <a16:colId xmlns:a16="http://schemas.microsoft.com/office/drawing/2014/main" val="20002"/>
                    </a:ext>
                  </a:extLst>
                </a:gridCol>
                <a:gridCol w="864101">
                  <a:extLst>
                    <a:ext uri="{9D8B030D-6E8A-4147-A177-3AD203B41FA5}">
                      <a16:colId xmlns:a16="http://schemas.microsoft.com/office/drawing/2014/main" val="20003"/>
                    </a:ext>
                  </a:extLst>
                </a:gridCol>
                <a:gridCol w="2376278">
                  <a:extLst>
                    <a:ext uri="{9D8B030D-6E8A-4147-A177-3AD203B41FA5}">
                      <a16:colId xmlns:a16="http://schemas.microsoft.com/office/drawing/2014/main" val="20004"/>
                    </a:ext>
                  </a:extLst>
                </a:gridCol>
                <a:gridCol w="864101">
                  <a:extLst>
                    <a:ext uri="{9D8B030D-6E8A-4147-A177-3AD203B41FA5}">
                      <a16:colId xmlns:a16="http://schemas.microsoft.com/office/drawing/2014/main" val="20005"/>
                    </a:ext>
                  </a:extLst>
                </a:gridCol>
              </a:tblGrid>
              <a:tr h="396264">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招生學校</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3">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OO</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科技大學</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hMerge="1">
                  <a:txBody>
                    <a:bodyPr/>
                    <a:lstStyle/>
                    <a:p>
                      <a:endParaRPr lang="zh-TW" altLang="en-US" dirty="0"/>
                    </a:p>
                  </a:txBody>
                  <a:tcPr/>
                </a:tc>
                <a:tc hMerge="1">
                  <a:txBody>
                    <a:bodyPr/>
                    <a:lstStyle/>
                    <a:p>
                      <a:endParaRPr lang="zh-TW" altLang="en-US" dirty="0"/>
                    </a:p>
                  </a:txBody>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登記分發人數倍率</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extLst>
                  <a:ext uri="{0D108BD9-81ED-4DB2-BD59-A6C34878D82A}">
                    <a16:rowId xmlns:a16="http://schemas.microsoft.com/office/drawing/2014/main" val="10000"/>
                  </a:ext>
                </a:extLst>
              </a:tr>
              <a:tr h="396264">
                <a:tc gridSpan="2">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招生科組及名額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hMerge="1">
                  <a:txBody>
                    <a:bodyPr/>
                    <a:lstStyle/>
                    <a:p>
                      <a:endParaRPr lang="zh-TW" altLang="en-US" dirty="0"/>
                    </a:p>
                  </a:txBody>
                  <a:tcPr/>
                </a:tc>
                <a:tc gridSpan="2">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積分採計項目與權重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hMerge="1">
                  <a:txBody>
                    <a:bodyPr/>
                    <a:lstStyle/>
                    <a:p>
                      <a:endParaRPr lang="zh-TW" altLang="en-US" dirty="0"/>
                    </a:p>
                  </a:txBody>
                  <a:tcPr/>
                </a:tc>
                <a:tc gridSpan="2">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同分比序項目順位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hMerge="1">
                  <a:txBody>
                    <a:bodyPr/>
                    <a:lstStyle/>
                    <a:p>
                      <a:endParaRPr lang="zh-TW" altLang="en-US"/>
                    </a:p>
                  </a:txBody>
                  <a:tcPr/>
                </a:tc>
                <a:extLst>
                  <a:ext uri="{0D108BD9-81ED-4DB2-BD59-A6C34878D82A}">
                    <a16:rowId xmlns:a16="http://schemas.microsoft.com/office/drawing/2014/main" val="10001"/>
                  </a:ext>
                </a:extLst>
              </a:tr>
              <a:tr h="701083">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科別</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一般生名額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權重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rowSpan="11" gridSpan="2">
                  <a:txBody>
                    <a:bodyPr/>
                    <a:lstStyle/>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適性輔導</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全民英檢</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體適能</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數學</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英語</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社會</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自然</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英語</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國文</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自然</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rowSpan="11" hMerge="1">
                  <a:txBody>
                    <a:bodyPr/>
                    <a:lstStyle/>
                    <a:p>
                      <a:endParaRPr lang="zh-TW" altLang="en-US"/>
                    </a:p>
                  </a:txBody>
                  <a:tcPr/>
                </a:tc>
                <a:extLst>
                  <a:ext uri="{0D108BD9-81ED-4DB2-BD59-A6C34878D82A}">
                    <a16:rowId xmlns:a16="http://schemas.microsoft.com/office/drawing/2014/main" val="10002"/>
                  </a:ext>
                </a:extLst>
              </a:tr>
              <a:tr h="36578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會計資訊科</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3"/>
                  </a:ext>
                </a:extLst>
              </a:tr>
              <a:tr h="36578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財務金融科</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4"/>
                  </a:ext>
                </a:extLst>
              </a:tr>
              <a:tr h="36578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財政稅務科</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5"/>
                  </a:ext>
                </a:extLst>
              </a:tr>
              <a:tr h="36578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國際貿易科</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6"/>
                  </a:ext>
                </a:extLst>
              </a:tr>
              <a:tr h="36578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企業管理科</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適性輔導</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7"/>
                  </a:ext>
                </a:extLst>
              </a:tr>
              <a:tr h="365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mtClean="0">
                          <a:latin typeface="Times New Roman" panose="02020603050405020304" pitchFamily="18" charset="0"/>
                          <a:ea typeface="標楷體" panose="03000509000000000000" pitchFamily="65" charset="-120"/>
                          <a:cs typeface="Times New Roman" panose="02020603050405020304" pitchFamily="18" charset="0"/>
                        </a:rPr>
                        <a:t>資訊管理科</a:t>
                      </a: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8"/>
                  </a:ext>
                </a:extLst>
              </a:tr>
              <a:tr h="36578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應用外語科</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其他</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全民英檢</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9"/>
                  </a:ext>
                </a:extLst>
              </a:tr>
              <a:tr h="36578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合計</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238</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en-US" altLang="zh-TW" dirty="0" smtClean="0"/>
                    </a:p>
                  </a:txBody>
                  <a:tcPr/>
                </a:tc>
                <a:tc hMerge="1" vMerge="1">
                  <a:txBody>
                    <a:bodyPr/>
                    <a:lstStyle/>
                    <a:p>
                      <a:endParaRPr lang="zh-TW" altLang="en-US"/>
                    </a:p>
                  </a:txBody>
                  <a:tcPr/>
                </a:tc>
                <a:extLst>
                  <a:ext uri="{0D108BD9-81ED-4DB2-BD59-A6C34878D82A}">
                    <a16:rowId xmlns:a16="http://schemas.microsoft.com/office/drawing/2014/main" val="10010"/>
                  </a:ext>
                </a:extLst>
              </a:tr>
              <a:tr h="365783">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en-US" altLang="zh-TW" dirty="0" smtClean="0"/>
                    </a:p>
                  </a:txBody>
                  <a:tcPr/>
                </a:tc>
                <a:tc hMerge="1" vMerge="1">
                  <a:txBody>
                    <a:bodyPr/>
                    <a:lstStyle/>
                    <a:p>
                      <a:endParaRPr lang="zh-TW" altLang="en-US"/>
                    </a:p>
                  </a:txBody>
                  <a:tcPr/>
                </a:tc>
                <a:extLst>
                  <a:ext uri="{0D108BD9-81ED-4DB2-BD59-A6C34878D82A}">
                    <a16:rowId xmlns:a16="http://schemas.microsoft.com/office/drawing/2014/main" val="10011"/>
                  </a:ext>
                </a:extLst>
              </a:tr>
              <a:tr h="365783">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en-US" altLang="zh-TW" dirty="0" smtClean="0"/>
                    </a:p>
                  </a:txBody>
                  <a:tcPr/>
                </a:tc>
                <a:tc hMerge="1" vMerge="1">
                  <a:txBody>
                    <a:bodyPr/>
                    <a:lstStyle/>
                    <a:p>
                      <a:endParaRPr lang="zh-TW" altLang="en-US"/>
                    </a:p>
                  </a:txBody>
                  <a:tcPr/>
                </a:tc>
                <a:extLst>
                  <a:ext uri="{0D108BD9-81ED-4DB2-BD59-A6C34878D82A}">
                    <a16:rowId xmlns:a16="http://schemas.microsoft.com/office/drawing/2014/main" val="10012"/>
                  </a:ext>
                </a:extLst>
              </a:tr>
            </a:tbl>
          </a:graphicData>
        </a:graphic>
      </p:graphicFrame>
      <p:pic>
        <p:nvPicPr>
          <p:cNvPr id="58446"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4572000" y="2205038"/>
            <a:ext cx="863600" cy="324008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Arial" panose="020B0604020202020204" pitchFamily="34" charset="0"/>
            </a:endParaRPr>
          </a:p>
        </p:txBody>
      </p:sp>
      <p:sp>
        <p:nvSpPr>
          <p:cNvPr id="6" name="矩形 5"/>
          <p:cNvSpPr>
            <a:spLocks noChangeArrowheads="1"/>
          </p:cNvSpPr>
          <p:nvPr/>
        </p:nvSpPr>
        <p:spPr bwMode="auto">
          <a:xfrm>
            <a:off x="5435600" y="1773238"/>
            <a:ext cx="3251200" cy="4775200"/>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Arial" panose="020B0604020202020204" pitchFamily="34" charset="0"/>
            </a:endParaRPr>
          </a:p>
        </p:txBody>
      </p:sp>
      <p:sp>
        <p:nvSpPr>
          <p:cNvPr id="3" name="文字方塊 2"/>
          <p:cNvSpPr txBox="1">
            <a:spLocks noChangeArrowheads="1"/>
          </p:cNvSpPr>
          <p:nvPr/>
        </p:nvSpPr>
        <p:spPr bwMode="auto">
          <a:xfrm>
            <a:off x="2843213" y="5708650"/>
            <a:ext cx="194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學校自訂</a:t>
            </a:r>
          </a:p>
        </p:txBody>
      </p:sp>
    </p:spTree>
    <p:extLst>
      <p:ext uri="{BB962C8B-B14F-4D97-AF65-F5344CB8AC3E}">
        <p14:creationId xmlns:p14="http://schemas.microsoft.com/office/powerpoint/2010/main" val="2191928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pPr>
              <a:defRPr/>
            </a:pPr>
            <a:r>
              <a:rPr lang="zh-TW" altLang="en-US" smtClean="0">
                <a:solidFill>
                  <a:schemeClr val="tx1"/>
                </a:solidFill>
                <a:latin typeface="微軟正黑體" panose="020B0604030504040204" pitchFamily="34" charset="-120"/>
                <a:ea typeface="微軟正黑體" panose="020B0604030504040204" pitchFamily="34" charset="-120"/>
              </a:rPr>
              <a:t>高中課綱與大學考招連動</a:t>
            </a: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3" name="圖片 2"/>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99167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normAutofit fontScale="90000"/>
          </a:bodyPr>
          <a:lstStyle/>
          <a:p>
            <a:pPr eaLnBrk="1" hangingPunct="1"/>
            <a:r>
              <a:rPr lang="zh-TW" altLang="en-US" sz="4000" dirty="0" smtClean="0"/>
              <a:t>五專聯合免試入學</a:t>
            </a:r>
            <a:r>
              <a:rPr lang="en-US" altLang="zh-TW" sz="4000" dirty="0" smtClean="0"/>
              <a:t/>
            </a:r>
            <a:br>
              <a:rPr lang="en-US" altLang="zh-TW" sz="4000" dirty="0" smtClean="0"/>
            </a:br>
            <a:r>
              <a:rPr lang="zh-TW" altLang="en-US" sz="4000" dirty="0" smtClean="0"/>
              <a:t>超額比序項目積分對照表</a:t>
            </a:r>
          </a:p>
        </p:txBody>
      </p:sp>
      <p:graphicFrame>
        <p:nvGraphicFramePr>
          <p:cNvPr id="5" name="內容版面配置區 4"/>
          <p:cNvGraphicFramePr>
            <a:graphicFrameLocks noGrp="1"/>
          </p:cNvGraphicFramePr>
          <p:nvPr>
            <p:ph idx="1"/>
            <p:extLst/>
          </p:nvPr>
        </p:nvGraphicFramePr>
        <p:xfrm>
          <a:off x="457200" y="1600200"/>
          <a:ext cx="8229601" cy="4480322"/>
        </p:xfrm>
        <a:graphic>
          <a:graphicData uri="http://schemas.openxmlformats.org/drawingml/2006/table">
            <a:tbl>
              <a:tblPr firstRow="1" bandRow="1">
                <a:tableStyleId>{5940675A-B579-460E-94D1-54222C63F5DA}</a:tableStyleId>
              </a:tblPr>
              <a:tblGrid>
                <a:gridCol w="94644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2736303">
                  <a:extLst>
                    <a:ext uri="{9D8B030D-6E8A-4147-A177-3AD203B41FA5}">
                      <a16:colId xmlns:a16="http://schemas.microsoft.com/office/drawing/2014/main" val="20004"/>
                    </a:ext>
                  </a:extLst>
                </a:gridCol>
                <a:gridCol w="946450">
                  <a:extLst>
                    <a:ext uri="{9D8B030D-6E8A-4147-A177-3AD203B41FA5}">
                      <a16:colId xmlns:a16="http://schemas.microsoft.com/office/drawing/2014/main" val="20005"/>
                    </a:ext>
                  </a:extLst>
                </a:gridCol>
              </a:tblGrid>
              <a:tr h="1371542">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單項積分上限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extLst>
                  <a:ext uri="{0D108BD9-81ED-4DB2-BD59-A6C34878D82A}">
                    <a16:rowId xmlns:a16="http://schemas.microsoft.com/office/drawing/2014/main" val="10000"/>
                  </a:ext>
                </a:extLst>
              </a:tr>
              <a:tr h="0">
                <a:tc rowSpan="8">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多</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習</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表</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現</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rowSpan="8">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a:txBody>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extLst>
                  <a:ext uri="{0D108BD9-81ED-4DB2-BD59-A6C34878D82A}">
                    <a16:rowId xmlns:a16="http://schemas.microsoft.com/office/drawing/2014/main" val="10001"/>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extLst>
                  <a:ext uri="{0D108BD9-81ED-4DB2-BD59-A6C34878D82A}">
                    <a16:rowId xmlns:a16="http://schemas.microsoft.com/office/drawing/2014/main" val="10002"/>
                  </a:ext>
                </a:extLst>
              </a:tr>
              <a:tr h="0">
                <a:tc vMerge="1">
                  <a:txBody>
                    <a:bodyPr/>
                    <a:lstStyle/>
                    <a:p>
                      <a:endParaRPr lang="zh-TW" altLang="en-US"/>
                    </a:p>
                  </a:txBody>
                  <a:tcP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extLst>
                  <a:ext uri="{0D108BD9-81ED-4DB2-BD59-A6C34878D82A}">
                    <a16:rowId xmlns:a16="http://schemas.microsoft.com/office/drawing/2014/main" val="10004"/>
                  </a:ext>
                </a:extLst>
              </a:tr>
              <a:tr h="0">
                <a:tc vMerge="1">
                  <a:txBody>
                    <a:bodyPr/>
                    <a:lstStyle/>
                    <a:p>
                      <a:endParaRPr lang="zh-TW" altLang="en-US"/>
                    </a:p>
                  </a:txBody>
                  <a:tcP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適性輔導</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extLst>
                  <a:ext uri="{0D108BD9-81ED-4DB2-BD59-A6C34878D82A}">
                    <a16:rowId xmlns:a16="http://schemas.microsoft.com/office/drawing/2014/main" val="10006"/>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體適能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extLst>
                  <a:ext uri="{0D108BD9-81ED-4DB2-BD59-A6C34878D82A}">
                    <a16:rowId xmlns:a16="http://schemas.microsoft.com/office/drawing/2014/main" val="10007"/>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extLst>
                  <a:ext uri="{0D108BD9-81ED-4DB2-BD59-A6C34878D82A}">
                    <a16:rowId xmlns:a16="http://schemas.microsoft.com/office/drawing/2014/main" val="10008"/>
                  </a:ext>
                </a:extLst>
              </a:tr>
            </a:tbl>
          </a:graphicData>
        </a:graphic>
      </p:graphicFrame>
      <p:pic>
        <p:nvPicPr>
          <p:cNvPr id="6047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2812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zh-TW" altLang="en-US" smtClean="0"/>
              <a:t>其他重點提醒</a:t>
            </a:r>
          </a:p>
        </p:txBody>
      </p:sp>
      <p:sp>
        <p:nvSpPr>
          <p:cNvPr id="69635" name="內容版面配置區 2"/>
          <p:cNvSpPr>
            <a:spLocks noGrp="1"/>
          </p:cNvSpPr>
          <p:nvPr>
            <p:ph idx="1"/>
          </p:nvPr>
        </p:nvSpPr>
        <p:spPr>
          <a:xfrm>
            <a:off x="457200" y="1341438"/>
            <a:ext cx="8291513" cy="5256212"/>
          </a:xfrm>
        </p:spPr>
        <p:txBody>
          <a:bodyPr>
            <a:normAutofit fontScale="92500" lnSpcReduction="10000"/>
          </a:bodyPr>
          <a:lstStyle/>
          <a:p>
            <a:r>
              <a:rPr lang="zh-TW" altLang="en-US" dirty="0" smtClean="0"/>
              <a:t>高級中等學校各就學區</a:t>
            </a:r>
            <a:r>
              <a:rPr lang="zh-TW" altLang="en-US" dirty="0" smtClean="0">
                <a:solidFill>
                  <a:srgbClr val="FF0000"/>
                </a:solidFill>
              </a:rPr>
              <a:t>免試入學</a:t>
            </a:r>
            <a:r>
              <a:rPr lang="zh-TW" altLang="en-US" dirty="0" smtClean="0"/>
              <a:t>及各區</a:t>
            </a:r>
            <a:r>
              <a:rPr lang="zh-TW" altLang="en-US" dirty="0" smtClean="0">
                <a:solidFill>
                  <a:srgbClr val="FF0000"/>
                </a:solidFill>
              </a:rPr>
              <a:t>五專聯合免試入學</a:t>
            </a:r>
            <a:r>
              <a:rPr lang="zh-TW" altLang="en-US" dirty="0" smtClean="0"/>
              <a:t>可同時報名，</a:t>
            </a:r>
            <a:r>
              <a:rPr lang="zh-TW" altLang="en-US" dirty="0" smtClean="0">
                <a:solidFill>
                  <a:srgbClr val="FF0000"/>
                </a:solidFill>
              </a:rPr>
              <a:t>但二者皆錄取時，僅能</a:t>
            </a:r>
            <a:r>
              <a:rPr lang="zh-TW" altLang="en-US" sz="4800" b="1" dirty="0" smtClean="0">
                <a:solidFill>
                  <a:srgbClr val="FF0000"/>
                </a:solidFill>
              </a:rPr>
              <a:t>擇一報到</a:t>
            </a:r>
            <a:r>
              <a:rPr lang="zh-TW" altLang="en-US" dirty="0" smtClean="0"/>
              <a:t>。</a:t>
            </a:r>
            <a:endParaRPr lang="en-US" altLang="zh-TW" dirty="0" smtClean="0"/>
          </a:p>
          <a:p>
            <a:r>
              <a:rPr lang="zh-TW" altLang="en-US" dirty="0" smtClean="0"/>
              <a:t>雖可同時報名多區之五專聯合免試入學，但各區招生學校現場登記分發日期皆訂於同一天辦理且須攜帶學歷</a:t>
            </a:r>
            <a:r>
              <a:rPr lang="en-US" altLang="zh-TW" dirty="0" smtClean="0"/>
              <a:t>(</a:t>
            </a:r>
            <a:r>
              <a:rPr lang="zh-TW" altLang="en-US" dirty="0" smtClean="0"/>
              <a:t>力</a:t>
            </a:r>
            <a:r>
              <a:rPr lang="en-US" altLang="zh-TW" dirty="0" smtClean="0"/>
              <a:t>)</a:t>
            </a:r>
            <a:r>
              <a:rPr lang="zh-TW" altLang="en-US" dirty="0" smtClean="0"/>
              <a:t>證件</a:t>
            </a:r>
            <a:r>
              <a:rPr lang="zh-TW" altLang="en-US" dirty="0" smtClean="0">
                <a:solidFill>
                  <a:srgbClr val="FF0000"/>
                </a:solidFill>
              </a:rPr>
              <a:t>正本</a:t>
            </a:r>
            <a:r>
              <a:rPr lang="zh-TW" altLang="en-US" dirty="0" smtClean="0"/>
              <a:t>，</a:t>
            </a:r>
            <a:r>
              <a:rPr lang="zh-TW" altLang="en-US" sz="4400" b="1" dirty="0" smtClean="0">
                <a:solidFill>
                  <a:srgbClr val="00B050"/>
                </a:solidFill>
              </a:rPr>
              <a:t>故同時被多區通知到現場時，僅能擇一所招生學校參加現場登記分發</a:t>
            </a:r>
            <a:r>
              <a:rPr lang="zh-TW" altLang="en-US" sz="4400" dirty="0" smtClean="0"/>
              <a:t>。</a:t>
            </a:r>
            <a:endParaRPr lang="en-US" altLang="zh-TW" sz="4400" dirty="0" smtClean="0"/>
          </a:p>
          <a:p>
            <a:r>
              <a:rPr lang="zh-TW" altLang="en-US" dirty="0" smtClean="0"/>
              <a:t>請務必注意現場登記分發報到通知單寄送時間</a:t>
            </a:r>
            <a:r>
              <a:rPr lang="en-US" altLang="zh-TW" sz="2000" b="1" dirty="0" smtClean="0">
                <a:solidFill>
                  <a:srgbClr val="FF0000"/>
                </a:solidFill>
              </a:rPr>
              <a:t>(108.7.5)</a:t>
            </a:r>
            <a:r>
              <a:rPr lang="zh-TW" altLang="en-US" dirty="0" smtClean="0"/>
              <a:t>，並準時前往參加現場分發。</a:t>
            </a:r>
            <a:endParaRPr lang="en-US" altLang="zh-TW" dirty="0" smtClean="0"/>
          </a:p>
        </p:txBody>
      </p:sp>
      <p:pic>
        <p:nvPicPr>
          <p:cNvPr id="7578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887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anim calcmode="lin" valueType="num">
                                      <p:cBhvr>
                                        <p:cTn id="8"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69635">
                                            <p:txEl>
                                              <p:pRg st="1" end="1"/>
                                            </p:txEl>
                                          </p:spTgt>
                                        </p:tgtEl>
                                        <p:attrNameLst>
                                          <p:attrName>style.visibility</p:attrName>
                                        </p:attrNameLst>
                                      </p:cBhvr>
                                      <p:to>
                                        <p:strVal val="visible"/>
                                      </p:to>
                                    </p:set>
                                    <p:animEffect transition="in" filter="randombar(horizontal)">
                                      <p:cBhvr>
                                        <p:cTn id="14" dur="500"/>
                                        <p:tgtEl>
                                          <p:spTgt spid="6963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1187624" y="2348880"/>
            <a:ext cx="7772400" cy="1362075"/>
          </a:xfrm>
        </p:spPr>
        <p:txBody>
          <a:bodyPr>
            <a:normAutofit fontScale="90000"/>
          </a:bodyPr>
          <a:lstStyle/>
          <a:p>
            <a:r>
              <a:rPr lang="zh-TW" altLang="en-US" sz="4800" dirty="0">
                <a:solidFill>
                  <a:srgbClr val="7030A0"/>
                </a:solidFill>
                <a:latin typeface="微軟正黑體" panose="020B0604030504040204" pitchFamily="34" charset="-120"/>
              </a:rPr>
              <a:t>藝術才能班特色招生暨</a:t>
            </a:r>
            <a:r>
              <a:rPr lang="en-US" altLang="zh-TW" sz="4800" dirty="0">
                <a:solidFill>
                  <a:srgbClr val="7030A0"/>
                </a:solidFill>
                <a:latin typeface="微軟正黑體" panose="020B0604030504040204" pitchFamily="34" charset="-120"/>
              </a:rPr>
              <a:t/>
            </a:r>
            <a:br>
              <a:rPr lang="en-US" altLang="zh-TW" sz="4800" dirty="0">
                <a:solidFill>
                  <a:srgbClr val="7030A0"/>
                </a:solidFill>
                <a:latin typeface="微軟正黑體" panose="020B0604030504040204" pitchFamily="34" charset="-120"/>
              </a:rPr>
            </a:br>
            <a:r>
              <a:rPr lang="zh-TW" altLang="en-US" sz="4800" dirty="0">
                <a:solidFill>
                  <a:srgbClr val="7030A0"/>
                </a:solidFill>
                <a:latin typeface="微軟正黑體" panose="020B0604030504040204" pitchFamily="34" charset="-120"/>
              </a:rPr>
              <a:t>體育班甄選入學</a:t>
            </a:r>
          </a:p>
        </p:txBody>
      </p:sp>
    </p:spTree>
    <p:extLst>
      <p:ext uri="{BB962C8B-B14F-4D97-AF65-F5344CB8AC3E}">
        <p14:creationId xmlns:p14="http://schemas.microsoft.com/office/powerpoint/2010/main" val="19297214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1116013" y="476250"/>
            <a:ext cx="6523037" cy="731838"/>
          </a:xfrm>
        </p:spPr>
        <p:txBody>
          <a:bodyPr>
            <a:normAutofit fontScale="90000"/>
          </a:bodyPr>
          <a:lstStyle/>
          <a:p>
            <a:r>
              <a:rPr altLang="en-US">
                <a:solidFill>
                  <a:srgbClr val="C00000"/>
                </a:solidFill>
                <a:latin typeface="標楷體" pitchFamily="65" charset="-120"/>
                <a:ea typeface="標楷體" pitchFamily="65" charset="-120"/>
              </a:rPr>
              <a:t>藝術才能班招生管道</a:t>
            </a:r>
          </a:p>
        </p:txBody>
      </p:sp>
      <p:sp>
        <p:nvSpPr>
          <p:cNvPr id="3" name="內容版面配置區 2"/>
          <p:cNvSpPr>
            <a:spLocks noGrp="1"/>
          </p:cNvSpPr>
          <p:nvPr>
            <p:ph idx="1"/>
          </p:nvPr>
        </p:nvSpPr>
        <p:spPr>
          <a:xfrm>
            <a:off x="358775" y="1412776"/>
            <a:ext cx="8785225" cy="5329238"/>
          </a:xfrm>
        </p:spPr>
        <p:txBody>
          <a:bodyPr rtlCol="0">
            <a:noAutofit/>
          </a:bodyPr>
          <a:lstStyle/>
          <a:p>
            <a:pPr>
              <a:lnSpc>
                <a:spcPct val="80000"/>
              </a:lnSpc>
              <a:defRPr/>
            </a:pPr>
            <a:r>
              <a:rPr altLang="en-US" sz="3200" dirty="0">
                <a:solidFill>
                  <a:srgbClr val="000000"/>
                </a:solidFill>
                <a:latin typeface="標楷體" panose="03000509000000000000" pitchFamily="65" charset="-120"/>
                <a:ea typeface="標楷體" panose="03000509000000000000" pitchFamily="65" charset="-120"/>
              </a:rPr>
              <a:t>聯合辦理的招生管道分成</a:t>
            </a:r>
            <a:r>
              <a:rPr lang="en-US" altLang="zh-TW" sz="3200" dirty="0">
                <a:solidFill>
                  <a:srgbClr val="000000"/>
                </a:solidFill>
                <a:latin typeface="標楷體" panose="03000509000000000000" pitchFamily="65" charset="-120"/>
                <a:ea typeface="標楷體" panose="03000509000000000000" pitchFamily="65" charset="-120"/>
              </a:rPr>
              <a:t>2</a:t>
            </a:r>
            <a:r>
              <a:rPr altLang="en-US" sz="3200" dirty="0">
                <a:solidFill>
                  <a:srgbClr val="000000"/>
                </a:solidFill>
                <a:latin typeface="標楷體" panose="03000509000000000000" pitchFamily="65" charset="-120"/>
                <a:ea typeface="標楷體" panose="03000509000000000000" pitchFamily="65" charset="-120"/>
              </a:rPr>
              <a:t>個</a:t>
            </a:r>
            <a:endParaRPr lang="en-US" altLang="zh-TW" sz="3200" dirty="0">
              <a:solidFill>
                <a:srgbClr val="000000"/>
              </a:solidFill>
              <a:latin typeface="標楷體" panose="03000509000000000000" pitchFamily="65" charset="-120"/>
              <a:ea typeface="標楷體" panose="03000509000000000000" pitchFamily="65" charset="-120"/>
            </a:endParaRPr>
          </a:p>
          <a:p>
            <a:pPr marL="0" indent="0">
              <a:lnSpc>
                <a:spcPct val="80000"/>
              </a:lnSpc>
              <a:buFont typeface="Arial" pitchFamily="34" charset="0"/>
              <a:buNone/>
              <a:defRPr/>
            </a:pPr>
            <a:r>
              <a:rPr altLang="en-US" sz="3200" dirty="0">
                <a:solidFill>
                  <a:srgbClr val="000000"/>
                </a:solidFill>
                <a:latin typeface="標楷體" panose="03000509000000000000" pitchFamily="65" charset="-120"/>
                <a:ea typeface="標楷體" panose="03000509000000000000" pitchFamily="65" charset="-120"/>
              </a:rPr>
              <a:t>  </a:t>
            </a:r>
            <a:r>
              <a:rPr lang="en-US" altLang="zh-TW" sz="3200" dirty="0">
                <a:solidFill>
                  <a:srgbClr val="000000"/>
                </a:solidFill>
                <a:latin typeface="標楷體" panose="03000509000000000000" pitchFamily="65" charset="-120"/>
                <a:ea typeface="標楷體" panose="03000509000000000000" pitchFamily="65" charset="-120"/>
              </a:rPr>
              <a:t>(</a:t>
            </a:r>
            <a:r>
              <a:rPr altLang="en-US" sz="3200" dirty="0">
                <a:solidFill>
                  <a:srgbClr val="000000"/>
                </a:solidFill>
                <a:latin typeface="標楷體" panose="03000509000000000000" pitchFamily="65" charset="-120"/>
                <a:ea typeface="標楷體" panose="03000509000000000000" pitchFamily="65" charset="-120"/>
              </a:rPr>
              <a:t>一</a:t>
            </a:r>
            <a:r>
              <a:rPr lang="en-US" altLang="zh-TW" sz="3200" dirty="0">
                <a:solidFill>
                  <a:srgbClr val="000000"/>
                </a:solidFill>
                <a:latin typeface="標楷體" panose="03000509000000000000" pitchFamily="65" charset="-120"/>
                <a:ea typeface="標楷體" panose="03000509000000000000" pitchFamily="65" charset="-120"/>
              </a:rPr>
              <a:t>)</a:t>
            </a:r>
            <a:r>
              <a:rPr altLang="en-US" sz="3200" dirty="0">
                <a:solidFill>
                  <a:srgbClr val="000000"/>
                </a:solidFill>
                <a:latin typeface="標楷體" panose="03000509000000000000" pitchFamily="65" charset="-120"/>
                <a:ea typeface="標楷體" panose="03000509000000000000" pitchFamily="65" charset="-120"/>
              </a:rPr>
              <a:t>甄選入學聯合分發</a:t>
            </a:r>
            <a:endParaRPr lang="en-US" altLang="zh-TW" sz="3200" dirty="0">
              <a:solidFill>
                <a:srgbClr val="000000"/>
              </a:solidFill>
              <a:latin typeface="標楷體" panose="03000509000000000000" pitchFamily="65" charset="-120"/>
              <a:ea typeface="標楷體" panose="03000509000000000000" pitchFamily="65" charset="-120"/>
            </a:endParaRPr>
          </a:p>
          <a:p>
            <a:pPr marL="0" indent="0">
              <a:lnSpc>
                <a:spcPct val="80000"/>
              </a:lnSpc>
              <a:buFont typeface="Arial" pitchFamily="34" charset="0"/>
              <a:buNone/>
              <a:defRPr/>
            </a:pPr>
            <a:r>
              <a:rPr altLang="en-US" sz="3200" dirty="0">
                <a:solidFill>
                  <a:srgbClr val="000000"/>
                </a:solidFill>
                <a:latin typeface="標楷體" panose="03000509000000000000" pitchFamily="65" charset="-120"/>
                <a:ea typeface="標楷體" panose="03000509000000000000" pitchFamily="65" charset="-120"/>
              </a:rPr>
              <a:t>      </a:t>
            </a:r>
            <a:r>
              <a:rPr lang="en-US" altLang="zh-TW" sz="3200" dirty="0">
                <a:solidFill>
                  <a:srgbClr val="000000"/>
                </a:solidFill>
                <a:latin typeface="標楷體" panose="03000509000000000000" pitchFamily="65" charset="-120"/>
                <a:ea typeface="標楷體" panose="03000509000000000000" pitchFamily="65" charset="-120"/>
              </a:rPr>
              <a:t>1.</a:t>
            </a:r>
            <a:r>
              <a:rPr altLang="en-US" sz="4400" b="1" dirty="0">
                <a:solidFill>
                  <a:srgbClr val="FF0000"/>
                </a:solidFill>
                <a:latin typeface="標楷體" panose="03000509000000000000" pitchFamily="65" charset="-120"/>
                <a:ea typeface="標楷體" panose="03000509000000000000" pitchFamily="65" charset="-120"/>
              </a:rPr>
              <a:t>需參加聯合術科測驗</a:t>
            </a:r>
            <a:endParaRPr lang="en-US" altLang="zh-TW" sz="4400" b="1" dirty="0">
              <a:solidFill>
                <a:srgbClr val="FF0000"/>
              </a:solidFill>
              <a:latin typeface="標楷體" panose="03000509000000000000" pitchFamily="65" charset="-120"/>
              <a:ea typeface="標楷體" panose="03000509000000000000" pitchFamily="65" charset="-120"/>
            </a:endParaRPr>
          </a:p>
          <a:p>
            <a:pPr marL="0" indent="0">
              <a:lnSpc>
                <a:spcPct val="80000"/>
              </a:lnSpc>
              <a:buFont typeface="Arial" pitchFamily="34" charset="0"/>
              <a:buNone/>
              <a:defRPr/>
            </a:pPr>
            <a:r>
              <a:rPr altLang="en-US" sz="3200" dirty="0">
                <a:solidFill>
                  <a:srgbClr val="000000"/>
                </a:solidFill>
                <a:latin typeface="標楷體" panose="03000509000000000000" pitchFamily="65" charset="-120"/>
                <a:ea typeface="標楷體" panose="03000509000000000000" pitchFamily="65" charset="-120"/>
              </a:rPr>
              <a:t>      </a:t>
            </a:r>
            <a:r>
              <a:rPr lang="en-US" altLang="zh-TW" sz="3200" dirty="0">
                <a:solidFill>
                  <a:srgbClr val="000000"/>
                </a:solidFill>
                <a:latin typeface="標楷體" panose="03000509000000000000" pitchFamily="65" charset="-120"/>
                <a:ea typeface="標楷體" panose="03000509000000000000" pitchFamily="65" charset="-120"/>
              </a:rPr>
              <a:t>2.</a:t>
            </a:r>
            <a:r>
              <a:rPr altLang="en-US" sz="3200" dirty="0">
                <a:solidFill>
                  <a:srgbClr val="000000"/>
                </a:solidFill>
                <a:latin typeface="標楷體" panose="03000509000000000000" pitchFamily="65" charset="-120"/>
                <a:ea typeface="標楷體" panose="03000509000000000000" pitchFamily="65" charset="-120"/>
              </a:rPr>
              <a:t>線上報名</a:t>
            </a:r>
            <a:endParaRPr lang="en-US" altLang="zh-TW" sz="3200" dirty="0">
              <a:solidFill>
                <a:srgbClr val="000000"/>
              </a:solidFill>
              <a:latin typeface="標楷體" panose="03000509000000000000" pitchFamily="65" charset="-120"/>
              <a:ea typeface="標楷體" panose="03000509000000000000" pitchFamily="65" charset="-120"/>
            </a:endParaRPr>
          </a:p>
          <a:p>
            <a:pPr marL="0" indent="0">
              <a:lnSpc>
                <a:spcPct val="80000"/>
              </a:lnSpc>
              <a:buFont typeface="Arial" pitchFamily="34" charset="0"/>
              <a:buNone/>
              <a:defRPr/>
            </a:pPr>
            <a:r>
              <a:rPr altLang="en-US" sz="3200" dirty="0">
                <a:solidFill>
                  <a:srgbClr val="000000"/>
                </a:solidFill>
                <a:latin typeface="標楷體" panose="03000509000000000000" pitchFamily="65" charset="-120"/>
                <a:ea typeface="標楷體" panose="03000509000000000000" pitchFamily="65" charset="-120"/>
              </a:rPr>
              <a:t>      </a:t>
            </a:r>
            <a:r>
              <a:rPr lang="en-US" altLang="zh-TW" sz="3200" dirty="0">
                <a:solidFill>
                  <a:srgbClr val="000000"/>
                </a:solidFill>
                <a:latin typeface="標楷體" panose="03000509000000000000" pitchFamily="65" charset="-120"/>
                <a:ea typeface="標楷體" panose="03000509000000000000" pitchFamily="65" charset="-120"/>
              </a:rPr>
              <a:t>3.</a:t>
            </a:r>
            <a:r>
              <a:rPr altLang="en-US" sz="3200" dirty="0">
                <a:solidFill>
                  <a:srgbClr val="000000"/>
                </a:solidFill>
                <a:latin typeface="標楷體" panose="03000509000000000000" pitchFamily="65" charset="-120"/>
                <a:ea typeface="標楷體" panose="03000509000000000000" pitchFamily="65" charset="-120"/>
              </a:rPr>
              <a:t>成績採計與選校登記序號</a:t>
            </a:r>
            <a:r>
              <a:rPr lang="en-US" altLang="zh-TW" sz="1800" b="1" dirty="0">
                <a:solidFill>
                  <a:srgbClr val="FF0000"/>
                </a:solidFill>
                <a:latin typeface="標楷體" panose="03000509000000000000" pitchFamily="65" charset="-120"/>
                <a:ea typeface="標楷體" panose="03000509000000000000" pitchFamily="65" charset="-120"/>
              </a:rPr>
              <a:t>(</a:t>
            </a:r>
            <a:r>
              <a:rPr altLang="en-US" sz="1800" b="1" dirty="0">
                <a:solidFill>
                  <a:srgbClr val="FF0000"/>
                </a:solidFill>
                <a:latin typeface="標楷體" panose="03000509000000000000" pitchFamily="65" charset="-120"/>
                <a:ea typeface="標楷體" panose="03000509000000000000" pitchFamily="65" charset="-120"/>
              </a:rPr>
              <a:t>依甄選總成績</a:t>
            </a:r>
            <a:r>
              <a:rPr lang="en-US" altLang="zh-TW" sz="1800" b="1" dirty="0">
                <a:solidFill>
                  <a:srgbClr val="FF0000"/>
                </a:solidFill>
                <a:latin typeface="標楷體" panose="03000509000000000000" pitchFamily="65" charset="-120"/>
                <a:ea typeface="標楷體" panose="03000509000000000000" pitchFamily="65" charset="-120"/>
              </a:rPr>
              <a:t>)</a:t>
            </a:r>
          </a:p>
          <a:p>
            <a:pPr marL="0" indent="0">
              <a:lnSpc>
                <a:spcPct val="80000"/>
              </a:lnSpc>
              <a:buFont typeface="Arial" pitchFamily="34" charset="0"/>
              <a:buNone/>
              <a:defRPr/>
            </a:pPr>
            <a:r>
              <a:rPr altLang="en-US" sz="3200" dirty="0">
                <a:solidFill>
                  <a:srgbClr val="000000"/>
                </a:solidFill>
                <a:latin typeface="標楷體" panose="03000509000000000000" pitchFamily="65" charset="-120"/>
                <a:ea typeface="標楷體" panose="03000509000000000000" pitchFamily="65" charset="-120"/>
              </a:rPr>
              <a:t>  </a:t>
            </a:r>
            <a:r>
              <a:rPr lang="en-US" altLang="zh-TW" sz="3200" dirty="0">
                <a:solidFill>
                  <a:srgbClr val="000000"/>
                </a:solidFill>
                <a:latin typeface="標楷體" panose="03000509000000000000" pitchFamily="65" charset="-120"/>
                <a:ea typeface="標楷體" panose="03000509000000000000" pitchFamily="65" charset="-120"/>
              </a:rPr>
              <a:t>(</a:t>
            </a:r>
            <a:r>
              <a:rPr altLang="en-US" sz="3200" dirty="0">
                <a:solidFill>
                  <a:srgbClr val="000000"/>
                </a:solidFill>
                <a:latin typeface="標楷體" panose="03000509000000000000" pitchFamily="65" charset="-120"/>
                <a:ea typeface="標楷體" panose="03000509000000000000" pitchFamily="65" charset="-120"/>
              </a:rPr>
              <a:t>二</a:t>
            </a:r>
            <a:r>
              <a:rPr lang="en-US" altLang="zh-TW" sz="3200" dirty="0">
                <a:solidFill>
                  <a:srgbClr val="000000"/>
                </a:solidFill>
                <a:latin typeface="標楷體" panose="03000509000000000000" pitchFamily="65" charset="-120"/>
                <a:ea typeface="標楷體" panose="03000509000000000000" pitchFamily="65" charset="-120"/>
              </a:rPr>
              <a:t>)</a:t>
            </a:r>
            <a:r>
              <a:rPr altLang="en-US" sz="3200" dirty="0">
                <a:solidFill>
                  <a:srgbClr val="000000"/>
                </a:solidFill>
                <a:latin typeface="標楷體" panose="03000509000000000000" pitchFamily="65" charset="-120"/>
                <a:ea typeface="標楷體" panose="03000509000000000000" pitchFamily="65" charset="-120"/>
              </a:rPr>
              <a:t>競賽表現入學 </a:t>
            </a:r>
            <a:endParaRPr lang="en-US" altLang="zh-TW" sz="3200" dirty="0">
              <a:solidFill>
                <a:srgbClr val="000000"/>
              </a:solidFill>
              <a:latin typeface="標楷體" panose="03000509000000000000" pitchFamily="65" charset="-120"/>
              <a:ea typeface="標楷體" panose="03000509000000000000" pitchFamily="65" charset="-120"/>
            </a:endParaRPr>
          </a:p>
          <a:p>
            <a:pPr marL="0" indent="0">
              <a:spcBef>
                <a:spcPct val="0"/>
              </a:spcBef>
              <a:buFont typeface="Arial" pitchFamily="34" charset="0"/>
              <a:buNone/>
              <a:defRPr/>
            </a:pPr>
            <a:r>
              <a:rPr kumimoji="1" altLang="en-US" sz="3200" dirty="0">
                <a:solidFill>
                  <a:srgbClr val="000000"/>
                </a:solidFill>
                <a:latin typeface="標楷體" pitchFamily="65" charset="-120"/>
                <a:ea typeface="標楷體" pitchFamily="65" charset="-120"/>
              </a:rPr>
              <a:t>      </a:t>
            </a:r>
            <a:r>
              <a:rPr lang="en-US" altLang="zh-TW" sz="3200" dirty="0">
                <a:solidFill>
                  <a:srgbClr val="000000"/>
                </a:solidFill>
                <a:latin typeface="標楷體" panose="03000509000000000000" pitchFamily="65" charset="-120"/>
                <a:ea typeface="標楷體" panose="03000509000000000000" pitchFamily="65" charset="-120"/>
              </a:rPr>
              <a:t>1.</a:t>
            </a:r>
            <a:r>
              <a:rPr altLang="en-US" sz="4800" b="1" dirty="0" smtClean="0">
                <a:solidFill>
                  <a:srgbClr val="FF0000"/>
                </a:solidFill>
                <a:latin typeface="標楷體" panose="03000509000000000000" pitchFamily="65" charset="-120"/>
                <a:ea typeface="標楷體" panose="03000509000000000000" pitchFamily="65" charset="-120"/>
              </a:rPr>
              <a:t>優異競賽成績</a:t>
            </a:r>
            <a:r>
              <a:rPr lang="en-US" altLang="en-US" sz="4800" b="1" dirty="0" smtClean="0">
                <a:solidFill>
                  <a:srgbClr val="FF0000"/>
                </a:solidFill>
                <a:latin typeface="標楷體" panose="03000509000000000000" pitchFamily="65" charset="-120"/>
                <a:ea typeface="標楷體" panose="03000509000000000000" pitchFamily="65" charset="-120"/>
              </a:rPr>
              <a:t>                          </a:t>
            </a:r>
          </a:p>
          <a:p>
            <a:pPr marL="0" indent="0">
              <a:spcBef>
                <a:spcPct val="0"/>
              </a:spcBef>
              <a:buFont typeface="Arial" pitchFamily="34" charset="0"/>
              <a:buNone/>
              <a:defRPr/>
            </a:pPr>
            <a:r>
              <a:rPr lang="en-US" altLang="zh-TW" sz="2000" b="1" dirty="0">
                <a:solidFill>
                  <a:srgbClr val="FF0000"/>
                </a:solidFill>
                <a:latin typeface="標楷體" panose="03000509000000000000" pitchFamily="65" charset="-120"/>
                <a:ea typeface="標楷體" panose="03000509000000000000" pitchFamily="65" charset="-120"/>
              </a:rPr>
              <a:t> </a:t>
            </a:r>
            <a:r>
              <a:rPr lang="en-US" altLang="zh-TW" sz="2000" b="1" dirty="0" smtClean="0">
                <a:solidFill>
                  <a:srgbClr val="FF0000"/>
                </a:solidFill>
                <a:latin typeface="標楷體" panose="03000509000000000000" pitchFamily="65" charset="-120"/>
                <a:ea typeface="標楷體" panose="03000509000000000000" pitchFamily="65" charset="-120"/>
              </a:rPr>
              <a:t>    </a:t>
            </a:r>
            <a:r>
              <a:rPr lang="en-US" altLang="zh-TW" sz="2400" b="1" dirty="0" smtClean="0">
                <a:solidFill>
                  <a:srgbClr val="FF0000"/>
                </a:solidFill>
                <a:latin typeface="標楷體" panose="03000509000000000000" pitchFamily="65" charset="-120"/>
                <a:ea typeface="標楷體" panose="03000509000000000000" pitchFamily="65" charset="-120"/>
              </a:rPr>
              <a:t>(</a:t>
            </a:r>
            <a:r>
              <a:rPr altLang="en-US" sz="2400" b="1" dirty="0">
                <a:solidFill>
                  <a:srgbClr val="FF0000"/>
                </a:solidFill>
                <a:latin typeface="標楷體" panose="03000509000000000000" pitchFamily="65" charset="-120"/>
                <a:ea typeface="標楷體" panose="03000509000000000000" pitchFamily="65" charset="-120"/>
              </a:rPr>
              <a:t>依藝術才能類學生競賽表現採認參照標準進行書面審查</a:t>
            </a:r>
            <a:r>
              <a:rPr lang="en-US" altLang="zh-TW" sz="2400" b="1" dirty="0">
                <a:solidFill>
                  <a:srgbClr val="FF0000"/>
                </a:solidFill>
                <a:latin typeface="標楷體" panose="03000509000000000000" pitchFamily="65" charset="-120"/>
                <a:ea typeface="標楷體" panose="03000509000000000000" pitchFamily="65" charset="-120"/>
              </a:rPr>
              <a:t>)</a:t>
            </a:r>
          </a:p>
          <a:p>
            <a:pPr marL="0" indent="0">
              <a:spcBef>
                <a:spcPct val="0"/>
              </a:spcBef>
              <a:buFont typeface="Arial" pitchFamily="34" charset="0"/>
              <a:buNone/>
              <a:defRPr/>
            </a:pPr>
            <a:r>
              <a:rPr altLang="en-US" sz="3200" dirty="0">
                <a:solidFill>
                  <a:srgbClr val="000000"/>
                </a:solidFill>
                <a:latin typeface="標楷體" panose="03000509000000000000" pitchFamily="65" charset="-120"/>
                <a:ea typeface="標楷體" panose="03000509000000000000" pitchFamily="65" charset="-120"/>
              </a:rPr>
              <a:t>      </a:t>
            </a:r>
            <a:r>
              <a:rPr lang="en-US" altLang="zh-TW" sz="3200" dirty="0">
                <a:solidFill>
                  <a:srgbClr val="000000"/>
                </a:solidFill>
                <a:latin typeface="標楷體" panose="03000509000000000000" pitchFamily="65" charset="-120"/>
                <a:ea typeface="標楷體" panose="03000509000000000000" pitchFamily="65" charset="-120"/>
              </a:rPr>
              <a:t>2.</a:t>
            </a:r>
            <a:r>
              <a:rPr altLang="en-US" sz="3200" dirty="0">
                <a:solidFill>
                  <a:srgbClr val="000000"/>
                </a:solidFill>
                <a:latin typeface="標楷體" panose="03000509000000000000" pitchFamily="65" charset="-120"/>
                <a:ea typeface="標楷體" panose="03000509000000000000" pitchFamily="65" charset="-120"/>
              </a:rPr>
              <a:t>審查結果送鑑定是否通過</a:t>
            </a:r>
            <a:endParaRPr lang="en-US" altLang="zh-TW" sz="3200" b="1" dirty="0">
              <a:solidFill>
                <a:srgbClr val="C00000"/>
              </a:solidFill>
              <a:latin typeface="標楷體" panose="03000509000000000000" pitchFamily="65" charset="-120"/>
              <a:ea typeface="標楷體" panose="03000509000000000000" pitchFamily="65" charset="-120"/>
            </a:endParaRPr>
          </a:p>
        </p:txBody>
      </p:sp>
      <p:sp>
        <p:nvSpPr>
          <p:cNvPr id="59396" name="投影片編號版面配置區 3"/>
          <p:cNvSpPr>
            <a:spLocks noGrp="1"/>
          </p:cNvSpPr>
          <p:nvPr>
            <p:ph type="sldNum" sz="quarter" idx="12"/>
          </p:nvPr>
        </p:nvSpPr>
        <p:spPr bwMode="auto">
          <a:xfrm>
            <a:off x="330200" y="6411913"/>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B8095223-4067-4467-AE9A-6C531C418509}" type="slidenum">
              <a:rPr lang="zh-TW" altLang="en-US" sz="1200" b="1" smtClean="0">
                <a:solidFill>
                  <a:srgbClr val="000000"/>
                </a:solidFill>
                <a:latin typeface="Arial" pitchFamily="34" charset="0"/>
                <a:ea typeface="新細明體" pitchFamily="18" charset="-120"/>
              </a:rPr>
              <a:pPr>
                <a:spcBef>
                  <a:spcPct val="0"/>
                </a:spcBef>
                <a:buFontTx/>
                <a:buNone/>
              </a:pPr>
              <a:t>73</a:t>
            </a:fld>
            <a:endParaRPr lang="zh-TW" altLang="en-US" sz="1200" b="1">
              <a:solidFill>
                <a:srgbClr val="000000"/>
              </a:solidFill>
              <a:latin typeface="Arial" pitchFamily="34" charset="0"/>
              <a:ea typeface="新細明體" pitchFamily="18" charset="-120"/>
            </a:endParaRPr>
          </a:p>
        </p:txBody>
      </p:sp>
    </p:spTree>
    <p:extLst>
      <p:ext uri="{BB962C8B-B14F-4D97-AF65-F5344CB8AC3E}">
        <p14:creationId xmlns:p14="http://schemas.microsoft.com/office/powerpoint/2010/main" val="3187348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66713" y="363538"/>
            <a:ext cx="4448175" cy="822325"/>
          </a:xfrm>
        </p:spPr>
        <p:txBody>
          <a:bodyPr>
            <a:normAutofit fontScale="90000"/>
          </a:bodyPr>
          <a:lstStyle/>
          <a:p>
            <a:pPr eaLnBrk="1" hangingPunct="1"/>
            <a:r>
              <a:rPr altLang="en-US">
                <a:latin typeface="標楷體" pitchFamily="65" charset="-120"/>
                <a:ea typeface="標楷體" pitchFamily="65" charset="-120"/>
                <a:cs typeface="華康仿宋體W6"/>
              </a:rPr>
              <a:t>甄選入學招生作業</a:t>
            </a:r>
            <a:endParaRPr lang="en-US" altLang="zh-TW">
              <a:latin typeface="標楷體" pitchFamily="65" charset="-120"/>
              <a:ea typeface="標楷體" pitchFamily="65" charset="-120"/>
              <a:cs typeface="華康仿宋體W6"/>
            </a:endParaRPr>
          </a:p>
        </p:txBody>
      </p:sp>
      <p:sp>
        <p:nvSpPr>
          <p:cNvPr id="4" name="Freeform 17"/>
          <p:cNvSpPr>
            <a:spLocks noEditPoints="1"/>
          </p:cNvSpPr>
          <p:nvPr/>
        </p:nvSpPr>
        <p:spPr bwMode="gray">
          <a:xfrm>
            <a:off x="738554" y="1981200"/>
            <a:ext cx="5662246" cy="40386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solidFill>
            <a:srgbClr val="FF6699"/>
          </a:solidFill>
          <a:ln>
            <a:headEnd/>
            <a:tailEnd/>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kumimoji="0" lang="zh-TW" altLang="en-US"/>
          </a:p>
        </p:txBody>
      </p:sp>
      <p:sp>
        <p:nvSpPr>
          <p:cNvPr id="60422" name="Oval 20"/>
          <p:cNvSpPr>
            <a:spLocks noChangeArrowheads="1"/>
          </p:cNvSpPr>
          <p:nvPr/>
        </p:nvSpPr>
        <p:spPr bwMode="gray">
          <a:xfrm rot="-723406">
            <a:off x="3681413" y="4927600"/>
            <a:ext cx="1076325" cy="66675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23" name="Oval 21"/>
          <p:cNvSpPr>
            <a:spLocks noChangeArrowheads="1"/>
          </p:cNvSpPr>
          <p:nvPr/>
        </p:nvSpPr>
        <p:spPr bwMode="gray">
          <a:xfrm>
            <a:off x="3629025" y="3708400"/>
            <a:ext cx="1277938" cy="1706563"/>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24" name="Oval 22"/>
          <p:cNvSpPr>
            <a:spLocks noChangeArrowheads="1"/>
          </p:cNvSpPr>
          <p:nvPr/>
        </p:nvSpPr>
        <p:spPr bwMode="gray">
          <a:xfrm>
            <a:off x="3644900" y="3717925"/>
            <a:ext cx="1247775" cy="16637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25" name="Oval 23"/>
          <p:cNvSpPr>
            <a:spLocks noChangeArrowheads="1"/>
          </p:cNvSpPr>
          <p:nvPr/>
        </p:nvSpPr>
        <p:spPr bwMode="gray">
          <a:xfrm>
            <a:off x="3657600" y="3733800"/>
            <a:ext cx="1187450" cy="15557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26" name="Oval 24"/>
          <p:cNvSpPr>
            <a:spLocks noChangeArrowheads="1"/>
          </p:cNvSpPr>
          <p:nvPr/>
        </p:nvSpPr>
        <p:spPr bwMode="gray">
          <a:xfrm>
            <a:off x="3727450" y="3778250"/>
            <a:ext cx="1055688" cy="126206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27" name="Text Box 25"/>
          <p:cNvSpPr txBox="1">
            <a:spLocks noChangeArrowheads="1"/>
          </p:cNvSpPr>
          <p:nvPr/>
        </p:nvSpPr>
        <p:spPr bwMode="gray">
          <a:xfrm>
            <a:off x="3752850" y="4005263"/>
            <a:ext cx="10048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kumimoji="0" lang="zh-TW" altLang="en-US" sz="3200" b="1" dirty="0">
                <a:solidFill>
                  <a:srgbClr val="008000"/>
                </a:solidFill>
                <a:latin typeface="+mn-ea"/>
                <a:ea typeface="+mn-ea"/>
                <a:cs typeface="華康仿宋體W6"/>
              </a:rPr>
              <a:t>分發</a:t>
            </a:r>
          </a:p>
          <a:p>
            <a:pPr algn="ctr" eaLnBrk="1" hangingPunct="1">
              <a:spcBef>
                <a:spcPct val="0"/>
              </a:spcBef>
              <a:buFontTx/>
              <a:buNone/>
            </a:pPr>
            <a:r>
              <a:rPr kumimoji="0" lang="zh-TW" altLang="en-US" sz="3200" b="1" dirty="0">
                <a:solidFill>
                  <a:srgbClr val="008000"/>
                </a:solidFill>
                <a:latin typeface="+mn-ea"/>
                <a:ea typeface="+mn-ea"/>
                <a:cs typeface="華康仿宋體W6"/>
              </a:rPr>
              <a:t>作業</a:t>
            </a:r>
          </a:p>
        </p:txBody>
      </p:sp>
      <p:sp>
        <p:nvSpPr>
          <p:cNvPr id="60428" name="Oval 27"/>
          <p:cNvSpPr>
            <a:spLocks noChangeArrowheads="1"/>
          </p:cNvSpPr>
          <p:nvPr/>
        </p:nvSpPr>
        <p:spPr bwMode="gray">
          <a:xfrm rot="-772996">
            <a:off x="2308225" y="4318000"/>
            <a:ext cx="850900" cy="609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29" name="Oval 29"/>
          <p:cNvSpPr>
            <a:spLocks noChangeArrowheads="1"/>
          </p:cNvSpPr>
          <p:nvPr/>
        </p:nvSpPr>
        <p:spPr bwMode="gray">
          <a:xfrm>
            <a:off x="1484313" y="3387725"/>
            <a:ext cx="1028700" cy="144145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0" name="Oval 30"/>
          <p:cNvSpPr>
            <a:spLocks noChangeArrowheads="1"/>
          </p:cNvSpPr>
          <p:nvPr/>
        </p:nvSpPr>
        <p:spPr bwMode="gray">
          <a:xfrm>
            <a:off x="1541463" y="3379788"/>
            <a:ext cx="1003300" cy="1404937"/>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1" name="Oval 31"/>
          <p:cNvSpPr>
            <a:spLocks noChangeArrowheads="1"/>
          </p:cNvSpPr>
          <p:nvPr/>
        </p:nvSpPr>
        <p:spPr bwMode="gray">
          <a:xfrm>
            <a:off x="1522413" y="3402013"/>
            <a:ext cx="954087" cy="131286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2" name="Oval 32"/>
          <p:cNvSpPr>
            <a:spLocks noChangeArrowheads="1"/>
          </p:cNvSpPr>
          <p:nvPr/>
        </p:nvSpPr>
        <p:spPr bwMode="gray">
          <a:xfrm>
            <a:off x="1614488" y="3492500"/>
            <a:ext cx="849312" cy="106521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dirty="0">
              <a:latin typeface="+mn-ea"/>
              <a:ea typeface="+mn-ea"/>
              <a:cs typeface="華康仿宋體W6"/>
            </a:endParaRPr>
          </a:p>
        </p:txBody>
      </p:sp>
      <p:sp>
        <p:nvSpPr>
          <p:cNvPr id="60433" name="Text Box 33"/>
          <p:cNvSpPr txBox="1">
            <a:spLocks noChangeArrowheads="1"/>
          </p:cNvSpPr>
          <p:nvPr/>
        </p:nvSpPr>
        <p:spPr bwMode="gray">
          <a:xfrm>
            <a:off x="1417638" y="379095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kumimoji="0" lang="zh-TW" altLang="en-US" sz="1800" b="1" dirty="0">
                <a:latin typeface="+mj-ea"/>
                <a:ea typeface="+mj-ea"/>
                <a:cs typeface="華康仿宋體W6"/>
              </a:rPr>
              <a:t>國中</a:t>
            </a:r>
          </a:p>
          <a:p>
            <a:pPr algn="ctr" eaLnBrk="1" hangingPunct="1">
              <a:spcBef>
                <a:spcPct val="0"/>
              </a:spcBef>
              <a:buFontTx/>
              <a:buNone/>
            </a:pPr>
            <a:r>
              <a:rPr kumimoji="0" lang="zh-TW" altLang="en-US" sz="1800" b="1" dirty="0">
                <a:latin typeface="+mj-ea"/>
                <a:ea typeface="+mj-ea"/>
                <a:cs typeface="華康仿宋體W6"/>
              </a:rPr>
              <a:t>教育會考</a:t>
            </a:r>
          </a:p>
        </p:txBody>
      </p:sp>
      <p:sp>
        <p:nvSpPr>
          <p:cNvPr id="60434" name="Oval 35"/>
          <p:cNvSpPr>
            <a:spLocks noChangeArrowheads="1"/>
          </p:cNvSpPr>
          <p:nvPr/>
        </p:nvSpPr>
        <p:spPr bwMode="gray">
          <a:xfrm>
            <a:off x="2057400" y="2562225"/>
            <a:ext cx="685800" cy="5334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5" name="Oval 36"/>
          <p:cNvSpPr>
            <a:spLocks noChangeArrowheads="1"/>
          </p:cNvSpPr>
          <p:nvPr/>
        </p:nvSpPr>
        <p:spPr bwMode="gray">
          <a:xfrm>
            <a:off x="2114550" y="1955800"/>
            <a:ext cx="768350" cy="102393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6" name="Oval 37"/>
          <p:cNvSpPr>
            <a:spLocks noChangeArrowheads="1"/>
          </p:cNvSpPr>
          <p:nvPr/>
        </p:nvSpPr>
        <p:spPr bwMode="gray">
          <a:xfrm>
            <a:off x="2051050" y="1960563"/>
            <a:ext cx="750888" cy="10001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7" name="Oval 38"/>
          <p:cNvSpPr>
            <a:spLocks noChangeArrowheads="1"/>
          </p:cNvSpPr>
          <p:nvPr/>
        </p:nvSpPr>
        <p:spPr bwMode="gray">
          <a:xfrm>
            <a:off x="2111375" y="2027238"/>
            <a:ext cx="712788" cy="9334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8" name="Oval 39"/>
          <p:cNvSpPr>
            <a:spLocks noChangeArrowheads="1"/>
          </p:cNvSpPr>
          <p:nvPr/>
        </p:nvSpPr>
        <p:spPr bwMode="gray">
          <a:xfrm>
            <a:off x="2173288" y="1997075"/>
            <a:ext cx="635000" cy="757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39" name="Text Box 40"/>
          <p:cNvSpPr txBox="1">
            <a:spLocks noChangeArrowheads="1"/>
          </p:cNvSpPr>
          <p:nvPr/>
        </p:nvSpPr>
        <p:spPr bwMode="gray">
          <a:xfrm>
            <a:off x="2165350" y="2135188"/>
            <a:ext cx="646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kumimoji="0" lang="zh-TW" altLang="en-US" sz="1800" b="1" dirty="0">
                <a:latin typeface="微軟正黑體" panose="020B0604030504040204" pitchFamily="34" charset="-120"/>
                <a:ea typeface="微軟正黑體" panose="020B0604030504040204" pitchFamily="34" charset="-120"/>
                <a:cs typeface="華康仿宋體W6"/>
              </a:rPr>
              <a:t>術科</a:t>
            </a:r>
          </a:p>
          <a:p>
            <a:pPr algn="ctr" eaLnBrk="1" hangingPunct="1">
              <a:spcBef>
                <a:spcPct val="0"/>
              </a:spcBef>
              <a:buFontTx/>
              <a:buNone/>
            </a:pPr>
            <a:r>
              <a:rPr kumimoji="0" lang="zh-TW" altLang="en-US" sz="1800" b="1" dirty="0">
                <a:latin typeface="微軟正黑體" panose="020B0604030504040204" pitchFamily="34" charset="-120"/>
                <a:ea typeface="微軟正黑體" panose="020B0604030504040204" pitchFamily="34" charset="-120"/>
                <a:cs typeface="華康仿宋體W6"/>
              </a:rPr>
              <a:t>測驗</a:t>
            </a:r>
          </a:p>
        </p:txBody>
      </p:sp>
      <p:sp>
        <p:nvSpPr>
          <p:cNvPr id="60440" name="AutoShape 48"/>
          <p:cNvSpPr>
            <a:spLocks noChangeArrowheads="1"/>
          </p:cNvSpPr>
          <p:nvPr/>
        </p:nvSpPr>
        <p:spPr bwMode="auto">
          <a:xfrm>
            <a:off x="4113213" y="3240088"/>
            <a:ext cx="2809875" cy="7540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kumimoji="0" lang="zh-TW" altLang="en-US" sz="2800" b="1" dirty="0">
                <a:solidFill>
                  <a:srgbClr val="0000FF"/>
                </a:solidFill>
                <a:latin typeface="Verdana" pitchFamily="34" charset="0"/>
                <a:ea typeface="華康仿宋體W6"/>
                <a:cs typeface="華康仿宋體W6"/>
              </a:rPr>
              <a:t>術科測驗</a:t>
            </a:r>
            <a:endParaRPr kumimoji="0" lang="en-US" altLang="zh-TW" sz="2800" b="1" dirty="0">
              <a:solidFill>
                <a:srgbClr val="0000FF"/>
              </a:solidFill>
              <a:latin typeface="Verdana" pitchFamily="34" charset="0"/>
              <a:ea typeface="華康仿宋體W6"/>
              <a:cs typeface="華康仿宋體W6"/>
            </a:endParaRPr>
          </a:p>
          <a:p>
            <a:pPr algn="ctr" eaLnBrk="1" hangingPunct="1">
              <a:spcBef>
                <a:spcPct val="0"/>
              </a:spcBef>
              <a:buFontTx/>
              <a:buNone/>
            </a:pPr>
            <a:r>
              <a:rPr kumimoji="0" lang="zh-TW" altLang="en-US" sz="2800" b="1" dirty="0">
                <a:solidFill>
                  <a:srgbClr val="0000FF"/>
                </a:solidFill>
                <a:latin typeface="Verdana" pitchFamily="34" charset="0"/>
                <a:ea typeface="華康仿宋體W6"/>
                <a:cs typeface="華康仿宋體W6"/>
              </a:rPr>
              <a:t> </a:t>
            </a:r>
            <a:r>
              <a:rPr kumimoji="0" lang="en-US" altLang="zh-TW" b="1" dirty="0">
                <a:solidFill>
                  <a:srgbClr val="0000FF"/>
                </a:solidFill>
                <a:latin typeface="Verdana" pitchFamily="34" charset="0"/>
                <a:ea typeface="華康仿宋體W6"/>
                <a:cs typeface="華康仿宋體W6"/>
              </a:rPr>
              <a:t>(4/14-4/15)</a:t>
            </a:r>
            <a:endParaRPr kumimoji="0" lang="zh-TW" altLang="en-US" b="1" dirty="0">
              <a:solidFill>
                <a:srgbClr val="0000FF"/>
              </a:solidFill>
              <a:latin typeface="Verdana" pitchFamily="34" charset="0"/>
              <a:ea typeface="華康仿宋體W6"/>
              <a:cs typeface="華康仿宋體W6"/>
            </a:endParaRPr>
          </a:p>
        </p:txBody>
      </p:sp>
      <p:sp>
        <p:nvSpPr>
          <p:cNvPr id="156721" name="Freeform 49"/>
          <p:cNvSpPr>
            <a:spLocks/>
          </p:cNvSpPr>
          <p:nvPr/>
        </p:nvSpPr>
        <p:spPr bwMode="gray">
          <a:xfrm rot="17165927" flipV="1">
            <a:off x="4895857" y="2319350"/>
            <a:ext cx="1236907" cy="64785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60000"/>
              <a:lumOff val="40000"/>
            </a:schemeClr>
          </a:solidFill>
          <a:ln>
            <a:solidFill>
              <a:schemeClr val="tx1"/>
            </a:solidFill>
          </a:ln>
          <a:scene3d>
            <a:camera prst="orthographicFront"/>
            <a:lightRig rig="threePt" dir="t"/>
          </a:scene3d>
          <a:sp3d>
            <a:bevelT w="139700" prst="cross"/>
          </a:sp3d>
          <a:extLst/>
        </p:spPr>
        <p:style>
          <a:lnRef idx="1">
            <a:schemeClr val="accent4"/>
          </a:lnRef>
          <a:fillRef idx="2">
            <a:schemeClr val="accent4"/>
          </a:fillRef>
          <a:effectRef idx="1">
            <a:schemeClr val="accent4"/>
          </a:effectRef>
          <a:fontRef idx="minor">
            <a:schemeClr val="dk1"/>
          </a:fontRef>
        </p:style>
        <p:txBody>
          <a:bodyPr/>
          <a:lstStyle/>
          <a:p>
            <a:pPr algn="ctr" fontAlgn="auto">
              <a:spcBef>
                <a:spcPts val="0"/>
              </a:spcBef>
              <a:spcAft>
                <a:spcPts val="0"/>
              </a:spcAft>
              <a:defRPr/>
            </a:pPr>
            <a:endParaRPr kumimoji="0" lang="zh-TW" altLang="en-US" sz="1000">
              <a:latin typeface="Arial" charset="0"/>
            </a:endParaRPr>
          </a:p>
        </p:txBody>
      </p:sp>
      <p:grpSp>
        <p:nvGrpSpPr>
          <p:cNvPr id="60444" name="Group 50"/>
          <p:cNvGrpSpPr>
            <a:grpSpLocks/>
          </p:cNvGrpSpPr>
          <p:nvPr/>
        </p:nvGrpSpPr>
        <p:grpSpPr bwMode="auto">
          <a:xfrm>
            <a:off x="5681663" y="1062038"/>
            <a:ext cx="2011362" cy="1604962"/>
            <a:chOff x="1997" y="1314"/>
            <a:chExt cx="1889" cy="1009"/>
          </a:xfrm>
        </p:grpSpPr>
        <p:grpSp>
          <p:nvGrpSpPr>
            <p:cNvPr id="60449" name="Group 51"/>
            <p:cNvGrpSpPr>
              <a:grpSpLocks/>
            </p:cNvGrpSpPr>
            <p:nvPr/>
          </p:nvGrpSpPr>
          <p:grpSpPr bwMode="auto">
            <a:xfrm>
              <a:off x="1997" y="1404"/>
              <a:ext cx="1889" cy="919"/>
              <a:chOff x="1973" y="1027"/>
              <a:chExt cx="1926" cy="937"/>
            </a:xfrm>
          </p:grpSpPr>
          <p:sp>
            <p:nvSpPr>
              <p:cNvPr id="60454" name="Oval 52"/>
              <p:cNvSpPr>
                <a:spLocks noChangeArrowheads="1"/>
              </p:cNvSpPr>
              <p:nvPr/>
            </p:nvSpPr>
            <p:spPr bwMode="gray">
              <a:xfrm>
                <a:off x="1993" y="1058"/>
                <a:ext cx="1906" cy="906"/>
              </a:xfrm>
              <a:prstGeom prst="ellipse">
                <a:avLst/>
              </a:prstGeom>
              <a:gradFill rotWithShape="1">
                <a:gsLst>
                  <a:gs pos="0">
                    <a:schemeClr val="hlink"/>
                  </a:gs>
                  <a:gs pos="100000">
                    <a:srgbClr val="77591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2" name="Oval 53"/>
              <p:cNvSpPr>
                <a:spLocks noChangeArrowheads="1"/>
              </p:cNvSpPr>
              <p:nvPr/>
            </p:nvSpPr>
            <p:spPr bwMode="gray">
              <a:xfrm>
                <a:off x="1973" y="1029"/>
                <a:ext cx="1905" cy="906"/>
              </a:xfrm>
              <a:prstGeom prst="ellipse">
                <a:avLst/>
              </a:prstGeom>
              <a:solidFill>
                <a:schemeClr val="accent5">
                  <a:lumMod val="75000"/>
                </a:schemeClr>
              </a:solidFill>
              <a:ln>
                <a:noFill/>
              </a:ln>
              <a:extLst/>
            </p:spPr>
            <p:txBody>
              <a:bodyPr wrap="none" anchor="ctr"/>
              <a:lstStyle>
                <a:lvl1pPr>
                  <a:defRPr sz="2000" b="1">
                    <a:solidFill>
                      <a:schemeClr val="tx1"/>
                    </a:solidFill>
                    <a:latin typeface="Arial" panose="020B0604020202020204" pitchFamily="34" charset="0"/>
                    <a:ea typeface="標楷體" panose="03000509000000000000" pitchFamily="65" charset="-120"/>
                  </a:defRPr>
                </a:lvl1pPr>
                <a:lvl2pPr marL="742950" indent="-285750">
                  <a:defRPr sz="2000" b="1">
                    <a:solidFill>
                      <a:schemeClr val="tx1"/>
                    </a:solidFill>
                    <a:latin typeface="Arial" panose="020B0604020202020204" pitchFamily="34" charset="0"/>
                    <a:ea typeface="標楷體" panose="03000509000000000000" pitchFamily="65" charset="-120"/>
                  </a:defRPr>
                </a:lvl2pPr>
                <a:lvl3pPr marL="1143000" indent="-228600">
                  <a:defRPr sz="2000" b="1">
                    <a:solidFill>
                      <a:schemeClr val="tx1"/>
                    </a:solidFill>
                    <a:latin typeface="Arial" panose="020B0604020202020204" pitchFamily="34" charset="0"/>
                    <a:ea typeface="標楷體" panose="03000509000000000000" pitchFamily="65" charset="-120"/>
                  </a:defRPr>
                </a:lvl3pPr>
                <a:lvl4pPr marL="1600200" indent="-228600">
                  <a:defRPr sz="2000" b="1">
                    <a:solidFill>
                      <a:schemeClr val="tx1"/>
                    </a:solidFill>
                    <a:latin typeface="Arial" panose="020B0604020202020204" pitchFamily="34" charset="0"/>
                    <a:ea typeface="標楷體" panose="03000509000000000000" pitchFamily="65" charset="-120"/>
                  </a:defRPr>
                </a:lvl4pPr>
                <a:lvl5pPr marL="2057400" indent="-228600">
                  <a:defRPr sz="20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9pPr>
              </a:lstStyle>
              <a:p>
                <a:pPr algn="ctr" fontAlgn="auto">
                  <a:spcBef>
                    <a:spcPts val="0"/>
                  </a:spcBef>
                  <a:spcAft>
                    <a:spcPts val="0"/>
                  </a:spcAft>
                  <a:defRPr/>
                </a:pPr>
                <a:endParaRPr kumimoji="0" lang="zh-TW" altLang="en-US" sz="1000" dirty="0">
                  <a:ea typeface="華康仿宋體W6" panose="02020609000000000000" pitchFamily="49" charset="-120"/>
                </a:endParaRPr>
              </a:p>
            </p:txBody>
          </p:sp>
        </p:grpSp>
        <p:sp>
          <p:nvSpPr>
            <p:cNvPr id="60450" name="Oval 54"/>
            <p:cNvSpPr>
              <a:spLocks noChangeArrowheads="1"/>
            </p:cNvSpPr>
            <p:nvPr/>
          </p:nvSpPr>
          <p:spPr bwMode="gray">
            <a:xfrm>
              <a:off x="2086" y="1314"/>
              <a:ext cx="1690" cy="844"/>
            </a:xfrm>
            <a:prstGeom prst="ellipse">
              <a:avLst/>
            </a:prstGeom>
            <a:gradFill rotWithShape="1">
              <a:gsLst>
                <a:gs pos="0">
                  <a:srgbClr val="1D542E"/>
                </a:gs>
                <a:gs pos="100000">
                  <a:schemeClr val="accent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3" name="Oval 55"/>
            <p:cNvSpPr>
              <a:spLocks noChangeArrowheads="1"/>
            </p:cNvSpPr>
            <p:nvPr/>
          </p:nvSpPr>
          <p:spPr bwMode="gray">
            <a:xfrm>
              <a:off x="2107" y="1318"/>
              <a:ext cx="1652" cy="825"/>
            </a:xfrm>
            <a:prstGeom prst="ellipse">
              <a:avLst/>
            </a:prstGeom>
            <a:solidFill>
              <a:schemeClr val="accent1">
                <a:lumMod val="75000"/>
              </a:schemeClr>
            </a:solidFill>
            <a:ln>
              <a:noFill/>
            </a:ln>
            <a:extLst/>
          </p:spPr>
          <p:txBody>
            <a:bodyPr vert="eaVert" wrap="none" anchor="ctr"/>
            <a:lstStyle>
              <a:lvl1pPr>
                <a:defRPr sz="2000" b="1">
                  <a:solidFill>
                    <a:schemeClr val="tx1"/>
                  </a:solidFill>
                  <a:latin typeface="Arial" panose="020B0604020202020204" pitchFamily="34" charset="0"/>
                  <a:ea typeface="標楷體" panose="03000509000000000000" pitchFamily="65" charset="-120"/>
                </a:defRPr>
              </a:lvl1pPr>
              <a:lvl2pPr marL="742950" indent="-285750">
                <a:defRPr sz="2000" b="1">
                  <a:solidFill>
                    <a:schemeClr val="tx1"/>
                  </a:solidFill>
                  <a:latin typeface="Arial" panose="020B0604020202020204" pitchFamily="34" charset="0"/>
                  <a:ea typeface="標楷體" panose="03000509000000000000" pitchFamily="65" charset="-120"/>
                </a:defRPr>
              </a:lvl2pPr>
              <a:lvl3pPr marL="1143000" indent="-228600">
                <a:defRPr sz="2000" b="1">
                  <a:solidFill>
                    <a:schemeClr val="tx1"/>
                  </a:solidFill>
                  <a:latin typeface="Arial" panose="020B0604020202020204" pitchFamily="34" charset="0"/>
                  <a:ea typeface="標楷體" panose="03000509000000000000" pitchFamily="65" charset="-120"/>
                </a:defRPr>
              </a:lvl3pPr>
              <a:lvl4pPr marL="1600200" indent="-228600">
                <a:defRPr sz="2000" b="1">
                  <a:solidFill>
                    <a:schemeClr val="tx1"/>
                  </a:solidFill>
                  <a:latin typeface="Arial" panose="020B0604020202020204" pitchFamily="34" charset="0"/>
                  <a:ea typeface="標楷體" panose="03000509000000000000" pitchFamily="65" charset="-120"/>
                </a:defRPr>
              </a:lvl4pPr>
              <a:lvl5pPr marL="2057400" indent="-228600">
                <a:defRPr sz="20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標楷體" panose="03000509000000000000" pitchFamily="65" charset="-120"/>
                </a:defRPr>
              </a:lvl9pPr>
            </a:lstStyle>
            <a:p>
              <a:pPr algn="ctr" fontAlgn="auto">
                <a:spcBef>
                  <a:spcPts val="0"/>
                </a:spcBef>
                <a:spcAft>
                  <a:spcPts val="0"/>
                </a:spcAft>
                <a:defRPr/>
              </a:pPr>
              <a:endParaRPr kumimoji="0" lang="zh-TW" altLang="en-US" sz="1000" dirty="0">
                <a:ea typeface="華康仿宋體W6" panose="02020609000000000000" pitchFamily="49" charset="-120"/>
              </a:endParaRPr>
            </a:p>
          </p:txBody>
        </p:sp>
        <p:sp>
          <p:nvSpPr>
            <p:cNvPr id="60452" name="Oval 56"/>
            <p:cNvSpPr>
              <a:spLocks noChangeArrowheads="1"/>
            </p:cNvSpPr>
            <p:nvPr/>
          </p:nvSpPr>
          <p:spPr bwMode="gray">
            <a:xfrm>
              <a:off x="2124" y="1327"/>
              <a:ext cx="1571" cy="7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kumimoji="0" lang="zh-TW" altLang="en-US" sz="1000" b="1">
                <a:latin typeface="Arial" pitchFamily="34" charset="0"/>
                <a:ea typeface="華康仿宋體W6"/>
                <a:cs typeface="華康仿宋體W6"/>
              </a:endParaRPr>
            </a:p>
          </p:txBody>
        </p:sp>
        <p:sp>
          <p:nvSpPr>
            <p:cNvPr id="60453" name="Oval 57"/>
            <p:cNvSpPr>
              <a:spLocks noChangeArrowheads="1"/>
            </p:cNvSpPr>
            <p:nvPr/>
          </p:nvSpPr>
          <p:spPr bwMode="gray">
            <a:xfrm>
              <a:off x="2260" y="1418"/>
              <a:ext cx="1382" cy="625"/>
            </a:xfrm>
            <a:prstGeom prst="ellipse">
              <a:avLst/>
            </a:prstGeom>
            <a:gradFill rotWithShape="1">
              <a:gsLst>
                <a:gs pos="0">
                  <a:srgbClr val="FFFFFF"/>
                </a:gs>
                <a:gs pos="100000">
                  <a:schemeClr val="accent1">
                    <a:alpha val="37999"/>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kumimoji="0" lang="zh-TW" altLang="en-US" sz="1600" b="1" dirty="0">
                  <a:latin typeface="+mn-ea"/>
                  <a:ea typeface="+mn-ea"/>
                  <a:cs typeface="華康仿宋體W6"/>
                </a:rPr>
                <a:t>藝才班報名</a:t>
              </a:r>
              <a:endParaRPr kumimoji="0" lang="en-US" altLang="zh-TW" sz="1600" b="1" dirty="0">
                <a:latin typeface="+mn-ea"/>
                <a:ea typeface="+mn-ea"/>
                <a:cs typeface="華康仿宋體W6"/>
              </a:endParaRPr>
            </a:p>
            <a:p>
              <a:pPr algn="ctr" eaLnBrk="1" hangingPunct="1">
                <a:spcBef>
                  <a:spcPct val="0"/>
                </a:spcBef>
                <a:buFontTx/>
                <a:buNone/>
              </a:pPr>
              <a:r>
                <a:rPr kumimoji="0" lang="zh-TW" altLang="en-US" sz="1600" b="1" dirty="0">
                  <a:latin typeface="+mn-ea"/>
                  <a:ea typeface="+mn-ea"/>
                  <a:cs typeface="華康仿宋體W6"/>
                </a:rPr>
                <a:t>兩階段</a:t>
              </a:r>
              <a:endParaRPr kumimoji="0" lang="en-US" altLang="zh-TW" sz="1600" b="1" dirty="0">
                <a:latin typeface="+mn-ea"/>
                <a:ea typeface="+mn-ea"/>
                <a:cs typeface="華康仿宋體W6"/>
              </a:endParaRPr>
            </a:p>
            <a:p>
              <a:pPr algn="ctr" eaLnBrk="1" hangingPunct="1">
                <a:spcBef>
                  <a:spcPct val="0"/>
                </a:spcBef>
                <a:buFontTx/>
                <a:buNone/>
              </a:pPr>
              <a:r>
                <a:rPr kumimoji="0" lang="zh-TW" altLang="en-US" sz="1600" b="1" dirty="0">
                  <a:latin typeface="+mn-ea"/>
                  <a:ea typeface="+mn-ea"/>
                  <a:cs typeface="華康仿宋體W6"/>
                </a:rPr>
                <a:t>招生作業</a:t>
              </a:r>
            </a:p>
          </p:txBody>
        </p:sp>
      </p:grpSp>
      <p:sp>
        <p:nvSpPr>
          <p:cNvPr id="60445" name="AutoShape 58"/>
          <p:cNvSpPr>
            <a:spLocks noChangeArrowheads="1"/>
          </p:cNvSpPr>
          <p:nvPr/>
        </p:nvSpPr>
        <p:spPr bwMode="auto">
          <a:xfrm>
            <a:off x="6678613" y="3325813"/>
            <a:ext cx="2465387" cy="6985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kumimoji="0" lang="zh-TW" altLang="en-US" sz="2800" b="1">
                <a:solidFill>
                  <a:srgbClr val="00B050"/>
                </a:solidFill>
                <a:latin typeface="Verdana" pitchFamily="34" charset="0"/>
                <a:ea typeface="華康仿宋體W6"/>
                <a:cs typeface="華康仿宋體W6"/>
              </a:rPr>
              <a:t>分發作業</a:t>
            </a:r>
            <a:endParaRPr kumimoji="0" lang="en-US" altLang="zh-TW" sz="2800" b="1">
              <a:solidFill>
                <a:srgbClr val="00B050"/>
              </a:solidFill>
              <a:latin typeface="Verdana" pitchFamily="34" charset="0"/>
              <a:ea typeface="華康仿宋體W6"/>
              <a:cs typeface="華康仿宋體W6"/>
            </a:endParaRPr>
          </a:p>
          <a:p>
            <a:pPr algn="ctr" eaLnBrk="1" hangingPunct="1">
              <a:spcBef>
                <a:spcPct val="0"/>
              </a:spcBef>
              <a:buFontTx/>
              <a:buNone/>
            </a:pPr>
            <a:r>
              <a:rPr kumimoji="0" lang="en-US" altLang="zh-TW" b="1">
                <a:solidFill>
                  <a:srgbClr val="00B050"/>
                </a:solidFill>
                <a:latin typeface="Verdana" pitchFamily="34" charset="0"/>
                <a:ea typeface="華康仿宋體W6"/>
                <a:cs typeface="華康仿宋體W6"/>
              </a:rPr>
              <a:t>(6/11-6/15)</a:t>
            </a:r>
          </a:p>
        </p:txBody>
      </p:sp>
      <p:sp>
        <p:nvSpPr>
          <p:cNvPr id="10266" name="Freeform 59"/>
          <p:cNvSpPr>
            <a:spLocks/>
          </p:cNvSpPr>
          <p:nvPr/>
        </p:nvSpPr>
        <p:spPr bwMode="gray">
          <a:xfrm rot="4818281" flipH="1" flipV="1">
            <a:off x="7632482" y="2156158"/>
            <a:ext cx="962401" cy="911472"/>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6">
              <a:lumMod val="60000"/>
              <a:lumOff val="40000"/>
            </a:schemeClr>
          </a:solidFill>
          <a:ln/>
          <a:scene3d>
            <a:camera prst="orthographicFront"/>
            <a:lightRig rig="threePt" dir="t"/>
          </a:scene3d>
          <a:sp3d>
            <a:bevelT prst="slope"/>
          </a:sp3d>
          <a:extLst/>
        </p:spPr>
        <p:style>
          <a:lnRef idx="1">
            <a:schemeClr val="accent5"/>
          </a:lnRef>
          <a:fillRef idx="3">
            <a:schemeClr val="accent5"/>
          </a:fillRef>
          <a:effectRef idx="2">
            <a:schemeClr val="accent5"/>
          </a:effectRef>
          <a:fontRef idx="minor">
            <a:schemeClr val="lt1"/>
          </a:fontRef>
        </p:style>
        <p:txBody>
          <a:bodyPr/>
          <a:lstStyle/>
          <a:p>
            <a:pPr fontAlgn="auto">
              <a:spcBef>
                <a:spcPts val="0"/>
              </a:spcBef>
              <a:spcAft>
                <a:spcPts val="0"/>
              </a:spcAft>
              <a:defRPr/>
            </a:pPr>
            <a:endParaRPr kumimoji="0" lang="zh-TW" altLang="en-US"/>
          </a:p>
        </p:txBody>
      </p:sp>
    </p:spTree>
    <p:extLst>
      <p:ext uri="{BB962C8B-B14F-4D97-AF65-F5344CB8AC3E}">
        <p14:creationId xmlns:p14="http://schemas.microsoft.com/office/powerpoint/2010/main" val="29592236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bwMode="auto">
          <a:xfrm>
            <a:off x="1489076" y="404664"/>
            <a:ext cx="65230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39775" indent="-282575">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nSpc>
                <a:spcPct val="90000"/>
              </a:lnSpc>
              <a:spcBef>
                <a:spcPct val="0"/>
              </a:spcBef>
              <a:buFontTx/>
              <a:buNone/>
            </a:pPr>
            <a:r>
              <a:rPr kumimoji="0" lang="en-US" altLang="zh-TW" sz="3600" b="1" dirty="0">
                <a:solidFill>
                  <a:srgbClr val="C00000"/>
                </a:solidFill>
                <a:latin typeface="標楷體" pitchFamily="65" charset="-120"/>
                <a:ea typeface="標楷體" pitchFamily="65" charset="-120"/>
              </a:rPr>
              <a:t>108</a:t>
            </a:r>
            <a:r>
              <a:rPr kumimoji="0" lang="zh-TW" altLang="en-US" sz="3600" b="1" dirty="0">
                <a:solidFill>
                  <a:srgbClr val="C00000"/>
                </a:solidFill>
                <a:latin typeface="標楷體" pitchFamily="65" charset="-120"/>
                <a:ea typeface="標楷體" pitchFamily="65" charset="-120"/>
              </a:rPr>
              <a:t>學年度藝術才能班招生名額</a:t>
            </a:r>
          </a:p>
        </p:txBody>
      </p:sp>
      <p:graphicFrame>
        <p:nvGraphicFramePr>
          <p:cNvPr id="3" name="內容版面配置區 6"/>
          <p:cNvGraphicFramePr>
            <a:graphicFrameLocks noGrp="1"/>
          </p:cNvGraphicFramePr>
          <p:nvPr>
            <p:ph idx="1"/>
            <p:extLst/>
          </p:nvPr>
        </p:nvGraphicFramePr>
        <p:xfrm>
          <a:off x="493715" y="1844824"/>
          <a:ext cx="8513760" cy="3525839"/>
        </p:xfrm>
        <a:graphic>
          <a:graphicData uri="http://schemas.openxmlformats.org/drawingml/2006/table">
            <a:tbl>
              <a:tblPr firstRow="1" bandRow="1">
                <a:tableStyleId>{93296810-A885-4BE3-A3E7-6D5BEEA58F35}</a:tableStyleId>
              </a:tblPr>
              <a:tblGrid>
                <a:gridCol w="952227">
                  <a:extLst>
                    <a:ext uri="{9D8B030D-6E8A-4147-A177-3AD203B41FA5}">
                      <a16:colId xmlns:a16="http://schemas.microsoft.com/office/drawing/2014/main" val="20000"/>
                    </a:ext>
                  </a:extLst>
                </a:gridCol>
                <a:gridCol w="1168658">
                  <a:extLst>
                    <a:ext uri="{9D8B030D-6E8A-4147-A177-3AD203B41FA5}">
                      <a16:colId xmlns:a16="http://schemas.microsoft.com/office/drawing/2014/main" val="20001"/>
                    </a:ext>
                  </a:extLst>
                </a:gridCol>
                <a:gridCol w="1241737">
                  <a:extLst>
                    <a:ext uri="{9D8B030D-6E8A-4147-A177-3AD203B41FA5}">
                      <a16:colId xmlns:a16="http://schemas.microsoft.com/office/drawing/2014/main" val="20002"/>
                    </a:ext>
                  </a:extLst>
                </a:gridCol>
                <a:gridCol w="1120874">
                  <a:extLst>
                    <a:ext uri="{9D8B030D-6E8A-4147-A177-3AD203B41FA5}">
                      <a16:colId xmlns:a16="http://schemas.microsoft.com/office/drawing/2014/main" val="20003"/>
                    </a:ext>
                  </a:extLst>
                </a:gridCol>
                <a:gridCol w="1120874">
                  <a:extLst>
                    <a:ext uri="{9D8B030D-6E8A-4147-A177-3AD203B41FA5}">
                      <a16:colId xmlns:a16="http://schemas.microsoft.com/office/drawing/2014/main" val="20004"/>
                    </a:ext>
                  </a:extLst>
                </a:gridCol>
                <a:gridCol w="1120874">
                  <a:extLst>
                    <a:ext uri="{9D8B030D-6E8A-4147-A177-3AD203B41FA5}">
                      <a16:colId xmlns:a16="http://schemas.microsoft.com/office/drawing/2014/main" val="20005"/>
                    </a:ext>
                  </a:extLst>
                </a:gridCol>
                <a:gridCol w="1788516">
                  <a:extLst>
                    <a:ext uri="{9D8B030D-6E8A-4147-A177-3AD203B41FA5}">
                      <a16:colId xmlns:a16="http://schemas.microsoft.com/office/drawing/2014/main" val="20006"/>
                    </a:ext>
                  </a:extLst>
                </a:gridCol>
              </a:tblGrid>
              <a:tr h="640067">
                <a:tc>
                  <a:txBody>
                    <a:bodyPr/>
                    <a:lstStyle/>
                    <a:p>
                      <a:pPr algn="ctr"/>
                      <a:r>
                        <a:rPr lang="zh-TW" altLang="en-US" sz="1800" dirty="0"/>
                        <a:t>藝術</a:t>
                      </a:r>
                      <a:endParaRPr lang="en-US" altLang="zh-TW" sz="1800" dirty="0"/>
                    </a:p>
                    <a:p>
                      <a:pPr algn="ctr"/>
                      <a:r>
                        <a:rPr lang="zh-TW" altLang="en-US" sz="1800" dirty="0"/>
                        <a:t>才能班</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r>
                        <a:rPr lang="zh-TW" altLang="en-US" sz="1800" dirty="0"/>
                        <a:t>北區</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r>
                        <a:rPr lang="zh-TW" altLang="en-US" sz="1800" dirty="0"/>
                        <a:t>中區</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r>
                        <a:rPr lang="zh-TW" altLang="en-US" sz="1800" dirty="0"/>
                        <a:t>南區</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r>
                        <a:rPr lang="zh-TW" altLang="en-US" sz="1800" dirty="0"/>
                        <a:t>桃園區</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r>
                        <a:rPr lang="zh-TW" altLang="en-US" sz="1800" dirty="0"/>
                        <a:t>獨招</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r>
                        <a:rPr lang="zh-TW" altLang="en-US" sz="1800" dirty="0"/>
                        <a:t>合計</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extLst>
                  <a:ext uri="{0D108BD9-81ED-4DB2-BD59-A6C34878D82A}">
                    <a16:rowId xmlns:a16="http://schemas.microsoft.com/office/drawing/2014/main" val="10000"/>
                  </a:ext>
                </a:extLst>
              </a:tr>
              <a:tr h="570129">
                <a:tc>
                  <a:txBody>
                    <a:bodyPr/>
                    <a:lstStyle/>
                    <a:p>
                      <a:pPr algn="ctr"/>
                      <a:r>
                        <a:rPr lang="zh-TW" altLang="en-US" sz="1800" dirty="0"/>
                        <a:t>音樂班</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lnSpc>
                          <a:spcPts val="1200"/>
                        </a:lnSpc>
                        <a:spcAft>
                          <a:spcPts val="0"/>
                        </a:spcAft>
                      </a:pPr>
                      <a:r>
                        <a:rPr lang="en-US" sz="1800" kern="1200" dirty="0"/>
                        <a:t>14</a:t>
                      </a:r>
                      <a:r>
                        <a:rPr lang="zh-TW" sz="1800" kern="1200" dirty="0"/>
                        <a:t>校</a:t>
                      </a:r>
                      <a:r>
                        <a:rPr lang="en-US" altLang="zh-TW" sz="1800" kern="1200" dirty="0"/>
                        <a:t>/</a:t>
                      </a:r>
                      <a:r>
                        <a:rPr lang="en-US" sz="1800" kern="1200" dirty="0"/>
                        <a:t>420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altLang="zh-TW" sz="1800" kern="1200" dirty="0"/>
                        <a:t>7</a:t>
                      </a:r>
                      <a:r>
                        <a:rPr lang="zh-TW" sz="1800" kern="1200" dirty="0"/>
                        <a:t>校</a:t>
                      </a:r>
                      <a:r>
                        <a:rPr lang="en-US" altLang="zh-TW" sz="1800" kern="1200" dirty="0"/>
                        <a:t>/2</a:t>
                      </a:r>
                      <a:r>
                        <a:rPr lang="en-US" sz="1800" kern="1200" dirty="0"/>
                        <a:t>05</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altLang="zh-TW" sz="1800" kern="1200" dirty="0"/>
                        <a:t>6</a:t>
                      </a:r>
                      <a:r>
                        <a:rPr lang="zh-TW" sz="1800" kern="1200" dirty="0"/>
                        <a:t>校</a:t>
                      </a:r>
                      <a:r>
                        <a:rPr lang="en-US" altLang="zh-TW" sz="1800" kern="1200" dirty="0"/>
                        <a:t>/</a:t>
                      </a:r>
                      <a:r>
                        <a:rPr lang="en-US" sz="1800" kern="1200" dirty="0"/>
                        <a:t>180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zh-TW" altLang="en-US" sz="1800" kern="1200" dirty="0"/>
                        <a:t>－</a:t>
                      </a:r>
                      <a:r>
                        <a:rPr lang="zh-TW" sz="1800" kern="1200" dirty="0"/>
                        <a:t>　</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sz="1800" kern="1200" dirty="0"/>
                        <a:t>3</a:t>
                      </a:r>
                      <a:r>
                        <a:rPr lang="zh-TW" sz="1800" kern="1200" dirty="0"/>
                        <a:t>校</a:t>
                      </a:r>
                      <a:r>
                        <a:rPr lang="en-US" altLang="zh-TW" sz="1800" kern="1200" dirty="0"/>
                        <a:t>/90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altLang="zh-TW" sz="1800" kern="0" dirty="0"/>
                        <a:t>30</a:t>
                      </a:r>
                      <a:r>
                        <a:rPr lang="zh-TW" sz="1800" kern="0" dirty="0"/>
                        <a:t>校</a:t>
                      </a:r>
                      <a:r>
                        <a:rPr lang="en-US" altLang="zh-TW" sz="1800" kern="0" dirty="0"/>
                        <a:t>/895</a:t>
                      </a:r>
                      <a:r>
                        <a:rPr lang="zh-TW" sz="1800" kern="0" dirty="0"/>
                        <a:t>人</a:t>
                      </a:r>
                      <a:endParaRPr lang="zh-TW" sz="1800" kern="100" dirty="0">
                        <a:solidFill>
                          <a:srgbClr val="FF5050"/>
                        </a:solidFill>
                        <a:latin typeface="微軟正黑體" pitchFamily="34" charset="-120"/>
                        <a:ea typeface="微軟正黑體" pitchFamily="34" charset="-120"/>
                        <a:cs typeface="Times New Roman"/>
                      </a:endParaRPr>
                    </a:p>
                  </a:txBody>
                  <a:tcPr marL="13332" marR="13332" marT="0" marB="0" anchor="ctr"/>
                </a:tc>
                <a:extLst>
                  <a:ext uri="{0D108BD9-81ED-4DB2-BD59-A6C34878D82A}">
                    <a16:rowId xmlns:a16="http://schemas.microsoft.com/office/drawing/2014/main" val="10001"/>
                  </a:ext>
                </a:extLst>
              </a:tr>
              <a:tr h="635975">
                <a:tc>
                  <a:txBody>
                    <a:bodyPr/>
                    <a:lstStyle/>
                    <a:p>
                      <a:pPr algn="ctr"/>
                      <a:r>
                        <a:rPr lang="zh-TW" altLang="en-US" sz="1800" kern="1200" dirty="0"/>
                        <a:t>美術</a:t>
                      </a:r>
                      <a:r>
                        <a:rPr lang="zh-TW" altLang="en-US" sz="1800" dirty="0"/>
                        <a:t>班</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lnSpc>
                          <a:spcPts val="1200"/>
                        </a:lnSpc>
                        <a:spcAft>
                          <a:spcPts val="0"/>
                        </a:spcAft>
                      </a:pPr>
                      <a:r>
                        <a:rPr lang="en-US" sz="1800" kern="1200" dirty="0"/>
                        <a:t>15</a:t>
                      </a:r>
                      <a:r>
                        <a:rPr lang="zh-TW" sz="1800" kern="1200" dirty="0"/>
                        <a:t>校</a:t>
                      </a:r>
                      <a:r>
                        <a:rPr lang="en-US" altLang="zh-TW" sz="1800" kern="1200" dirty="0"/>
                        <a:t>/</a:t>
                      </a:r>
                      <a:r>
                        <a:rPr lang="en-US" sz="1800" kern="1200" dirty="0"/>
                        <a:t>448</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altLang="zh-TW" sz="1800" kern="1200" dirty="0"/>
                        <a:t>10</a:t>
                      </a:r>
                      <a:r>
                        <a:rPr lang="zh-TW" sz="1800" kern="1200" dirty="0"/>
                        <a:t>校</a:t>
                      </a:r>
                      <a:r>
                        <a:rPr lang="en-US" altLang="zh-TW" sz="1800" kern="1200" dirty="0"/>
                        <a:t>/</a:t>
                      </a:r>
                      <a:r>
                        <a:rPr lang="en-US" sz="1800" kern="1200" dirty="0"/>
                        <a:t>292</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sz="1800" kern="1200" dirty="0"/>
                        <a:t>7</a:t>
                      </a:r>
                      <a:r>
                        <a:rPr lang="zh-TW" sz="1800" kern="1200" dirty="0"/>
                        <a:t>校</a:t>
                      </a:r>
                      <a:r>
                        <a:rPr lang="en-US" altLang="zh-TW" sz="1800" kern="1200" dirty="0"/>
                        <a:t>/</a:t>
                      </a:r>
                      <a:r>
                        <a:rPr lang="en-US" sz="1800" kern="1200" dirty="0"/>
                        <a:t>210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sz="1800" kern="1200" dirty="0"/>
                        <a:t>4</a:t>
                      </a:r>
                      <a:r>
                        <a:rPr lang="zh-TW" sz="1800" kern="1200" dirty="0"/>
                        <a:t>校</a:t>
                      </a:r>
                      <a:r>
                        <a:rPr lang="en-US" altLang="zh-TW" sz="1800" kern="1200" dirty="0"/>
                        <a:t>/</a:t>
                      </a:r>
                      <a:r>
                        <a:rPr lang="en-US" sz="1800" kern="1200" dirty="0"/>
                        <a:t>120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altLang="zh-TW" sz="1800" kern="1200" dirty="0"/>
                        <a:t>3</a:t>
                      </a:r>
                      <a:r>
                        <a:rPr lang="zh-TW" sz="1800" kern="1200" dirty="0"/>
                        <a:t>校</a:t>
                      </a:r>
                      <a:r>
                        <a:rPr lang="en-US" altLang="zh-TW" sz="1800" kern="1200" dirty="0"/>
                        <a:t>/9</a:t>
                      </a:r>
                      <a:r>
                        <a:rPr lang="en-US" sz="1800" kern="1200" dirty="0"/>
                        <a:t>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sz="1200" kern="0" dirty="0"/>
                        <a:t>39</a:t>
                      </a:r>
                      <a:r>
                        <a:rPr lang="zh-TW" sz="1200" kern="0" dirty="0"/>
                        <a:t>校</a:t>
                      </a:r>
                      <a:r>
                        <a:rPr lang="en-US" altLang="zh-TW" sz="1200" kern="0" dirty="0"/>
                        <a:t>/</a:t>
                      </a:r>
                      <a:r>
                        <a:rPr lang="en-US" sz="1200" kern="0" dirty="0"/>
                        <a:t>1160</a:t>
                      </a:r>
                      <a:r>
                        <a:rPr lang="zh-TW" sz="1200" kern="0" dirty="0"/>
                        <a:t>人</a:t>
                      </a:r>
                      <a:endParaRPr lang="en-US" altLang="zh-TW" sz="1200" kern="0" dirty="0"/>
                    </a:p>
                    <a:p>
                      <a:pPr algn="ctr">
                        <a:lnSpc>
                          <a:spcPts val="1200"/>
                        </a:lnSpc>
                        <a:spcAft>
                          <a:spcPts val="0"/>
                        </a:spcAft>
                      </a:pPr>
                      <a:endParaRPr lang="en-US" altLang="zh-TW" sz="1200" kern="0" dirty="0"/>
                    </a:p>
                    <a:p>
                      <a:pPr algn="ctr">
                        <a:lnSpc>
                          <a:spcPts val="1200"/>
                        </a:lnSpc>
                        <a:spcAft>
                          <a:spcPts val="0"/>
                        </a:spcAft>
                      </a:pPr>
                      <a:r>
                        <a:rPr lang="en-US" altLang="zh-TW" sz="1200" kern="0" dirty="0"/>
                        <a:t>(</a:t>
                      </a:r>
                      <a:r>
                        <a:rPr lang="zh-TW" altLang="en-US" sz="1200" kern="0" dirty="0"/>
                        <a:t>國立苑裡高級中學跨區</a:t>
                      </a:r>
                      <a:r>
                        <a:rPr lang="en-US" altLang="zh-TW" sz="1200" kern="0" dirty="0"/>
                        <a:t>)</a:t>
                      </a:r>
                      <a:endParaRPr lang="zh-TW" sz="1200" kern="100" dirty="0">
                        <a:solidFill>
                          <a:srgbClr val="FF5050"/>
                        </a:solidFill>
                        <a:latin typeface="微軟正黑體" pitchFamily="34" charset="-120"/>
                        <a:ea typeface="微軟正黑體" pitchFamily="34" charset="-120"/>
                        <a:cs typeface="Times New Roman"/>
                      </a:endParaRPr>
                    </a:p>
                  </a:txBody>
                  <a:tcPr marL="13332" marR="13332" marT="0" marB="0" anchor="ctr"/>
                </a:tc>
                <a:extLst>
                  <a:ext uri="{0D108BD9-81ED-4DB2-BD59-A6C34878D82A}">
                    <a16:rowId xmlns:a16="http://schemas.microsoft.com/office/drawing/2014/main" val="10002"/>
                  </a:ext>
                </a:extLst>
              </a:tr>
              <a:tr h="559889">
                <a:tc>
                  <a:txBody>
                    <a:bodyPr/>
                    <a:lstStyle/>
                    <a:p>
                      <a:pPr algn="ctr"/>
                      <a:r>
                        <a:rPr lang="zh-TW" altLang="en-US" sz="1800" dirty="0"/>
                        <a:t>舞蹈班</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lnSpc>
                          <a:spcPts val="1200"/>
                        </a:lnSpc>
                        <a:spcAft>
                          <a:spcPts val="0"/>
                        </a:spcAft>
                      </a:pPr>
                      <a:r>
                        <a:rPr lang="en-US" sz="1800" kern="1200" dirty="0"/>
                        <a:t>6</a:t>
                      </a:r>
                      <a:r>
                        <a:rPr lang="zh-TW" sz="1800" kern="1200" dirty="0"/>
                        <a:t>校</a:t>
                      </a:r>
                      <a:r>
                        <a:rPr lang="en-US" altLang="zh-TW" sz="1800" kern="1200" dirty="0"/>
                        <a:t>/</a:t>
                      </a:r>
                      <a:r>
                        <a:rPr lang="en-US" sz="1800" kern="1200" dirty="0"/>
                        <a:t>180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zh-TW" altLang="en-US" sz="1800" kern="1200" dirty="0"/>
                        <a:t>－</a:t>
                      </a:r>
                      <a:endParaRPr lang="zh-TW" altLang="en-US"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altLang="zh-TW" sz="1800" kern="1200" dirty="0"/>
                        <a:t>6</a:t>
                      </a:r>
                      <a:r>
                        <a:rPr lang="zh-TW" sz="1800" kern="1200" dirty="0"/>
                        <a:t>校</a:t>
                      </a:r>
                      <a:r>
                        <a:rPr lang="en-US" altLang="zh-TW" sz="1800" kern="1200" dirty="0"/>
                        <a:t>/</a:t>
                      </a:r>
                      <a:r>
                        <a:rPr lang="en-US" sz="1800" kern="1200" dirty="0"/>
                        <a:t>170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zh-TW" altLang="en-US" sz="1800" kern="1200" dirty="0"/>
                        <a:t>－</a:t>
                      </a:r>
                      <a:r>
                        <a:rPr lang="zh-TW" sz="1800" kern="1200" dirty="0"/>
                        <a:t>　</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sz="1800" kern="1200" dirty="0"/>
                        <a:t>1</a:t>
                      </a:r>
                      <a:r>
                        <a:rPr lang="zh-TW" sz="1800" kern="1200" dirty="0"/>
                        <a:t>校</a:t>
                      </a:r>
                      <a:r>
                        <a:rPr lang="en-US" altLang="zh-TW" sz="1800" kern="1200" dirty="0"/>
                        <a:t>/</a:t>
                      </a:r>
                      <a:r>
                        <a:rPr lang="en-US" sz="1800" kern="1200" dirty="0"/>
                        <a:t>30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sz="1800" kern="0" dirty="0"/>
                        <a:t>13</a:t>
                      </a:r>
                      <a:r>
                        <a:rPr lang="zh-TW" sz="1800" kern="0" dirty="0"/>
                        <a:t>校</a:t>
                      </a:r>
                      <a:r>
                        <a:rPr lang="en-US" altLang="zh-TW" sz="1800" kern="0" dirty="0"/>
                        <a:t>/</a:t>
                      </a:r>
                      <a:r>
                        <a:rPr lang="en-US" sz="1800" kern="0" dirty="0"/>
                        <a:t>380</a:t>
                      </a:r>
                      <a:r>
                        <a:rPr lang="zh-TW" sz="1800" kern="0" dirty="0"/>
                        <a:t>人</a:t>
                      </a:r>
                      <a:endParaRPr lang="zh-TW" sz="1800" kern="100" dirty="0">
                        <a:solidFill>
                          <a:srgbClr val="FF5050"/>
                        </a:solidFill>
                        <a:latin typeface="微軟正黑體" pitchFamily="34" charset="-120"/>
                        <a:ea typeface="微軟正黑體" pitchFamily="34" charset="-120"/>
                        <a:cs typeface="Times New Roman"/>
                      </a:endParaRPr>
                    </a:p>
                  </a:txBody>
                  <a:tcPr marL="13332" marR="13332" marT="0" marB="0" anchor="ctr"/>
                </a:tc>
                <a:extLst>
                  <a:ext uri="{0D108BD9-81ED-4DB2-BD59-A6C34878D82A}">
                    <a16:rowId xmlns:a16="http://schemas.microsoft.com/office/drawing/2014/main" val="10003"/>
                  </a:ext>
                </a:extLst>
              </a:tr>
              <a:tr h="559889">
                <a:tc>
                  <a:txBody>
                    <a:bodyPr/>
                    <a:lstStyle/>
                    <a:p>
                      <a:pPr algn="ctr"/>
                      <a:r>
                        <a:rPr lang="zh-TW" altLang="en-US" sz="1800" dirty="0"/>
                        <a:t>戲劇班</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a:txBody>
                    <a:bodyPr/>
                    <a:lstStyle/>
                    <a:p>
                      <a:pPr algn="ctr"/>
                      <a:r>
                        <a:rPr lang="zh-TW" altLang="en-US" sz="1800" kern="1200" dirty="0"/>
                        <a:t>－</a:t>
                      </a:r>
                      <a:endParaRPr lang="zh-TW" altLang="en-US" sz="1800" kern="1200" dirty="0">
                        <a:solidFill>
                          <a:srgbClr val="FF5050"/>
                        </a:solidFill>
                        <a:latin typeface="微軟正黑體" pitchFamily="34" charset="-120"/>
                        <a:ea typeface="微軟正黑體" pitchFamily="34" charset="-120"/>
                        <a:cs typeface="+mn-cs"/>
                      </a:endParaRPr>
                    </a:p>
                  </a:txBody>
                  <a:tcPr marL="68566" marR="6856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t>－</a:t>
                      </a:r>
                      <a:endParaRPr lang="zh-TW" altLang="en-US" sz="1800" kern="1200" dirty="0">
                        <a:solidFill>
                          <a:srgbClr val="FF5050"/>
                        </a:solidFill>
                        <a:latin typeface="微軟正黑體" pitchFamily="34" charset="-120"/>
                        <a:ea typeface="微軟正黑體" pitchFamily="34" charset="-120"/>
                        <a:cs typeface="+mn-cs"/>
                      </a:endParaRPr>
                    </a:p>
                  </a:txBody>
                  <a:tcPr marL="68566" marR="6856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t>－</a:t>
                      </a:r>
                      <a:endParaRPr lang="zh-TW" altLang="en-US" sz="1800" kern="1200" dirty="0">
                        <a:solidFill>
                          <a:srgbClr val="FF5050"/>
                        </a:solidFill>
                        <a:latin typeface="微軟正黑體" pitchFamily="34" charset="-120"/>
                        <a:ea typeface="微軟正黑體" pitchFamily="34" charset="-120"/>
                        <a:cs typeface="+mn-cs"/>
                      </a:endParaRPr>
                    </a:p>
                  </a:txBody>
                  <a:tcPr marL="68566" marR="6856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t>－</a:t>
                      </a:r>
                      <a:endParaRPr lang="zh-TW" altLang="en-US" sz="1800" kern="1200" dirty="0">
                        <a:solidFill>
                          <a:srgbClr val="FF5050"/>
                        </a:solidFill>
                        <a:latin typeface="微軟正黑體" pitchFamily="34" charset="-120"/>
                        <a:ea typeface="微軟正黑體" pitchFamily="34" charset="-120"/>
                        <a:cs typeface="+mn-cs"/>
                      </a:endParaRPr>
                    </a:p>
                  </a:txBody>
                  <a:tcPr marL="68566" marR="68566" marT="45714" marB="45714" anchor="ctr"/>
                </a:tc>
                <a:tc>
                  <a:txBody>
                    <a:bodyPr/>
                    <a:lstStyle/>
                    <a:p>
                      <a:pPr algn="ctr">
                        <a:lnSpc>
                          <a:spcPts val="1200"/>
                        </a:lnSpc>
                        <a:spcAft>
                          <a:spcPts val="0"/>
                        </a:spcAft>
                      </a:pPr>
                      <a:r>
                        <a:rPr lang="en-US" sz="1800" kern="1200" dirty="0"/>
                        <a:t>1</a:t>
                      </a:r>
                      <a:r>
                        <a:rPr lang="zh-TW" sz="1800" kern="1200" dirty="0"/>
                        <a:t>校</a:t>
                      </a:r>
                      <a:r>
                        <a:rPr lang="en-US" altLang="zh-TW" sz="1800" kern="1200" dirty="0"/>
                        <a:t>/</a:t>
                      </a:r>
                      <a:r>
                        <a:rPr lang="en-US" sz="1800" kern="1200" dirty="0"/>
                        <a:t>30</a:t>
                      </a:r>
                      <a:r>
                        <a:rPr lang="zh-TW" sz="1800" kern="1200" dirty="0"/>
                        <a:t>人</a:t>
                      </a:r>
                      <a:endParaRPr lang="zh-TW" sz="1800" kern="1200" dirty="0">
                        <a:solidFill>
                          <a:srgbClr val="FF5050"/>
                        </a:solidFill>
                        <a:latin typeface="微軟正黑體" pitchFamily="34" charset="-120"/>
                        <a:ea typeface="微軟正黑體" pitchFamily="34" charset="-120"/>
                        <a:cs typeface="+mn-cs"/>
                      </a:endParaRPr>
                    </a:p>
                  </a:txBody>
                  <a:tcPr marL="13332" marR="13332" marT="0" marB="0" anchor="ctr"/>
                </a:tc>
                <a:tc>
                  <a:txBody>
                    <a:bodyPr/>
                    <a:lstStyle/>
                    <a:p>
                      <a:pPr algn="ctr">
                        <a:lnSpc>
                          <a:spcPts val="1200"/>
                        </a:lnSpc>
                        <a:spcAft>
                          <a:spcPts val="0"/>
                        </a:spcAft>
                      </a:pPr>
                      <a:r>
                        <a:rPr lang="en-US" sz="1800" kern="0" dirty="0"/>
                        <a:t>1</a:t>
                      </a:r>
                      <a:r>
                        <a:rPr lang="zh-TW" sz="1800" kern="0" dirty="0"/>
                        <a:t>校</a:t>
                      </a:r>
                      <a:r>
                        <a:rPr lang="en-US" altLang="zh-TW" sz="1800" kern="0" dirty="0"/>
                        <a:t>/</a:t>
                      </a:r>
                      <a:r>
                        <a:rPr lang="en-US" sz="1800" kern="0" dirty="0"/>
                        <a:t>30</a:t>
                      </a:r>
                      <a:r>
                        <a:rPr lang="zh-TW" sz="1800" kern="0" dirty="0"/>
                        <a:t>人</a:t>
                      </a:r>
                      <a:endParaRPr lang="zh-TW" sz="1800" kern="100" dirty="0">
                        <a:solidFill>
                          <a:srgbClr val="FF5050"/>
                        </a:solidFill>
                        <a:latin typeface="微軟正黑體" pitchFamily="34" charset="-120"/>
                        <a:ea typeface="微軟正黑體" pitchFamily="34" charset="-120"/>
                        <a:cs typeface="Times New Roman"/>
                      </a:endParaRPr>
                    </a:p>
                  </a:txBody>
                  <a:tcPr marL="13332" marR="13332" marT="0" marB="0" anchor="ctr"/>
                </a:tc>
                <a:extLst>
                  <a:ext uri="{0D108BD9-81ED-4DB2-BD59-A6C34878D82A}">
                    <a16:rowId xmlns:a16="http://schemas.microsoft.com/office/drawing/2014/main" val="10004"/>
                  </a:ext>
                </a:extLst>
              </a:tr>
              <a:tr h="559889">
                <a:tc gridSpan="6">
                  <a:txBody>
                    <a:bodyPr/>
                    <a:lstStyle/>
                    <a:p>
                      <a:pPr algn="ctr"/>
                      <a:r>
                        <a:rPr lang="zh-TW" altLang="en-US" sz="1800" dirty="0"/>
                        <a:t>合計</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tc hMerge="1">
                  <a:txBody>
                    <a:bodyPr/>
                    <a:lstStyle/>
                    <a:p>
                      <a:pPr algn="ctr"/>
                      <a:endParaRPr lang="zh-TW" altLang="en-US" sz="1800" dirty="0">
                        <a:latin typeface="華康仿宋體W6" panose="02020609000000000000" pitchFamily="49" charset="-120"/>
                        <a:ea typeface="華康仿宋體W6" panose="02020609000000000000" pitchFamily="49" charset="-120"/>
                      </a:endParaRPr>
                    </a:p>
                  </a:txBody>
                  <a:tcPr marL="91414" marR="91414" marT="45715" marB="45715" anchor="ctr"/>
                </a:tc>
                <a:tc hMerge="1">
                  <a:txBody>
                    <a:bodyPr/>
                    <a:lstStyle/>
                    <a:p>
                      <a:pPr algn="ctr"/>
                      <a:endParaRPr lang="zh-TW" altLang="en-US" sz="1800" dirty="0">
                        <a:latin typeface="華康仿宋體W6" panose="02020609000000000000" pitchFamily="49" charset="-120"/>
                        <a:ea typeface="華康仿宋體W6" panose="02020609000000000000" pitchFamily="49" charset="-120"/>
                      </a:endParaRPr>
                    </a:p>
                  </a:txBody>
                  <a:tcPr marL="91414" marR="91414" marT="45715" marB="45715" anchor="ctr"/>
                </a:tc>
                <a:tc hMerge="1">
                  <a:txBody>
                    <a:bodyPr/>
                    <a:lstStyle/>
                    <a:p>
                      <a:pPr algn="ctr"/>
                      <a:endParaRPr lang="zh-TW" altLang="en-US" sz="1800" dirty="0">
                        <a:latin typeface="華康仿宋體W6" panose="02020609000000000000" pitchFamily="49" charset="-120"/>
                        <a:ea typeface="華康仿宋體W6" panose="02020609000000000000" pitchFamily="49" charset="-120"/>
                      </a:endParaRPr>
                    </a:p>
                  </a:txBody>
                  <a:tcPr marL="91414" marR="91414" marT="45715" marB="45715" anchor="ctr"/>
                </a:tc>
                <a:tc hMerge="1">
                  <a:txBody>
                    <a:bodyPr/>
                    <a:lstStyle/>
                    <a:p>
                      <a:pPr algn="ctr"/>
                      <a:endParaRPr lang="zh-TW" altLang="en-US" sz="1800" dirty="0">
                        <a:latin typeface="華康仿宋體W6" panose="02020609000000000000" pitchFamily="49" charset="-120"/>
                        <a:ea typeface="華康仿宋體W6" panose="02020609000000000000" pitchFamily="49" charset="-120"/>
                      </a:endParaRPr>
                    </a:p>
                  </a:txBody>
                  <a:tcPr marL="91414" marR="91414" marT="45715" marB="45715" anchor="ctr"/>
                </a:tc>
                <a:tc hMerge="1">
                  <a:txBody>
                    <a:bodyPr/>
                    <a:lstStyle/>
                    <a:p>
                      <a:pPr algn="ctr"/>
                      <a:endParaRPr lang="zh-TW" altLang="en-US" sz="1800" dirty="0">
                        <a:latin typeface="華康仿宋體W6" panose="02020609000000000000" pitchFamily="49" charset="-120"/>
                        <a:ea typeface="華康仿宋體W6" panose="02020609000000000000" pitchFamily="49" charset="-120"/>
                      </a:endParaRPr>
                    </a:p>
                  </a:txBody>
                  <a:tcPr marL="91414" marR="91414" marT="45715" marB="45715" anchor="ctr"/>
                </a:tc>
                <a:tc>
                  <a:txBody>
                    <a:bodyPr/>
                    <a:lstStyle/>
                    <a:p>
                      <a:pPr algn="ctr"/>
                      <a:r>
                        <a:rPr lang="en-US" altLang="zh-TW" sz="1800" kern="1200" dirty="0"/>
                        <a:t>2465</a:t>
                      </a:r>
                      <a:r>
                        <a:rPr lang="zh-TW" altLang="zh-TW" sz="1800" kern="1200" dirty="0"/>
                        <a:t>人</a:t>
                      </a:r>
                      <a:endParaRPr lang="zh-TW" altLang="en-US" sz="1800" dirty="0">
                        <a:solidFill>
                          <a:srgbClr val="FF5050"/>
                        </a:solidFill>
                        <a:latin typeface="微軟正黑體" pitchFamily="34" charset="-120"/>
                        <a:ea typeface="微軟正黑體" pitchFamily="34" charset="-120"/>
                      </a:endParaRPr>
                    </a:p>
                  </a:txBody>
                  <a:tcPr marL="68566" marR="68566" marT="45714" marB="45714" anchor="ctr"/>
                </a:tc>
                <a:extLst>
                  <a:ext uri="{0D108BD9-81ED-4DB2-BD59-A6C34878D82A}">
                    <a16:rowId xmlns:a16="http://schemas.microsoft.com/office/drawing/2014/main" val="10005"/>
                  </a:ext>
                </a:extLst>
              </a:tr>
            </a:tbl>
          </a:graphicData>
        </a:graphic>
      </p:graphicFrame>
      <p:sp>
        <p:nvSpPr>
          <p:cNvPr id="4" name="Text Box 17"/>
          <p:cNvSpPr>
            <a:spLocks noGrp="1" noChangeArrowheads="1"/>
          </p:cNvSpPr>
          <p:nvPr>
            <p:ph type="title"/>
          </p:nvPr>
        </p:nvSpPr>
        <p:spPr bwMode="gray">
          <a:xfrm>
            <a:off x="642910" y="5786454"/>
            <a:ext cx="8215370" cy="400110"/>
          </a:xfr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zh-TW" sz="2000" b="1" dirty="0">
                <a:solidFill>
                  <a:srgbClr val="FF5050"/>
                </a:solidFill>
                <a:latin typeface="微軟正黑體" pitchFamily="34" charset="-120"/>
                <a:ea typeface="微軟正黑體" pitchFamily="34" charset="-120"/>
              </a:rPr>
              <a:t>※</a:t>
            </a:r>
            <a:r>
              <a:rPr altLang="en-US" sz="2000" b="1" dirty="0">
                <a:solidFill>
                  <a:srgbClr val="FF5050"/>
                </a:solidFill>
                <a:latin typeface="微軟正黑體" pitchFamily="34" charset="-120"/>
                <a:ea typeface="微軟正黑體" pitchFamily="34" charset="-120"/>
                <a:cs typeface="華康仿宋體W6"/>
              </a:rPr>
              <a:t>戲劇班全國僅核定臺北市立復興高級中學</a:t>
            </a:r>
            <a:r>
              <a:rPr lang="en-US" altLang="zh-TW" sz="2000" b="1" dirty="0">
                <a:solidFill>
                  <a:srgbClr val="FF5050"/>
                </a:solidFill>
                <a:latin typeface="微軟正黑體" pitchFamily="34" charset="-120"/>
                <a:ea typeface="微軟正黑體" pitchFamily="34" charset="-120"/>
                <a:cs typeface="華康仿宋體W6"/>
              </a:rPr>
              <a:t>1</a:t>
            </a:r>
            <a:r>
              <a:rPr altLang="en-US" sz="2000" b="1" dirty="0">
                <a:solidFill>
                  <a:srgbClr val="FF5050"/>
                </a:solidFill>
                <a:latin typeface="微軟正黑體" pitchFamily="34" charset="-120"/>
                <a:ea typeface="微軟正黑體" pitchFamily="34" charset="-120"/>
                <a:cs typeface="華康仿宋體W6"/>
              </a:rPr>
              <a:t>班辦理特色招生甄選入學</a:t>
            </a:r>
            <a:r>
              <a:rPr altLang="en-US" sz="2000" dirty="0"/>
              <a:t>。</a:t>
            </a:r>
          </a:p>
        </p:txBody>
      </p:sp>
    </p:spTree>
    <p:extLst>
      <p:ext uri="{BB962C8B-B14F-4D97-AF65-F5344CB8AC3E}">
        <p14:creationId xmlns:p14="http://schemas.microsoft.com/office/powerpoint/2010/main" val="2581336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1116013" y="476250"/>
            <a:ext cx="6768355" cy="731838"/>
          </a:xfrm>
        </p:spPr>
        <p:txBody>
          <a:bodyPr>
            <a:normAutofit fontScale="90000"/>
          </a:bodyPr>
          <a:lstStyle/>
          <a:p>
            <a:r>
              <a:rPr altLang="en-US" dirty="0" err="1">
                <a:solidFill>
                  <a:srgbClr val="C00000"/>
                </a:solidFill>
                <a:latin typeface="標楷體" pitchFamily="65" charset="-120"/>
                <a:ea typeface="標楷體" pitchFamily="65" charset="-120"/>
              </a:rPr>
              <a:t>藝術才能班特色招生甄選入學</a:t>
            </a:r>
            <a:endParaRPr altLang="en-US"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a:xfrm>
            <a:off x="179388" y="1412875"/>
            <a:ext cx="8785225" cy="5329238"/>
          </a:xfrm>
        </p:spPr>
        <p:txBody>
          <a:bodyPr rtlCol="0">
            <a:normAutofit fontScale="92500" lnSpcReduction="10000"/>
          </a:bodyPr>
          <a:lstStyle/>
          <a:p>
            <a:pPr>
              <a:lnSpc>
                <a:spcPct val="80000"/>
              </a:lnSpc>
              <a:defRPr/>
            </a:pPr>
            <a:r>
              <a:rPr altLang="en-US" sz="3200" dirty="0">
                <a:solidFill>
                  <a:srgbClr val="000000"/>
                </a:solidFill>
                <a:latin typeface="標楷體" panose="03000509000000000000" pitchFamily="65" charset="-120"/>
                <a:ea typeface="標楷體" panose="03000509000000000000" pitchFamily="65" charset="-120"/>
              </a:rPr>
              <a:t>招生作業分</a:t>
            </a:r>
            <a:r>
              <a:rPr altLang="en-US" sz="3200" b="1" dirty="0">
                <a:solidFill>
                  <a:srgbClr val="000000"/>
                </a:solidFill>
                <a:latin typeface="標楷體" panose="03000509000000000000" pitchFamily="65" charset="-120"/>
                <a:ea typeface="標楷體" panose="03000509000000000000" pitchFamily="65" charset="-120"/>
              </a:rPr>
              <a:t>術科測驗</a:t>
            </a:r>
            <a:r>
              <a:rPr altLang="en-US" sz="3200" dirty="0">
                <a:solidFill>
                  <a:srgbClr val="000000"/>
                </a:solidFill>
                <a:latin typeface="標楷體" panose="03000509000000000000" pitchFamily="65" charset="-120"/>
                <a:ea typeface="標楷體" panose="03000509000000000000" pitchFamily="65" charset="-120"/>
              </a:rPr>
              <a:t>及</a:t>
            </a:r>
            <a:r>
              <a:rPr altLang="en-US" sz="3200" b="1" dirty="0">
                <a:solidFill>
                  <a:srgbClr val="000000"/>
                </a:solidFill>
                <a:latin typeface="標楷體" panose="03000509000000000000" pitchFamily="65" charset="-120"/>
                <a:ea typeface="標楷體" panose="03000509000000000000" pitchFamily="65" charset="-120"/>
              </a:rPr>
              <a:t>分發作業</a:t>
            </a:r>
            <a:r>
              <a:rPr altLang="en-US" sz="3200" dirty="0">
                <a:solidFill>
                  <a:srgbClr val="000000"/>
                </a:solidFill>
                <a:latin typeface="標楷體" panose="03000509000000000000" pitchFamily="65" charset="-120"/>
                <a:ea typeface="標楷體" panose="03000509000000000000" pitchFamily="65" charset="-120"/>
              </a:rPr>
              <a:t>二階段辦理：</a:t>
            </a:r>
            <a:endParaRPr lang="en-US" altLang="zh-TW" sz="3200" dirty="0">
              <a:solidFill>
                <a:srgbClr val="000000"/>
              </a:solidFill>
              <a:latin typeface="標楷體" panose="03000509000000000000" pitchFamily="65" charset="-120"/>
              <a:ea typeface="標楷體" panose="03000509000000000000" pitchFamily="65" charset="-120"/>
            </a:endParaRPr>
          </a:p>
          <a:p>
            <a:pPr>
              <a:lnSpc>
                <a:spcPct val="80000"/>
              </a:lnSpc>
              <a:buFont typeface="Arial" pitchFamily="34" charset="0"/>
              <a:buNone/>
              <a:defRPr/>
            </a:pPr>
            <a:r>
              <a:rPr lang="en-US" altLang="zh-TW" sz="3200" dirty="0">
                <a:solidFill>
                  <a:srgbClr val="000000"/>
                </a:solidFill>
                <a:latin typeface="標楷體" panose="03000509000000000000" pitchFamily="65" charset="-120"/>
                <a:ea typeface="標楷體" panose="03000509000000000000" pitchFamily="65" charset="-120"/>
              </a:rPr>
              <a:t>(</a:t>
            </a:r>
            <a:r>
              <a:rPr altLang="en-US" sz="3200" dirty="0">
                <a:solidFill>
                  <a:srgbClr val="000000"/>
                </a:solidFill>
                <a:latin typeface="標楷體" panose="03000509000000000000" pitchFamily="65" charset="-120"/>
                <a:ea typeface="標楷體" panose="03000509000000000000" pitchFamily="65" charset="-120"/>
              </a:rPr>
              <a:t>一）</a:t>
            </a:r>
            <a:r>
              <a:rPr altLang="en-US" sz="3200" b="1" dirty="0">
                <a:solidFill>
                  <a:srgbClr val="000000"/>
                </a:solidFill>
                <a:latin typeface="標楷體" panose="03000509000000000000" pitchFamily="65" charset="-120"/>
                <a:ea typeface="標楷體" panose="03000509000000000000" pitchFamily="65" charset="-120"/>
              </a:rPr>
              <a:t>術科測驗</a:t>
            </a:r>
            <a:r>
              <a:rPr altLang="en-US" sz="3200" dirty="0">
                <a:solidFill>
                  <a:srgbClr val="000000"/>
                </a:solidFill>
                <a:latin typeface="標楷體" panose="03000509000000000000" pitchFamily="65" charset="-120"/>
                <a:ea typeface="標楷體" panose="03000509000000000000" pitchFamily="65" charset="-120"/>
              </a:rPr>
              <a:t>：不得施以學科成就測驗</a:t>
            </a:r>
            <a:endParaRPr lang="en-US" altLang="zh-TW" sz="3200" dirty="0">
              <a:solidFill>
                <a:srgbClr val="000000"/>
              </a:solidFill>
              <a:latin typeface="標楷體" panose="03000509000000000000" pitchFamily="65" charset="-120"/>
              <a:ea typeface="標楷體" panose="03000509000000000000" pitchFamily="65" charset="-120"/>
            </a:endParaRPr>
          </a:p>
          <a:p>
            <a:pPr marL="972000" indent="-457200">
              <a:spcBef>
                <a:spcPts val="600"/>
              </a:spcBef>
              <a:buFont typeface="Arial" pitchFamily="34" charset="0"/>
              <a:buNone/>
              <a:defRPr/>
            </a:pPr>
            <a:r>
              <a:rPr lang="en-US" altLang="zh-TW" dirty="0">
                <a:solidFill>
                  <a:srgbClr val="000000"/>
                </a:solidFill>
                <a:latin typeface="標楷體" panose="03000509000000000000" pitchFamily="65" charset="-120"/>
                <a:ea typeface="標楷體" panose="03000509000000000000" pitchFamily="65" charset="-120"/>
              </a:rPr>
              <a:t>1.</a:t>
            </a:r>
            <a:r>
              <a:rPr altLang="en-US" dirty="0">
                <a:solidFill>
                  <a:srgbClr val="000000"/>
                </a:solidFill>
                <a:latin typeface="標楷體" panose="03000509000000000000" pitchFamily="65" charset="-120"/>
                <a:ea typeface="標楷體" panose="03000509000000000000" pitchFamily="65" charset="-120"/>
              </a:rPr>
              <a:t>音樂班考主修</a:t>
            </a:r>
            <a:r>
              <a:rPr lang="en-US" altLang="zh-TW" dirty="0">
                <a:solidFill>
                  <a:srgbClr val="000000"/>
                </a:solidFill>
                <a:latin typeface="標楷體" panose="03000509000000000000" pitchFamily="65" charset="-120"/>
                <a:ea typeface="標楷體" panose="03000509000000000000" pitchFamily="65" charset="-120"/>
              </a:rPr>
              <a:t>(</a:t>
            </a:r>
            <a:r>
              <a:rPr altLang="en-US" dirty="0">
                <a:solidFill>
                  <a:srgbClr val="000000"/>
                </a:solidFill>
                <a:latin typeface="標楷體" panose="03000509000000000000" pitchFamily="65" charset="-120"/>
                <a:ea typeface="標楷體" panose="03000509000000000000" pitchFamily="65" charset="-120"/>
              </a:rPr>
              <a:t>樂器</a:t>
            </a:r>
            <a:r>
              <a:rPr lang="en-US" altLang="zh-TW" dirty="0">
                <a:solidFill>
                  <a:srgbClr val="000000"/>
                </a:solidFill>
                <a:latin typeface="標楷體" panose="03000509000000000000" pitchFamily="65" charset="-120"/>
                <a:ea typeface="標楷體" panose="03000509000000000000" pitchFamily="65" charset="-120"/>
              </a:rPr>
              <a:t>)</a:t>
            </a:r>
            <a:r>
              <a:rPr altLang="en-US" dirty="0">
                <a:solidFill>
                  <a:srgbClr val="000000"/>
                </a:solidFill>
                <a:latin typeface="標楷體" panose="03000509000000000000" pitchFamily="65" charset="-120"/>
                <a:ea typeface="標楷體" panose="03000509000000000000" pitchFamily="65" charset="-120"/>
              </a:rPr>
              <a:t>、副修</a:t>
            </a:r>
            <a:r>
              <a:rPr lang="en-US" altLang="zh-TW" dirty="0">
                <a:solidFill>
                  <a:srgbClr val="000000"/>
                </a:solidFill>
                <a:latin typeface="標楷體" panose="03000509000000000000" pitchFamily="65" charset="-120"/>
                <a:ea typeface="標楷體" panose="03000509000000000000" pitchFamily="65" charset="-120"/>
              </a:rPr>
              <a:t>(</a:t>
            </a:r>
            <a:r>
              <a:rPr altLang="en-US" dirty="0">
                <a:solidFill>
                  <a:srgbClr val="000000"/>
                </a:solidFill>
                <a:latin typeface="標楷體" panose="03000509000000000000" pitchFamily="65" charset="-120"/>
                <a:ea typeface="標楷體" panose="03000509000000000000" pitchFamily="65" charset="-120"/>
              </a:rPr>
              <a:t>樂器</a:t>
            </a:r>
            <a:r>
              <a:rPr lang="en-US" altLang="zh-TW" dirty="0">
                <a:solidFill>
                  <a:srgbClr val="000000"/>
                </a:solidFill>
                <a:latin typeface="標楷體" panose="03000509000000000000" pitchFamily="65" charset="-120"/>
                <a:ea typeface="標楷體" panose="03000509000000000000" pitchFamily="65" charset="-120"/>
              </a:rPr>
              <a:t>)</a:t>
            </a:r>
            <a:r>
              <a:rPr altLang="en-US" dirty="0">
                <a:solidFill>
                  <a:srgbClr val="000000"/>
                </a:solidFill>
                <a:latin typeface="標楷體" panose="03000509000000000000" pitchFamily="65" charset="-120"/>
                <a:ea typeface="標楷體" panose="03000509000000000000" pitchFamily="65" charset="-120"/>
              </a:rPr>
              <a:t>、視唱、聽寫、樂理及基礎和聲</a:t>
            </a:r>
            <a:r>
              <a:rPr lang="en-US" altLang="zh-TW" dirty="0">
                <a:solidFill>
                  <a:srgbClr val="000000"/>
                </a:solidFill>
                <a:latin typeface="標楷體" panose="03000509000000000000" pitchFamily="65" charset="-120"/>
                <a:ea typeface="標楷體" panose="03000509000000000000" pitchFamily="65" charset="-120"/>
              </a:rPr>
              <a:t>5</a:t>
            </a:r>
            <a:r>
              <a:rPr altLang="en-US" dirty="0">
                <a:solidFill>
                  <a:srgbClr val="000000"/>
                </a:solidFill>
                <a:latin typeface="標楷體" panose="03000509000000000000" pitchFamily="65" charset="-120"/>
                <a:ea typeface="標楷體" panose="03000509000000000000" pitchFamily="65" charset="-120"/>
              </a:rPr>
              <a:t>科</a:t>
            </a:r>
            <a:endParaRPr lang="en-US" altLang="en-US" dirty="0">
              <a:solidFill>
                <a:srgbClr val="000000"/>
              </a:solidFill>
              <a:latin typeface="標楷體" panose="03000509000000000000" pitchFamily="65" charset="-120"/>
              <a:ea typeface="標楷體" panose="03000509000000000000" pitchFamily="65" charset="-120"/>
            </a:endParaRPr>
          </a:p>
          <a:p>
            <a:pPr marL="972000" indent="-457200">
              <a:spcBef>
                <a:spcPts val="600"/>
              </a:spcBef>
              <a:buFont typeface="Arial" pitchFamily="34" charset="0"/>
              <a:buNone/>
              <a:defRPr/>
            </a:pPr>
            <a:r>
              <a:rPr lang="en-US" altLang="zh-TW" dirty="0">
                <a:solidFill>
                  <a:srgbClr val="000000"/>
                </a:solidFill>
                <a:latin typeface="標楷體" panose="03000509000000000000" pitchFamily="65" charset="-120"/>
                <a:ea typeface="標楷體" panose="03000509000000000000" pitchFamily="65" charset="-120"/>
              </a:rPr>
              <a:t>2.</a:t>
            </a:r>
            <a:r>
              <a:rPr altLang="en-US" dirty="0">
                <a:solidFill>
                  <a:srgbClr val="000000"/>
                </a:solidFill>
                <a:latin typeface="標楷體" panose="03000509000000000000" pitchFamily="65" charset="-120"/>
                <a:ea typeface="標楷體" panose="03000509000000000000" pitchFamily="65" charset="-120"/>
              </a:rPr>
              <a:t>美術班考素描、水彩、水墨及書法</a:t>
            </a:r>
            <a:r>
              <a:rPr lang="en-US" altLang="zh-TW" dirty="0">
                <a:solidFill>
                  <a:srgbClr val="000000"/>
                </a:solidFill>
                <a:latin typeface="標楷體" panose="03000509000000000000" pitchFamily="65" charset="-120"/>
                <a:ea typeface="標楷體" panose="03000509000000000000" pitchFamily="65" charset="-120"/>
              </a:rPr>
              <a:t>4</a:t>
            </a:r>
            <a:r>
              <a:rPr altLang="en-US" dirty="0">
                <a:solidFill>
                  <a:srgbClr val="000000"/>
                </a:solidFill>
                <a:latin typeface="標楷體" panose="03000509000000000000" pitchFamily="65" charset="-120"/>
                <a:ea typeface="標楷體" panose="03000509000000000000" pitchFamily="65" charset="-120"/>
              </a:rPr>
              <a:t>科</a:t>
            </a:r>
            <a:endParaRPr lang="en-US" altLang="en-US" dirty="0">
              <a:solidFill>
                <a:srgbClr val="000000"/>
              </a:solidFill>
              <a:latin typeface="標楷體" panose="03000509000000000000" pitchFamily="65" charset="-120"/>
              <a:ea typeface="標楷體" panose="03000509000000000000" pitchFamily="65" charset="-120"/>
            </a:endParaRPr>
          </a:p>
          <a:p>
            <a:pPr marL="972000" indent="-457200">
              <a:spcBef>
                <a:spcPts val="600"/>
              </a:spcBef>
              <a:buFont typeface="Arial" pitchFamily="34" charset="0"/>
              <a:buNone/>
              <a:defRPr/>
            </a:pPr>
            <a:r>
              <a:rPr lang="en-US" altLang="zh-TW" dirty="0">
                <a:solidFill>
                  <a:srgbClr val="000000"/>
                </a:solidFill>
                <a:latin typeface="標楷體" panose="03000509000000000000" pitchFamily="65" charset="-120"/>
                <a:ea typeface="標楷體" panose="03000509000000000000" pitchFamily="65" charset="-120"/>
              </a:rPr>
              <a:t>3.</a:t>
            </a:r>
            <a:r>
              <a:rPr altLang="en-US" dirty="0">
                <a:solidFill>
                  <a:srgbClr val="000000"/>
                </a:solidFill>
                <a:latin typeface="標楷體" panose="03000509000000000000" pitchFamily="65" charset="-120"/>
                <a:ea typeface="標楷體" panose="03000509000000000000" pitchFamily="65" charset="-120"/>
              </a:rPr>
              <a:t>舞蹈班考芭蕾、現代舞、中國舞、即興與創作</a:t>
            </a:r>
            <a:r>
              <a:rPr lang="en-US" altLang="zh-TW" dirty="0">
                <a:solidFill>
                  <a:srgbClr val="000000"/>
                </a:solidFill>
                <a:latin typeface="標楷體" panose="03000509000000000000" pitchFamily="65" charset="-120"/>
                <a:ea typeface="標楷體" panose="03000509000000000000" pitchFamily="65" charset="-120"/>
              </a:rPr>
              <a:t>4</a:t>
            </a:r>
            <a:r>
              <a:rPr altLang="en-US" dirty="0">
                <a:solidFill>
                  <a:srgbClr val="000000"/>
                </a:solidFill>
                <a:latin typeface="標楷體" panose="03000509000000000000" pitchFamily="65" charset="-120"/>
                <a:ea typeface="標楷體" panose="03000509000000000000" pitchFamily="65" charset="-120"/>
              </a:rPr>
              <a:t>科</a:t>
            </a:r>
            <a:endParaRPr lang="en-US" altLang="en-US" dirty="0">
              <a:solidFill>
                <a:srgbClr val="000000"/>
              </a:solidFill>
              <a:latin typeface="標楷體" panose="03000509000000000000" pitchFamily="65" charset="-120"/>
              <a:ea typeface="標楷體" panose="03000509000000000000" pitchFamily="65" charset="-120"/>
            </a:endParaRPr>
          </a:p>
          <a:p>
            <a:pPr marL="972000" indent="-457200">
              <a:buNone/>
              <a:defRPr/>
            </a:pPr>
            <a:r>
              <a:rPr lang="en-US" altLang="zh-TW" dirty="0">
                <a:solidFill>
                  <a:srgbClr val="000000"/>
                </a:solidFill>
                <a:latin typeface="標楷體" panose="03000509000000000000" pitchFamily="65" charset="-120"/>
                <a:ea typeface="標楷體" panose="03000509000000000000" pitchFamily="65" charset="-120"/>
              </a:rPr>
              <a:t>4.</a:t>
            </a:r>
            <a:r>
              <a:rPr altLang="en-US" dirty="0">
                <a:solidFill>
                  <a:srgbClr val="000000"/>
                </a:solidFill>
                <a:latin typeface="標楷體" panose="03000509000000000000" pitchFamily="65" charset="-120"/>
                <a:ea typeface="標楷體" panose="03000509000000000000" pitchFamily="65" charset="-120"/>
              </a:rPr>
              <a:t>戲劇班考</a:t>
            </a:r>
            <a:r>
              <a:rPr lang="zh-TW" altLang="en-US" dirty="0">
                <a:solidFill>
                  <a:srgbClr val="000000"/>
                </a:solidFill>
                <a:latin typeface="標楷體" panose="03000509000000000000" pitchFamily="65" charset="-120"/>
                <a:ea typeface="標楷體" panose="03000509000000000000" pitchFamily="65" charset="-120"/>
              </a:rPr>
              <a:t>創意思維、</a:t>
            </a:r>
            <a:r>
              <a:rPr altLang="en-US" dirty="0">
                <a:solidFill>
                  <a:srgbClr val="000000"/>
                </a:solidFill>
                <a:latin typeface="標楷體" panose="03000509000000000000" pitchFamily="65" charset="-120"/>
                <a:ea typeface="標楷體" panose="03000509000000000000" pitchFamily="65" charset="-120"/>
              </a:rPr>
              <a:t>口語表達</a:t>
            </a:r>
            <a:r>
              <a:rPr altLang="en-US" dirty="0">
                <a:solidFill>
                  <a:srgbClr val="000000"/>
                </a:solidFill>
                <a:latin typeface="標楷體"/>
                <a:ea typeface="標楷體"/>
              </a:rPr>
              <a:t>、專長表演</a:t>
            </a:r>
            <a:r>
              <a:rPr lang="en-US" altLang="zh-TW" dirty="0">
                <a:solidFill>
                  <a:srgbClr val="000000"/>
                </a:solidFill>
                <a:latin typeface="標楷體"/>
                <a:ea typeface="標楷體"/>
              </a:rPr>
              <a:t>3</a:t>
            </a:r>
            <a:r>
              <a:rPr altLang="en-US" dirty="0">
                <a:solidFill>
                  <a:srgbClr val="000000"/>
                </a:solidFill>
                <a:latin typeface="標楷體"/>
                <a:ea typeface="標楷體"/>
              </a:rPr>
              <a:t>科</a:t>
            </a:r>
            <a:endParaRPr lang="en-US" altLang="zh-TW" dirty="0">
              <a:solidFill>
                <a:srgbClr val="000000"/>
              </a:solidFill>
              <a:latin typeface="標楷體"/>
              <a:ea typeface="標楷體"/>
            </a:endParaRPr>
          </a:p>
          <a:p>
            <a:pPr marL="0" indent="0">
              <a:spcBef>
                <a:spcPts val="600"/>
              </a:spcBef>
              <a:buFont typeface="Arial" pitchFamily="34" charset="0"/>
              <a:buNone/>
              <a:defRPr/>
            </a:pPr>
            <a:endParaRPr altLang="en-US" dirty="0">
              <a:solidFill>
                <a:srgbClr val="000000"/>
              </a:solidFill>
              <a:latin typeface="標楷體" panose="03000509000000000000" pitchFamily="65" charset="-120"/>
              <a:ea typeface="標楷體" panose="03000509000000000000" pitchFamily="65" charset="-120"/>
            </a:endParaRPr>
          </a:p>
          <a:p>
            <a:pPr>
              <a:lnSpc>
                <a:spcPct val="80000"/>
              </a:lnSpc>
              <a:spcBef>
                <a:spcPts val="600"/>
              </a:spcBef>
              <a:buFont typeface="Arial" pitchFamily="34" charset="0"/>
              <a:buNone/>
              <a:defRPr/>
            </a:pPr>
            <a:r>
              <a:rPr altLang="en-US" sz="3200" dirty="0">
                <a:solidFill>
                  <a:srgbClr val="000000"/>
                </a:solidFill>
                <a:latin typeface="標楷體" panose="03000509000000000000" pitchFamily="65" charset="-120"/>
                <a:ea typeface="標楷體" panose="03000509000000000000" pitchFamily="65" charset="-120"/>
              </a:rPr>
              <a:t>（</a:t>
            </a:r>
            <a:r>
              <a:rPr altLang="en-US" sz="3200" dirty="0" err="1">
                <a:solidFill>
                  <a:srgbClr val="000000"/>
                </a:solidFill>
                <a:latin typeface="標楷體" panose="03000509000000000000" pitchFamily="65" charset="-120"/>
                <a:ea typeface="標楷體" panose="03000509000000000000" pitchFamily="65" charset="-120"/>
              </a:rPr>
              <a:t>二）</a:t>
            </a:r>
            <a:r>
              <a:rPr altLang="en-US" sz="3200" b="1" dirty="0" err="1">
                <a:solidFill>
                  <a:srgbClr val="000000"/>
                </a:solidFill>
                <a:latin typeface="標楷體" panose="03000509000000000000" pitchFamily="65" charset="-120"/>
                <a:ea typeface="標楷體" panose="03000509000000000000" pitchFamily="65" charset="-120"/>
              </a:rPr>
              <a:t>分發作業</a:t>
            </a:r>
            <a:r>
              <a:rPr altLang="en-US" sz="3200" dirty="0" err="1">
                <a:solidFill>
                  <a:srgbClr val="000000"/>
                </a:solidFill>
                <a:latin typeface="標楷體" panose="03000509000000000000" pitchFamily="65" charset="-120"/>
                <a:ea typeface="標楷體" panose="03000509000000000000" pitchFamily="65" charset="-120"/>
              </a:rPr>
              <a:t>：以術科測驗分數及學生志</a:t>
            </a:r>
            <a:r>
              <a:rPr lang="en-US" altLang="zh-TW" sz="3200" dirty="0">
                <a:solidFill>
                  <a:srgbClr val="000000"/>
                </a:solidFill>
                <a:latin typeface="標楷體" panose="03000509000000000000" pitchFamily="65" charset="-120"/>
                <a:ea typeface="標楷體" panose="03000509000000000000" pitchFamily="65" charset="-120"/>
              </a:rPr>
              <a:t>   </a:t>
            </a:r>
          </a:p>
          <a:p>
            <a:pPr>
              <a:lnSpc>
                <a:spcPct val="80000"/>
              </a:lnSpc>
              <a:spcBef>
                <a:spcPts val="600"/>
              </a:spcBef>
              <a:buFont typeface="Arial" pitchFamily="34" charset="0"/>
              <a:buNone/>
              <a:defRPr/>
            </a:pPr>
            <a:r>
              <a:rPr lang="en-US" altLang="zh-TW" sz="3200" dirty="0">
                <a:solidFill>
                  <a:srgbClr val="000000"/>
                </a:solidFill>
                <a:latin typeface="標楷體" panose="03000509000000000000" pitchFamily="65" charset="-120"/>
                <a:ea typeface="標楷體" panose="03000509000000000000" pitchFamily="65" charset="-120"/>
              </a:rPr>
              <a:t>       </a:t>
            </a:r>
            <a:r>
              <a:rPr altLang="en-US" sz="3200" dirty="0">
                <a:solidFill>
                  <a:srgbClr val="000000"/>
                </a:solidFill>
                <a:latin typeface="標楷體" panose="03000509000000000000" pitchFamily="65" charset="-120"/>
                <a:ea typeface="標楷體" panose="03000509000000000000" pitchFamily="65" charset="-120"/>
              </a:rPr>
              <a:t>願作為入學依據，並</a:t>
            </a:r>
            <a:r>
              <a:rPr altLang="en-US" sz="3200" b="1" dirty="0">
                <a:solidFill>
                  <a:srgbClr val="C00000"/>
                </a:solidFill>
                <a:latin typeface="標楷體" panose="03000509000000000000" pitchFamily="65" charset="-120"/>
                <a:ea typeface="標楷體" panose="03000509000000000000" pitchFamily="65" charset="-120"/>
              </a:rPr>
              <a:t>得以國民中學教育</a:t>
            </a:r>
            <a:endParaRPr lang="en-US" altLang="zh-TW" sz="3200" b="1" dirty="0">
              <a:solidFill>
                <a:srgbClr val="C00000"/>
              </a:solidFill>
              <a:latin typeface="標楷體" panose="03000509000000000000" pitchFamily="65" charset="-120"/>
              <a:ea typeface="標楷體" panose="03000509000000000000" pitchFamily="65" charset="-120"/>
            </a:endParaRPr>
          </a:p>
          <a:p>
            <a:pPr>
              <a:lnSpc>
                <a:spcPct val="80000"/>
              </a:lnSpc>
              <a:spcBef>
                <a:spcPts val="600"/>
              </a:spcBef>
              <a:buFont typeface="Arial" pitchFamily="34" charset="0"/>
              <a:buNone/>
              <a:defRPr/>
            </a:pPr>
            <a:r>
              <a:rPr lang="en-US" altLang="zh-TW" sz="3200" b="1" dirty="0">
                <a:solidFill>
                  <a:srgbClr val="C00000"/>
                </a:solidFill>
                <a:latin typeface="標楷體" panose="03000509000000000000" pitchFamily="65" charset="-120"/>
                <a:ea typeface="標楷體" panose="03000509000000000000" pitchFamily="65" charset="-120"/>
              </a:rPr>
              <a:t>       </a:t>
            </a:r>
            <a:r>
              <a:rPr altLang="en-US" sz="3200" b="1" dirty="0">
                <a:solidFill>
                  <a:srgbClr val="C00000"/>
                </a:solidFill>
                <a:latin typeface="標楷體" panose="03000509000000000000" pitchFamily="65" charset="-120"/>
                <a:ea typeface="標楷體" panose="03000509000000000000" pitchFamily="65" charset="-120"/>
              </a:rPr>
              <a:t>會考成績為入學門檻。</a:t>
            </a:r>
            <a:endParaRPr lang="en-US" altLang="zh-TW" sz="3200" b="1" dirty="0">
              <a:solidFill>
                <a:srgbClr val="C00000"/>
              </a:solidFill>
              <a:latin typeface="標楷體" panose="03000509000000000000" pitchFamily="65" charset="-120"/>
              <a:ea typeface="標楷體" panose="03000509000000000000" pitchFamily="65" charset="-120"/>
            </a:endParaRPr>
          </a:p>
        </p:txBody>
      </p:sp>
      <p:sp>
        <p:nvSpPr>
          <p:cNvPr id="61444" name="投影片編號版面配置區 3"/>
          <p:cNvSpPr>
            <a:spLocks noGrp="1"/>
          </p:cNvSpPr>
          <p:nvPr>
            <p:ph type="sldNum" sz="quarter" idx="12"/>
          </p:nvPr>
        </p:nvSpPr>
        <p:spPr bwMode="auto">
          <a:xfrm>
            <a:off x="330200" y="6411913"/>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7BED789A-F79F-4566-A1E1-93570ECB4A66}" type="slidenum">
              <a:rPr lang="zh-TW" altLang="en-US" sz="1200" b="1" smtClean="0">
                <a:solidFill>
                  <a:srgbClr val="000000"/>
                </a:solidFill>
                <a:latin typeface="Arial" pitchFamily="34" charset="0"/>
                <a:ea typeface="新細明體" pitchFamily="18" charset="-120"/>
              </a:rPr>
              <a:pPr>
                <a:spcBef>
                  <a:spcPct val="0"/>
                </a:spcBef>
                <a:buFontTx/>
                <a:buNone/>
              </a:pPr>
              <a:t>76</a:t>
            </a:fld>
            <a:endParaRPr lang="zh-TW" altLang="en-US" sz="1200" b="1">
              <a:solidFill>
                <a:srgbClr val="000000"/>
              </a:solidFill>
              <a:latin typeface="Arial" pitchFamily="34" charset="0"/>
              <a:ea typeface="新細明體" pitchFamily="18" charset="-120"/>
            </a:endParaRPr>
          </a:p>
        </p:txBody>
      </p:sp>
    </p:spTree>
    <p:extLst>
      <p:ext uri="{BB962C8B-B14F-4D97-AF65-F5344CB8AC3E}">
        <p14:creationId xmlns:p14="http://schemas.microsoft.com/office/powerpoint/2010/main" val="16638418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編號版面配置區 3"/>
          <p:cNvSpPr>
            <a:spLocks noGrp="1"/>
          </p:cNvSpPr>
          <p:nvPr>
            <p:ph type="sldNum" sz="quarter" idx="12"/>
          </p:nvPr>
        </p:nvSpPr>
        <p:spPr bwMode="auto">
          <a:xfrm>
            <a:off x="19050" y="6524625"/>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4A2D04AF-6E52-44E7-B84E-A94FE41BCAB7}"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77</a:t>
            </a:fld>
            <a:endParaRPr lang="en-US" altLang="zh-TW" sz="1200">
              <a:solidFill>
                <a:srgbClr val="9A5315"/>
              </a:solidFill>
              <a:latin typeface="Times New Roman" pitchFamily="18" charset="0"/>
              <a:ea typeface="新細明體" pitchFamily="18" charset="-120"/>
              <a:cs typeface="Times New Roman" pitchFamily="18" charset="0"/>
            </a:endParaRPr>
          </a:p>
        </p:txBody>
      </p:sp>
      <p:grpSp>
        <p:nvGrpSpPr>
          <p:cNvPr id="87043" name="群組 6"/>
          <p:cNvGrpSpPr>
            <a:grpSpLocks/>
          </p:cNvGrpSpPr>
          <p:nvPr/>
        </p:nvGrpSpPr>
        <p:grpSpPr bwMode="auto">
          <a:xfrm>
            <a:off x="1012825" y="2424113"/>
            <a:ext cx="7159625" cy="1495425"/>
            <a:chOff x="135731" y="-842318"/>
            <a:chExt cx="8511432" cy="1368838"/>
          </a:xfrm>
        </p:grpSpPr>
        <p:sp>
          <p:nvSpPr>
            <p:cNvPr id="5" name="圓角矩形 4"/>
            <p:cNvSpPr/>
            <p:nvPr/>
          </p:nvSpPr>
          <p:spPr>
            <a:xfrm>
              <a:off x="135731" y="-842318"/>
              <a:ext cx="8511432" cy="1368838"/>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eaLnBrk="1" hangingPunct="1">
                <a:defRPr/>
              </a:pPr>
              <a:endParaRPr lang="zh-TW" altLang="en-US" dirty="0">
                <a:solidFill>
                  <a:srgbClr val="FFFFFF"/>
                </a:solidFill>
              </a:endParaRPr>
            </a:p>
          </p:txBody>
        </p:sp>
        <p:sp>
          <p:nvSpPr>
            <p:cNvPr id="6" name="圓角矩形 4"/>
            <p:cNvSpPr/>
            <p:nvPr/>
          </p:nvSpPr>
          <p:spPr>
            <a:xfrm>
              <a:off x="135731" y="-592382"/>
              <a:ext cx="8511432" cy="868965"/>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a:lnSpc>
                  <a:spcPct val="90000"/>
                </a:lnSpc>
                <a:spcAft>
                  <a:spcPct val="35000"/>
                </a:spcAft>
                <a:defRPr/>
              </a:pPr>
              <a:r>
                <a:rPr lang="zh-TW" altLang="en-US" sz="4400" b="1" dirty="0">
                  <a:solidFill>
                    <a:srgbClr val="FFFFFF"/>
                  </a:solidFill>
                  <a:effectLst>
                    <a:outerShdw blurRad="38100" dist="38100" dir="2700000" algn="tl">
                      <a:srgbClr val="C0C0C0"/>
                    </a:outerShdw>
                  </a:effectLst>
                  <a:latin typeface="標楷體" pitchFamily="65" charset="-120"/>
                  <a:ea typeface="標楷體" pitchFamily="65" charset="-120"/>
                  <a:cs typeface="BiauKai"/>
                </a:rPr>
                <a:t>貳、</a:t>
              </a:r>
              <a:r>
                <a:rPr lang="en-US" altLang="zh-TW" sz="4400" b="1" dirty="0" smtClean="0">
                  <a:solidFill>
                    <a:srgbClr val="FFFFFF"/>
                  </a:solidFill>
                  <a:effectLst>
                    <a:outerShdw blurRad="38100" dist="38100" dir="2700000" algn="tl">
                      <a:srgbClr val="C0C0C0"/>
                    </a:outerShdw>
                  </a:effectLst>
                  <a:latin typeface="標楷體" pitchFamily="65" charset="-120"/>
                  <a:ea typeface="標楷體" pitchFamily="65" charset="-120"/>
                  <a:cs typeface="BiauKai"/>
                </a:rPr>
                <a:t>108</a:t>
              </a:r>
              <a:r>
                <a:rPr lang="zh-TW" altLang="en-US" sz="4400" b="1" dirty="0" smtClean="0">
                  <a:solidFill>
                    <a:srgbClr val="FFFFFF"/>
                  </a:solidFill>
                  <a:effectLst>
                    <a:outerShdw blurRad="38100" dist="38100" dir="2700000" algn="tl">
                      <a:srgbClr val="C0C0C0"/>
                    </a:outerShdw>
                  </a:effectLst>
                  <a:latin typeface="標楷體" pitchFamily="65" charset="-120"/>
                  <a:ea typeface="標楷體" pitchFamily="65" charset="-120"/>
                  <a:cs typeface="BiauKai"/>
                </a:rPr>
                <a:t>學年</a:t>
              </a:r>
              <a:r>
                <a:rPr lang="zh-TW" altLang="en-US" sz="4400" b="1" dirty="0">
                  <a:solidFill>
                    <a:srgbClr val="FFFFFF"/>
                  </a:solidFill>
                  <a:effectLst>
                    <a:outerShdw blurRad="38100" dist="38100" dir="2700000" algn="tl">
                      <a:srgbClr val="C0C0C0"/>
                    </a:outerShdw>
                  </a:effectLst>
                  <a:latin typeface="標楷體" pitchFamily="65" charset="-120"/>
                  <a:ea typeface="標楷體" pitchFamily="65" charset="-120"/>
                  <a:cs typeface="BiauKai"/>
                </a:rPr>
                <a:t>度體育班</a:t>
              </a:r>
              <a:endParaRPr lang="en-US" altLang="zh-TW" sz="4400" b="1" dirty="0">
                <a:solidFill>
                  <a:srgbClr val="FFFFFF"/>
                </a:solidFill>
                <a:effectLst>
                  <a:outerShdw blurRad="38100" dist="38100" dir="2700000" algn="tl">
                    <a:srgbClr val="C0C0C0"/>
                  </a:outerShdw>
                </a:effectLst>
                <a:latin typeface="標楷體" pitchFamily="65" charset="-120"/>
                <a:ea typeface="標楷體" pitchFamily="65" charset="-120"/>
                <a:cs typeface="BiauKai"/>
              </a:endParaRPr>
            </a:p>
            <a:p>
              <a:pPr algn="ctr" defTabSz="1733550">
                <a:lnSpc>
                  <a:spcPct val="90000"/>
                </a:lnSpc>
                <a:spcAft>
                  <a:spcPct val="35000"/>
                </a:spcAft>
                <a:defRPr/>
              </a:pPr>
              <a:r>
                <a:rPr lang="zh-TW" altLang="en-US" sz="4400" b="1" dirty="0">
                  <a:solidFill>
                    <a:srgbClr val="FFFFFF"/>
                  </a:solidFill>
                  <a:effectLst>
                    <a:outerShdw blurRad="38100" dist="38100" dir="2700000" algn="tl">
                      <a:srgbClr val="C0C0C0"/>
                    </a:outerShdw>
                  </a:effectLst>
                  <a:latin typeface="標楷體" pitchFamily="65" charset="-120"/>
                  <a:ea typeface="標楷體" pitchFamily="65" charset="-120"/>
                  <a:cs typeface="BiauKai"/>
                </a:rPr>
                <a:t>    甄選入學簡介</a:t>
              </a:r>
            </a:p>
          </p:txBody>
        </p:sp>
      </p:grpSp>
    </p:spTree>
    <p:extLst>
      <p:ext uri="{BB962C8B-B14F-4D97-AF65-F5344CB8AC3E}">
        <p14:creationId xmlns:p14="http://schemas.microsoft.com/office/powerpoint/2010/main" val="381924824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內容版面配置區 2"/>
          <p:cNvSpPr>
            <a:spLocks noGrp="1"/>
          </p:cNvSpPr>
          <p:nvPr>
            <p:ph idx="1"/>
          </p:nvPr>
        </p:nvSpPr>
        <p:spPr>
          <a:xfrm>
            <a:off x="798513" y="1752600"/>
            <a:ext cx="7543800" cy="4340225"/>
          </a:xfrm>
        </p:spPr>
        <p:txBody>
          <a:bodyPr>
            <a:normAutofit fontScale="70000" lnSpcReduction="20000"/>
          </a:bodyPr>
          <a:lstStyle/>
          <a:p>
            <a:pPr marL="0" indent="0">
              <a:spcBef>
                <a:spcPts val="600"/>
              </a:spcBef>
              <a:buFont typeface="Arial" pitchFamily="34" charset="0"/>
              <a:buNone/>
            </a:pPr>
            <a:r>
              <a:rPr lang="en-US" altLang="zh-TW">
                <a:solidFill>
                  <a:srgbClr val="000000"/>
                </a:solidFill>
                <a:latin typeface="標楷體" pitchFamily="65" charset="-120"/>
                <a:ea typeface="標楷體" pitchFamily="65" charset="-120"/>
              </a:rPr>
              <a:t>1.</a:t>
            </a:r>
            <a:r>
              <a:rPr altLang="en-US">
                <a:solidFill>
                  <a:srgbClr val="000000"/>
                </a:solidFill>
                <a:latin typeface="標楷體" pitchFamily="65" charset="-120"/>
                <a:ea typeface="標楷體" pitchFamily="65" charset="-120"/>
              </a:rPr>
              <a:t>體育班招生管道分成</a:t>
            </a:r>
            <a:r>
              <a:rPr lang="en-US" altLang="zh-TW">
                <a:solidFill>
                  <a:srgbClr val="000000"/>
                </a:solidFill>
                <a:latin typeface="標楷體" pitchFamily="65" charset="-120"/>
                <a:ea typeface="標楷體" pitchFamily="65" charset="-120"/>
              </a:rPr>
              <a:t>3</a:t>
            </a:r>
            <a:r>
              <a:rPr altLang="en-US">
                <a:solidFill>
                  <a:srgbClr val="000000"/>
                </a:solidFill>
                <a:latin typeface="標楷體" pitchFamily="65" charset="-120"/>
                <a:ea typeface="標楷體" pitchFamily="65" charset="-120"/>
              </a:rPr>
              <a:t>種：</a:t>
            </a:r>
            <a:endParaRPr lang="en-US" altLang="zh-TW">
              <a:solidFill>
                <a:srgbClr val="000000"/>
              </a:solidFill>
              <a:latin typeface="標楷體" pitchFamily="65" charset="-120"/>
              <a:ea typeface="標楷體" pitchFamily="65" charset="-120"/>
            </a:endParaRPr>
          </a:p>
          <a:p>
            <a:pPr marL="0" indent="0">
              <a:spcBef>
                <a:spcPts val="600"/>
              </a:spcBef>
              <a:buFont typeface="Arial" pitchFamily="34" charset="0"/>
              <a:buNone/>
            </a:pPr>
            <a:r>
              <a:rPr altLang="en-US">
                <a:solidFill>
                  <a:srgbClr val="000000"/>
                </a:solidFill>
                <a:latin typeface="標楷體" pitchFamily="65" charset="-120"/>
                <a:ea typeface="標楷體" pitchFamily="65" charset="-120"/>
              </a:rPr>
              <a:t>  </a:t>
            </a:r>
            <a:r>
              <a:rPr lang="en-US" altLang="zh-TW">
                <a:solidFill>
                  <a:srgbClr val="000000"/>
                </a:solidFill>
                <a:latin typeface="標楷體" pitchFamily="65" charset="-120"/>
                <a:ea typeface="標楷體" pitchFamily="65" charset="-120"/>
              </a:rPr>
              <a:t>(1)</a:t>
            </a:r>
            <a:r>
              <a:rPr altLang="en-US">
                <a:solidFill>
                  <a:srgbClr val="000000"/>
                </a:solidFill>
                <a:latin typeface="標楷體" pitchFamily="65" charset="-120"/>
                <a:ea typeface="標楷體" pitchFamily="65" charset="-120"/>
              </a:rPr>
              <a:t>多數招生名額採獨招</a:t>
            </a:r>
            <a:endParaRPr lang="en-US" altLang="zh-TW">
              <a:solidFill>
                <a:srgbClr val="000000"/>
              </a:solidFill>
              <a:latin typeface="標楷體" pitchFamily="65" charset="-120"/>
              <a:ea typeface="標楷體" pitchFamily="65" charset="-120"/>
            </a:endParaRPr>
          </a:p>
          <a:p>
            <a:pPr marL="0" indent="0">
              <a:spcBef>
                <a:spcPts val="600"/>
              </a:spcBef>
              <a:buFont typeface="Arial" pitchFamily="34" charset="0"/>
              <a:buNone/>
            </a:pPr>
            <a:r>
              <a:rPr altLang="en-US">
                <a:solidFill>
                  <a:srgbClr val="000000"/>
                </a:solidFill>
                <a:latin typeface="標楷體" pitchFamily="65" charset="-120"/>
                <a:ea typeface="標楷體" pitchFamily="65" charset="-120"/>
              </a:rPr>
              <a:t>  </a:t>
            </a:r>
            <a:r>
              <a:rPr lang="en-US" altLang="zh-TW">
                <a:solidFill>
                  <a:srgbClr val="000000"/>
                </a:solidFill>
                <a:latin typeface="標楷體" pitchFamily="65" charset="-120"/>
                <a:ea typeface="標楷體" pitchFamily="65" charset="-120"/>
              </a:rPr>
              <a:t>(2)</a:t>
            </a:r>
            <a:r>
              <a:rPr altLang="en-US">
                <a:solidFill>
                  <a:srgbClr val="000000"/>
                </a:solidFill>
                <a:latin typeface="標楷體" pitchFamily="65" charset="-120"/>
                <a:ea typeface="標楷體" pitchFamily="65" charset="-120"/>
              </a:rPr>
              <a:t>部分招生名額採甄審及甄試</a:t>
            </a:r>
            <a:r>
              <a:rPr lang="en-US" altLang="zh-TW">
                <a:solidFill>
                  <a:srgbClr val="000000"/>
                </a:solidFill>
                <a:latin typeface="標楷體" pitchFamily="65" charset="-120"/>
                <a:ea typeface="標楷體" pitchFamily="65" charset="-120"/>
              </a:rPr>
              <a:t>2</a:t>
            </a:r>
            <a:r>
              <a:rPr altLang="en-US">
                <a:solidFill>
                  <a:srgbClr val="000000"/>
                </a:solidFill>
                <a:latin typeface="標楷體" pitchFamily="65" charset="-120"/>
                <a:ea typeface="標楷體" pitchFamily="65" charset="-120"/>
              </a:rPr>
              <a:t>個管道</a:t>
            </a:r>
            <a:endParaRPr lang="en-US" altLang="zh-TW">
              <a:solidFill>
                <a:srgbClr val="000000"/>
              </a:solidFill>
              <a:latin typeface="標楷體" pitchFamily="65" charset="-120"/>
              <a:ea typeface="標楷體" pitchFamily="65" charset="-120"/>
            </a:endParaRPr>
          </a:p>
          <a:p>
            <a:pPr marL="0" indent="0">
              <a:spcBef>
                <a:spcPts val="600"/>
              </a:spcBef>
              <a:buFont typeface="Arial" pitchFamily="34" charset="0"/>
              <a:buNone/>
            </a:pPr>
            <a:r>
              <a:rPr lang="en-US" altLang="zh-TW">
                <a:solidFill>
                  <a:srgbClr val="000000"/>
                </a:solidFill>
                <a:latin typeface="標楷體" pitchFamily="65" charset="-120"/>
                <a:ea typeface="標楷體" pitchFamily="65" charset="-120"/>
              </a:rPr>
              <a:t>2.</a:t>
            </a:r>
            <a:r>
              <a:rPr altLang="en-US">
                <a:solidFill>
                  <a:srgbClr val="000000"/>
                </a:solidFill>
                <a:latin typeface="標楷體" pitchFamily="65" charset="-120"/>
                <a:ea typeface="標楷體" pitchFamily="65" charset="-120"/>
              </a:rPr>
              <a:t>高級中等學校體育班辦理特色招生甄選入學，</a:t>
            </a:r>
            <a:r>
              <a:rPr altLang="en-US" b="1">
                <a:solidFill>
                  <a:srgbClr val="0000FF"/>
                </a:solidFill>
                <a:latin typeface="標楷體" pitchFamily="65" charset="-120"/>
                <a:ea typeface="標楷體" pitchFamily="65" charset="-120"/>
              </a:rPr>
              <a:t>係依術</a:t>
            </a:r>
            <a:endParaRPr lang="en-US" altLang="en-US" b="1">
              <a:solidFill>
                <a:srgbClr val="0000FF"/>
              </a:solidFill>
              <a:latin typeface="標楷體" pitchFamily="65" charset="-120"/>
              <a:ea typeface="標楷體" pitchFamily="65" charset="-120"/>
            </a:endParaRPr>
          </a:p>
          <a:p>
            <a:pPr marL="0" indent="0">
              <a:spcBef>
                <a:spcPts val="600"/>
              </a:spcBef>
              <a:buFont typeface="Arial" pitchFamily="34" charset="0"/>
              <a:buNone/>
            </a:pPr>
            <a:r>
              <a:rPr altLang="en-US" b="1">
                <a:solidFill>
                  <a:srgbClr val="0000FF"/>
                </a:solidFill>
                <a:latin typeface="標楷體" pitchFamily="65" charset="-120"/>
                <a:ea typeface="標楷體" pitchFamily="65" charset="-120"/>
              </a:rPr>
              <a:t>  科測驗分數</a:t>
            </a:r>
            <a:r>
              <a:rPr altLang="en-US">
                <a:solidFill>
                  <a:srgbClr val="000000"/>
                </a:solidFill>
                <a:latin typeface="標楷體" pitchFamily="65" charset="-120"/>
                <a:ea typeface="標楷體" pitchFamily="65" charset="-120"/>
              </a:rPr>
              <a:t>作為入學依據。</a:t>
            </a:r>
            <a:endParaRPr lang="en-US" altLang="en-US">
              <a:solidFill>
                <a:srgbClr val="000000"/>
              </a:solidFill>
              <a:latin typeface="標楷體" pitchFamily="65" charset="-120"/>
              <a:ea typeface="標楷體" pitchFamily="65" charset="-120"/>
            </a:endParaRPr>
          </a:p>
          <a:p>
            <a:pPr marL="0" indent="0">
              <a:spcBef>
                <a:spcPts val="600"/>
              </a:spcBef>
              <a:buFont typeface="Arial" pitchFamily="34" charset="0"/>
              <a:buNone/>
            </a:pPr>
            <a:r>
              <a:rPr lang="en-US" altLang="zh-TW">
                <a:solidFill>
                  <a:srgbClr val="000000"/>
                </a:solidFill>
                <a:latin typeface="標楷體" pitchFamily="65" charset="-120"/>
                <a:ea typeface="標楷體" pitchFamily="65" charset="-120"/>
              </a:rPr>
              <a:t>3.</a:t>
            </a:r>
            <a:r>
              <a:rPr altLang="en-US">
                <a:solidFill>
                  <a:srgbClr val="000000"/>
                </a:solidFill>
                <a:latin typeface="標楷體" pitchFamily="65" charset="-120"/>
                <a:ea typeface="標楷體" pitchFamily="65" charset="-120"/>
              </a:rPr>
              <a:t>術科測驗內容包括基礎體能、專項技術及運動成就表</a:t>
            </a:r>
            <a:endParaRPr lang="en-US" altLang="en-US">
              <a:solidFill>
                <a:srgbClr val="000000"/>
              </a:solidFill>
              <a:latin typeface="標楷體" pitchFamily="65" charset="-120"/>
              <a:ea typeface="標楷體" pitchFamily="65" charset="-120"/>
            </a:endParaRPr>
          </a:p>
          <a:p>
            <a:pPr marL="0" indent="0">
              <a:spcBef>
                <a:spcPts val="600"/>
              </a:spcBef>
              <a:buFont typeface="Arial" pitchFamily="34" charset="0"/>
              <a:buNone/>
            </a:pPr>
            <a:r>
              <a:rPr altLang="en-US">
                <a:solidFill>
                  <a:srgbClr val="000000"/>
                </a:solidFill>
                <a:latin typeface="標楷體" pitchFamily="65" charset="-120"/>
                <a:ea typeface="標楷體" pitchFamily="65" charset="-120"/>
              </a:rPr>
              <a:t>  現等，由學校依體育班發展運動種類及特色課程內容</a:t>
            </a:r>
            <a:endParaRPr lang="en-US" altLang="en-US">
              <a:solidFill>
                <a:srgbClr val="000000"/>
              </a:solidFill>
              <a:latin typeface="標楷體" pitchFamily="65" charset="-120"/>
              <a:ea typeface="標楷體" pitchFamily="65" charset="-120"/>
            </a:endParaRPr>
          </a:p>
          <a:p>
            <a:pPr marL="0" indent="0">
              <a:spcBef>
                <a:spcPts val="600"/>
              </a:spcBef>
              <a:buFont typeface="Arial" pitchFamily="34" charset="0"/>
              <a:buNone/>
            </a:pPr>
            <a:r>
              <a:rPr altLang="en-US">
                <a:solidFill>
                  <a:srgbClr val="000000"/>
                </a:solidFill>
                <a:latin typeface="標楷體" pitchFamily="65" charset="-120"/>
                <a:ea typeface="標楷體" pitchFamily="65" charset="-120"/>
              </a:rPr>
              <a:t>  ，設計考科及計分方式。招生方式得由學校選擇採取</a:t>
            </a:r>
            <a:endParaRPr lang="en-US" altLang="en-US">
              <a:solidFill>
                <a:srgbClr val="000000"/>
              </a:solidFill>
              <a:latin typeface="標楷體" pitchFamily="65" charset="-120"/>
              <a:ea typeface="標楷體" pitchFamily="65" charset="-120"/>
            </a:endParaRPr>
          </a:p>
          <a:p>
            <a:pPr marL="0" indent="0">
              <a:spcBef>
                <a:spcPts val="600"/>
              </a:spcBef>
              <a:buFont typeface="Arial" pitchFamily="34" charset="0"/>
              <a:buNone/>
            </a:pPr>
            <a:r>
              <a:rPr altLang="en-US">
                <a:solidFill>
                  <a:srgbClr val="000000"/>
                </a:solidFill>
                <a:latin typeface="標楷體" pitchFamily="65" charset="-120"/>
                <a:ea typeface="標楷體" pitchFamily="65" charset="-120"/>
              </a:rPr>
              <a:t>   獨立或聯合招生方式為之，招生範圍則不受免試就</a:t>
            </a:r>
            <a:endParaRPr lang="en-US" altLang="en-US">
              <a:solidFill>
                <a:srgbClr val="000000"/>
              </a:solidFill>
              <a:latin typeface="標楷體" pitchFamily="65" charset="-120"/>
              <a:ea typeface="標楷體" pitchFamily="65" charset="-120"/>
            </a:endParaRPr>
          </a:p>
          <a:p>
            <a:pPr marL="0" indent="0">
              <a:spcBef>
                <a:spcPts val="600"/>
              </a:spcBef>
              <a:buFont typeface="Arial" pitchFamily="34" charset="0"/>
              <a:buNone/>
            </a:pPr>
            <a:r>
              <a:rPr altLang="en-US">
                <a:solidFill>
                  <a:srgbClr val="000000"/>
                </a:solidFill>
                <a:latin typeface="標楷體" pitchFamily="65" charset="-120"/>
                <a:ea typeface="標楷體" pitchFamily="65" charset="-120"/>
              </a:rPr>
              <a:t>   學區限制，</a:t>
            </a:r>
            <a:r>
              <a:rPr altLang="en-US" b="1">
                <a:solidFill>
                  <a:srgbClr val="0000FF"/>
                </a:solidFill>
                <a:latin typeface="標楷體" pitchFamily="65" charset="-120"/>
                <a:ea typeface="標楷體" pitchFamily="65" charset="-120"/>
              </a:rPr>
              <a:t>各校可跨區招生，學生也可跨區報考</a:t>
            </a:r>
            <a:r>
              <a:rPr altLang="en-US">
                <a:solidFill>
                  <a:srgbClr val="000000"/>
                </a:solidFill>
                <a:latin typeface="標楷體" pitchFamily="65" charset="-120"/>
                <a:ea typeface="標楷體" pitchFamily="65" charset="-120"/>
              </a:rPr>
              <a:t>。</a:t>
            </a:r>
          </a:p>
        </p:txBody>
      </p:sp>
      <p:sp>
        <p:nvSpPr>
          <p:cNvPr id="8806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85C17744-9C5B-4106-9174-22D2A6B0BF37}" type="slidenum">
              <a:rPr lang="en-US" altLang="zh-TW" sz="1000" smtClean="0">
                <a:solidFill>
                  <a:srgbClr val="9A5315"/>
                </a:solidFill>
                <a:latin typeface="Arial" pitchFamily="34" charset="0"/>
                <a:ea typeface="新細明體" pitchFamily="18" charset="-120"/>
              </a:rPr>
              <a:pPr>
                <a:spcBef>
                  <a:spcPct val="0"/>
                </a:spcBef>
                <a:buFontTx/>
                <a:buNone/>
              </a:pPr>
              <a:t>78</a:t>
            </a:fld>
            <a:endParaRPr lang="en-US" altLang="en-US" sz="1000">
              <a:solidFill>
                <a:srgbClr val="9A5315"/>
              </a:solidFill>
              <a:latin typeface="Arial" pitchFamily="34" charset="0"/>
              <a:ea typeface="新細明體" pitchFamily="18" charset="-120"/>
            </a:endParaRPr>
          </a:p>
        </p:txBody>
      </p:sp>
      <p:pic>
        <p:nvPicPr>
          <p:cNvPr id="88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52006"/>
            <a:ext cx="6499225" cy="98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24710"/>
                  </a:outerShdw>
                </a:effectLst>
              </a14:hiddenEffects>
            </a:ext>
          </a:extLst>
        </p:spPr>
      </p:pic>
    </p:spTree>
    <p:extLst>
      <p:ext uri="{BB962C8B-B14F-4D97-AF65-F5344CB8AC3E}">
        <p14:creationId xmlns:p14="http://schemas.microsoft.com/office/powerpoint/2010/main" val="3535451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4527550"/>
            <a:ext cx="2444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93"/>
          <p:cNvSpPr>
            <a:spLocks noChangeArrowheads="1"/>
          </p:cNvSpPr>
          <p:nvPr/>
        </p:nvSpPr>
        <p:spPr bwMode="auto">
          <a:xfrm>
            <a:off x="0" y="1125538"/>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solidFill>
                <a:srgbClr val="9A5315"/>
              </a:solidFill>
              <a:latin typeface="Times New Roman" pitchFamily="18" charset="0"/>
              <a:ea typeface="新細明體" pitchFamily="18" charset="-120"/>
            </a:endParaRPr>
          </a:p>
        </p:txBody>
      </p:sp>
      <p:sp>
        <p:nvSpPr>
          <p:cNvPr id="89092" name="Rectangle 92"/>
          <p:cNvSpPr>
            <a:spLocks noChangeArrowheads="1"/>
          </p:cNvSpPr>
          <p:nvPr/>
        </p:nvSpPr>
        <p:spPr bwMode="auto">
          <a:xfrm>
            <a:off x="755650" y="1123950"/>
            <a:ext cx="8424863" cy="73025"/>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solidFill>
                <a:srgbClr val="9A5315"/>
              </a:solidFill>
              <a:latin typeface="Times New Roman" pitchFamily="18" charset="0"/>
              <a:ea typeface="新細明體" pitchFamily="18" charset="-120"/>
            </a:endParaRPr>
          </a:p>
        </p:txBody>
      </p:sp>
      <p:sp>
        <p:nvSpPr>
          <p:cNvPr id="39" name="手繪多邊形 38"/>
          <p:cNvSpPr/>
          <p:nvPr/>
        </p:nvSpPr>
        <p:spPr bwMode="auto">
          <a:xfrm>
            <a:off x="1403350" y="1700213"/>
            <a:ext cx="2736850" cy="690562"/>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zh-TW" altLang="en-US" sz="2600" b="1" dirty="0">
                <a:solidFill>
                  <a:srgbClr val="FFFFFF"/>
                </a:solidFill>
              </a:rPr>
              <a:t>招生種類及名額</a:t>
            </a:r>
          </a:p>
        </p:txBody>
      </p:sp>
      <p:sp>
        <p:nvSpPr>
          <p:cNvPr id="40" name="手繪多邊形 39"/>
          <p:cNvSpPr/>
          <p:nvPr/>
        </p:nvSpPr>
        <p:spPr bwMode="auto">
          <a:xfrm>
            <a:off x="1403350" y="2420938"/>
            <a:ext cx="2736850" cy="33845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en-US" altLang="zh-TW" dirty="0" smtClean="0">
                <a:solidFill>
                  <a:srgbClr val="9A5315">
                    <a:hueOff val="0"/>
                    <a:satOff val="0"/>
                    <a:lumOff val="0"/>
                    <a:alphaOff val="0"/>
                  </a:srgbClr>
                </a:solidFill>
              </a:rPr>
              <a:t>1.107</a:t>
            </a:r>
            <a:r>
              <a:rPr lang="zh-TW" altLang="en-US" dirty="0" smtClean="0">
                <a:solidFill>
                  <a:srgbClr val="9A5315">
                    <a:hueOff val="0"/>
                    <a:satOff val="0"/>
                    <a:lumOff val="0"/>
                    <a:alphaOff val="0"/>
                  </a:srgbClr>
                </a:solidFill>
              </a:rPr>
              <a:t>學年</a:t>
            </a:r>
            <a:r>
              <a:rPr lang="zh-TW" altLang="en-US" dirty="0">
                <a:solidFill>
                  <a:srgbClr val="9A5315">
                    <a:hueOff val="0"/>
                    <a:satOff val="0"/>
                    <a:lumOff val="0"/>
                    <a:alphaOff val="0"/>
                  </a:srgbClr>
                </a:solidFill>
              </a:rPr>
              <a:t>度計有</a:t>
            </a:r>
            <a:r>
              <a:rPr lang="en-US" altLang="zh-TW" dirty="0" smtClean="0">
                <a:solidFill>
                  <a:srgbClr val="9A5315">
                    <a:hueOff val="0"/>
                    <a:satOff val="0"/>
                    <a:lumOff val="0"/>
                    <a:alphaOff val="0"/>
                  </a:srgbClr>
                </a:solidFill>
              </a:rPr>
              <a:t>104</a:t>
            </a:r>
            <a:r>
              <a:rPr lang="zh-TW" altLang="en-US" dirty="0" smtClean="0">
                <a:solidFill>
                  <a:srgbClr val="9A5315">
                    <a:hueOff val="0"/>
                    <a:satOff val="0"/>
                    <a:lumOff val="0"/>
                    <a:alphaOff val="0"/>
                  </a:srgbClr>
                </a:solidFill>
              </a:rPr>
              <a:t>校 </a:t>
            </a:r>
            <a:endParaRPr lang="en-US" altLang="zh-TW" dirty="0">
              <a:solidFill>
                <a:srgbClr val="9A5315">
                  <a:hueOff val="0"/>
                  <a:satOff val="0"/>
                  <a:lumOff val="0"/>
                  <a:alphaOff val="0"/>
                </a:srgbClr>
              </a:solidFill>
            </a:endParaRPr>
          </a:p>
          <a:p>
            <a:pPr marL="0" lvl="1" defTabSz="1289050">
              <a:lnSpc>
                <a:spcPts val="3000"/>
              </a:lnSpc>
              <a:spcAft>
                <a:spcPts val="0"/>
              </a:spcAft>
              <a:defRPr/>
            </a:pPr>
            <a:r>
              <a:rPr lang="zh-TW" altLang="en-US" dirty="0">
                <a:solidFill>
                  <a:srgbClr val="9A5315">
                    <a:hueOff val="0"/>
                    <a:satOff val="0"/>
                    <a:lumOff val="0"/>
                    <a:alphaOff val="0"/>
                  </a:srgbClr>
                </a:solidFill>
              </a:rPr>
              <a:t>   辦理，招生班級數計  </a:t>
            </a:r>
            <a:endParaRPr lang="en-US" altLang="zh-TW" dirty="0">
              <a:solidFill>
                <a:srgbClr val="9A5315">
                  <a:hueOff val="0"/>
                  <a:satOff val="0"/>
                  <a:lumOff val="0"/>
                  <a:alphaOff val="0"/>
                </a:srgbClr>
              </a:solidFill>
            </a:endParaRPr>
          </a:p>
          <a:p>
            <a:pPr marL="0" lvl="1" defTabSz="1289050">
              <a:lnSpc>
                <a:spcPts val="3000"/>
              </a:lnSpc>
              <a:spcAft>
                <a:spcPts val="0"/>
              </a:spcAft>
              <a:defRPr/>
            </a:pPr>
            <a:r>
              <a:rPr lang="zh-TW" altLang="en-US" dirty="0">
                <a:solidFill>
                  <a:srgbClr val="9A5315">
                    <a:hueOff val="0"/>
                    <a:satOff val="0"/>
                    <a:lumOff val="0"/>
                    <a:alphaOff val="0"/>
                  </a:srgbClr>
                </a:solidFill>
              </a:rPr>
              <a:t>   </a:t>
            </a:r>
            <a:r>
              <a:rPr lang="en-US" altLang="zh-TW" dirty="0" smtClean="0">
                <a:solidFill>
                  <a:srgbClr val="9A5315">
                    <a:hueOff val="0"/>
                    <a:satOff val="0"/>
                    <a:lumOff val="0"/>
                    <a:alphaOff val="0"/>
                  </a:srgbClr>
                </a:solidFill>
              </a:rPr>
              <a:t>117</a:t>
            </a:r>
            <a:r>
              <a:rPr lang="zh-TW" altLang="en-US" dirty="0" smtClean="0">
                <a:solidFill>
                  <a:srgbClr val="FF0000"/>
                </a:solidFill>
              </a:rPr>
              <a:t> </a:t>
            </a:r>
            <a:r>
              <a:rPr lang="zh-TW" altLang="en-US" dirty="0">
                <a:solidFill>
                  <a:srgbClr val="FF0000"/>
                </a:solidFill>
              </a:rPr>
              <a:t>班</a:t>
            </a:r>
            <a:r>
              <a:rPr lang="zh-TW" altLang="en-US" dirty="0">
                <a:solidFill>
                  <a:srgbClr val="9A5315">
                    <a:hueOff val="0"/>
                    <a:satOff val="0"/>
                    <a:lumOff val="0"/>
                    <a:alphaOff val="0"/>
                  </a:srgbClr>
                </a:solidFill>
              </a:rPr>
              <a:t>，招生名額共</a:t>
            </a:r>
            <a:endParaRPr lang="en-US" altLang="zh-TW" dirty="0">
              <a:solidFill>
                <a:srgbClr val="9A5315">
                  <a:hueOff val="0"/>
                  <a:satOff val="0"/>
                  <a:lumOff val="0"/>
                  <a:alphaOff val="0"/>
                </a:srgbClr>
              </a:solidFill>
            </a:endParaRPr>
          </a:p>
          <a:p>
            <a:pPr marL="0" lvl="1" defTabSz="1289050">
              <a:lnSpc>
                <a:spcPts val="3000"/>
              </a:lnSpc>
              <a:spcAft>
                <a:spcPts val="0"/>
              </a:spcAft>
              <a:defRPr/>
            </a:pPr>
            <a:r>
              <a:rPr lang="zh-TW" altLang="en-US" dirty="0">
                <a:solidFill>
                  <a:srgbClr val="FF0000"/>
                </a:solidFill>
              </a:rPr>
              <a:t>   </a:t>
            </a:r>
            <a:r>
              <a:rPr lang="en-US" altLang="zh-TW" dirty="0" smtClean="0">
                <a:solidFill>
                  <a:srgbClr val="FF0000"/>
                </a:solidFill>
              </a:rPr>
              <a:t>4039</a:t>
            </a:r>
            <a:r>
              <a:rPr lang="zh-TW" altLang="en-US" dirty="0" smtClean="0">
                <a:solidFill>
                  <a:srgbClr val="FF0000"/>
                </a:solidFill>
              </a:rPr>
              <a:t>名</a:t>
            </a:r>
            <a:r>
              <a:rPr lang="zh-TW" altLang="en-US" dirty="0">
                <a:solidFill>
                  <a:srgbClr val="9A5315">
                    <a:hueOff val="0"/>
                    <a:satOff val="0"/>
                    <a:lumOff val="0"/>
                    <a:alphaOff val="0"/>
                  </a:srgbClr>
                </a:solidFill>
              </a:rPr>
              <a:t>。</a:t>
            </a:r>
          </a:p>
          <a:p>
            <a:pPr marL="0" lvl="1" defTabSz="1289050">
              <a:lnSpc>
                <a:spcPts val="3000"/>
              </a:lnSpc>
              <a:spcAft>
                <a:spcPts val="0"/>
              </a:spcAft>
              <a:defRPr/>
            </a:pPr>
            <a:r>
              <a:rPr lang="en-US" altLang="zh-TW" dirty="0" smtClean="0">
                <a:solidFill>
                  <a:srgbClr val="9A5315">
                    <a:hueOff val="0"/>
                    <a:satOff val="0"/>
                    <a:lumOff val="0"/>
                    <a:alphaOff val="0"/>
                  </a:srgbClr>
                </a:solidFill>
              </a:rPr>
              <a:t>2.108</a:t>
            </a:r>
            <a:r>
              <a:rPr lang="zh-TW" altLang="en-US" dirty="0" smtClean="0">
                <a:solidFill>
                  <a:srgbClr val="9A5315">
                    <a:hueOff val="0"/>
                    <a:satOff val="0"/>
                    <a:lumOff val="0"/>
                    <a:alphaOff val="0"/>
                  </a:srgbClr>
                </a:solidFill>
              </a:rPr>
              <a:t>學年</a:t>
            </a:r>
            <a:r>
              <a:rPr lang="zh-TW" altLang="en-US" dirty="0">
                <a:solidFill>
                  <a:srgbClr val="9A5315">
                    <a:hueOff val="0"/>
                    <a:satOff val="0"/>
                    <a:lumOff val="0"/>
                    <a:alphaOff val="0"/>
                  </a:srgbClr>
                </a:solidFill>
              </a:rPr>
              <a:t>度各校招生名</a:t>
            </a:r>
            <a:endParaRPr lang="en-US" altLang="zh-TW" dirty="0">
              <a:solidFill>
                <a:srgbClr val="9A5315">
                  <a:hueOff val="0"/>
                  <a:satOff val="0"/>
                  <a:lumOff val="0"/>
                  <a:alphaOff val="0"/>
                </a:srgbClr>
              </a:solidFill>
            </a:endParaRPr>
          </a:p>
          <a:p>
            <a:pPr marL="0" lvl="1" defTabSz="1289050">
              <a:lnSpc>
                <a:spcPts val="3000"/>
              </a:lnSpc>
              <a:spcAft>
                <a:spcPts val="0"/>
              </a:spcAft>
              <a:defRPr/>
            </a:pPr>
            <a:r>
              <a:rPr lang="zh-TW" altLang="en-US" dirty="0">
                <a:solidFill>
                  <a:srgbClr val="9A5315">
                    <a:hueOff val="0"/>
                    <a:satOff val="0"/>
                    <a:lumOff val="0"/>
                    <a:alphaOff val="0"/>
                  </a:srgbClr>
                </a:solidFill>
              </a:rPr>
              <a:t>   </a:t>
            </a:r>
            <a:r>
              <a:rPr lang="zh-TW" altLang="en-US" dirty="0" smtClean="0">
                <a:solidFill>
                  <a:srgbClr val="9A5315">
                    <a:hueOff val="0"/>
                    <a:satOff val="0"/>
                    <a:lumOff val="0"/>
                    <a:alphaOff val="0"/>
                  </a:srgbClr>
                </a:solidFill>
              </a:rPr>
              <a:t>額公布於教育部體育</a:t>
            </a:r>
            <a:endParaRPr lang="en-US" altLang="zh-TW" dirty="0" smtClean="0">
              <a:solidFill>
                <a:srgbClr val="9A5315">
                  <a:hueOff val="0"/>
                  <a:satOff val="0"/>
                  <a:lumOff val="0"/>
                  <a:alphaOff val="0"/>
                </a:srgbClr>
              </a:solidFill>
            </a:endParaRPr>
          </a:p>
          <a:p>
            <a:pPr marL="0" lvl="1" defTabSz="1289050">
              <a:lnSpc>
                <a:spcPts val="3000"/>
              </a:lnSpc>
              <a:spcAft>
                <a:spcPts val="0"/>
              </a:spcAft>
              <a:defRPr/>
            </a:pPr>
            <a:r>
              <a:rPr lang="zh-TW" altLang="en-US" dirty="0">
                <a:solidFill>
                  <a:srgbClr val="9A5315">
                    <a:hueOff val="0"/>
                    <a:satOff val="0"/>
                    <a:lumOff val="0"/>
                    <a:alphaOff val="0"/>
                  </a:srgbClr>
                </a:solidFill>
              </a:rPr>
              <a:t> </a:t>
            </a:r>
            <a:r>
              <a:rPr lang="zh-TW" altLang="en-US" dirty="0" smtClean="0">
                <a:solidFill>
                  <a:srgbClr val="9A5315">
                    <a:hueOff val="0"/>
                    <a:satOff val="0"/>
                    <a:lumOff val="0"/>
                    <a:alphaOff val="0"/>
                  </a:srgbClr>
                </a:solidFill>
              </a:rPr>
              <a:t>  署網站</a:t>
            </a:r>
            <a:r>
              <a:rPr lang="zh-TW" altLang="en-US" dirty="0">
                <a:solidFill>
                  <a:srgbClr val="9A5315">
                    <a:hueOff val="0"/>
                    <a:satOff val="0"/>
                    <a:lumOff val="0"/>
                    <a:alphaOff val="0"/>
                  </a:srgbClr>
                </a:solidFill>
              </a:rPr>
              <a:t>電子公告欄。</a:t>
            </a:r>
          </a:p>
          <a:p>
            <a:pPr marL="285750" lvl="1" indent="-285750" defTabSz="1289050">
              <a:lnSpc>
                <a:spcPct val="90000"/>
              </a:lnSpc>
              <a:spcAft>
                <a:spcPct val="15000"/>
              </a:spcAft>
              <a:buFontTx/>
              <a:buChar char="••"/>
              <a:defRPr/>
            </a:pPr>
            <a:endParaRPr lang="zh-TW" altLang="en-US" dirty="0">
              <a:solidFill>
                <a:srgbClr val="9A5315">
                  <a:hueOff val="0"/>
                  <a:satOff val="0"/>
                  <a:lumOff val="0"/>
                  <a:alphaOff val="0"/>
                </a:srgbClr>
              </a:solidFill>
            </a:endParaRPr>
          </a:p>
        </p:txBody>
      </p:sp>
      <p:grpSp>
        <p:nvGrpSpPr>
          <p:cNvPr id="89095" name="群組 3"/>
          <p:cNvGrpSpPr>
            <a:grpSpLocks/>
          </p:cNvGrpSpPr>
          <p:nvPr/>
        </p:nvGrpSpPr>
        <p:grpSpPr bwMode="auto">
          <a:xfrm>
            <a:off x="4171950" y="1698625"/>
            <a:ext cx="2876550" cy="4106863"/>
            <a:chOff x="1613324" y="2376765"/>
            <a:chExt cx="2001508" cy="3077303"/>
          </a:xfrm>
        </p:grpSpPr>
        <p:sp>
          <p:nvSpPr>
            <p:cNvPr id="42" name="手繪多邊形 41"/>
            <p:cNvSpPr/>
            <p:nvPr/>
          </p:nvSpPr>
          <p:spPr>
            <a:xfrm>
              <a:off x="1613324" y="2376765"/>
              <a:ext cx="979767" cy="51982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rgbClr val="9A5315"/>
                </a:solidFill>
              </a:endParaRPr>
            </a:p>
          </p:txBody>
        </p:sp>
        <p:sp>
          <p:nvSpPr>
            <p:cNvPr id="43" name="手繪多邊形 42"/>
            <p:cNvSpPr/>
            <p:nvPr/>
          </p:nvSpPr>
          <p:spPr>
            <a:xfrm>
              <a:off x="1613324" y="2918000"/>
              <a:ext cx="979767" cy="25360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algn="ctr" defTabSz="1289050">
                <a:lnSpc>
                  <a:spcPts val="3500"/>
                </a:lnSpc>
                <a:spcAft>
                  <a:spcPts val="0"/>
                </a:spcAft>
                <a:defRPr/>
              </a:pPr>
              <a:r>
                <a:rPr lang="zh-TW" altLang="en-US" sz="2600" dirty="0">
                  <a:solidFill>
                    <a:srgbClr val="9A5315">
                      <a:hueOff val="0"/>
                      <a:satOff val="0"/>
                      <a:lumOff val="0"/>
                      <a:alphaOff val="0"/>
                    </a:srgbClr>
                  </a:solidFill>
                  <a:latin typeface="+mj-ea"/>
                </a:rPr>
                <a:t>不受就學區限制，學生</a:t>
              </a:r>
              <a:r>
                <a:rPr lang="zh-TW" altLang="en-US" sz="2600" dirty="0">
                  <a:solidFill>
                    <a:srgbClr val="FF0000"/>
                  </a:solidFill>
                  <a:latin typeface="+mj-ea"/>
                </a:rPr>
                <a:t>得跨區報考</a:t>
              </a:r>
              <a:endParaRPr lang="zh-TW" altLang="en-US" sz="2600" dirty="0">
                <a:solidFill>
                  <a:srgbClr val="9A5315">
                    <a:hueOff val="0"/>
                    <a:satOff val="0"/>
                    <a:lumOff val="0"/>
                    <a:alphaOff val="0"/>
                  </a:srgbClr>
                </a:solidFill>
                <a:latin typeface="+mj-ea"/>
              </a:endParaRPr>
            </a:p>
          </p:txBody>
        </p:sp>
        <p:sp>
          <p:nvSpPr>
            <p:cNvPr id="44" name="手繪多邊形 43"/>
            <p:cNvSpPr/>
            <p:nvPr/>
          </p:nvSpPr>
          <p:spPr>
            <a:xfrm>
              <a:off x="2617392" y="2389850"/>
              <a:ext cx="991917" cy="51863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rgbClr val="9A5315"/>
                </a:solidFill>
              </a:endParaRPr>
            </a:p>
          </p:txBody>
        </p:sp>
        <p:sp>
          <p:nvSpPr>
            <p:cNvPr id="45" name="手繪多邊形 44"/>
            <p:cNvSpPr/>
            <p:nvPr/>
          </p:nvSpPr>
          <p:spPr>
            <a:xfrm>
              <a:off x="2612974" y="2918000"/>
              <a:ext cx="1001858" cy="25360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algn="ctr" defTabSz="1289050">
                <a:lnSpc>
                  <a:spcPts val="3500"/>
                </a:lnSpc>
                <a:spcAft>
                  <a:spcPts val="0"/>
                </a:spcAft>
                <a:defRPr/>
              </a:pPr>
              <a:r>
                <a:rPr lang="zh-TW" altLang="en-US" sz="2600" dirty="0">
                  <a:solidFill>
                    <a:srgbClr val="9A5315">
                      <a:hueOff val="0"/>
                      <a:satOff val="0"/>
                      <a:lumOff val="0"/>
                      <a:alphaOff val="0"/>
                    </a:srgbClr>
                  </a:solidFill>
                </a:rPr>
                <a:t>學校得採</a:t>
              </a:r>
              <a:r>
                <a:rPr lang="zh-TW" altLang="en-US" sz="2600" dirty="0">
                  <a:solidFill>
                    <a:srgbClr val="FF0000"/>
                  </a:solidFill>
                </a:rPr>
                <a:t>獨立</a:t>
              </a:r>
              <a:r>
                <a:rPr lang="zh-TW" altLang="en-US" sz="2600" dirty="0">
                  <a:solidFill>
                    <a:srgbClr val="9A5315">
                      <a:hueOff val="0"/>
                      <a:satOff val="0"/>
                      <a:lumOff val="0"/>
                      <a:alphaOff val="0"/>
                    </a:srgbClr>
                  </a:solidFill>
                </a:rPr>
                <a:t>或</a:t>
              </a:r>
              <a:r>
                <a:rPr lang="zh-TW" altLang="en-US" sz="2600" dirty="0">
                  <a:solidFill>
                    <a:srgbClr val="FF0000"/>
                  </a:solidFill>
                </a:rPr>
                <a:t>聯合</a:t>
              </a:r>
              <a:r>
                <a:rPr lang="zh-TW" altLang="en-US" sz="2600" dirty="0">
                  <a:solidFill>
                    <a:srgbClr val="9A5315"/>
                  </a:solidFill>
                </a:rPr>
                <a:t>招生</a:t>
              </a:r>
              <a:r>
                <a:rPr lang="zh-TW" altLang="en-US" sz="2600" dirty="0">
                  <a:solidFill>
                    <a:srgbClr val="9A5315">
                      <a:hueOff val="0"/>
                      <a:satOff val="0"/>
                      <a:lumOff val="0"/>
                      <a:alphaOff val="0"/>
                    </a:srgbClr>
                  </a:solidFill>
                </a:rPr>
                <a:t>方式為之</a:t>
              </a:r>
            </a:p>
          </p:txBody>
        </p:sp>
      </p:grpSp>
      <p:sp>
        <p:nvSpPr>
          <p:cNvPr id="46" name="矩形 45"/>
          <p:cNvSpPr/>
          <p:nvPr/>
        </p:nvSpPr>
        <p:spPr>
          <a:xfrm>
            <a:off x="4133850" y="1773238"/>
            <a:ext cx="1517650" cy="527050"/>
          </a:xfrm>
          <a:prstGeom prst="rect">
            <a:avLst/>
          </a:prstGeom>
        </p:spPr>
        <p:txBody>
          <a:bodyPr wrap="none">
            <a:spAutoFit/>
          </a:bodyPr>
          <a:lstStyle/>
          <a:p>
            <a:pPr>
              <a:lnSpc>
                <a:spcPts val="3700"/>
              </a:lnSpc>
              <a:defRPr/>
            </a:pPr>
            <a:r>
              <a:rPr lang="zh-TW" altLang="zh-TW" sz="2600" b="1" kern="0" dirty="0">
                <a:solidFill>
                  <a:srgbClr val="FFFFFF"/>
                </a:solidFill>
                <a:latin typeface="+mj-ea"/>
                <a:ea typeface="Microsoft JhengHei UI"/>
              </a:rPr>
              <a:t>招生</a:t>
            </a:r>
            <a:r>
              <a:rPr lang="zh-TW" altLang="zh-TW" sz="2600" b="1" dirty="0">
                <a:solidFill>
                  <a:srgbClr val="FFFFFF"/>
                </a:solidFill>
                <a:latin typeface="+mn-lt"/>
                <a:ea typeface="Microsoft JhengHei UI"/>
              </a:rPr>
              <a:t>範圍</a:t>
            </a:r>
            <a:endParaRPr lang="en-US" altLang="zh-TW" sz="2600" b="1" dirty="0">
              <a:solidFill>
                <a:srgbClr val="FFFFFF"/>
              </a:solidFill>
              <a:latin typeface="+mn-lt"/>
              <a:ea typeface="Microsoft JhengHei UI"/>
            </a:endParaRPr>
          </a:p>
        </p:txBody>
      </p:sp>
      <p:sp>
        <p:nvSpPr>
          <p:cNvPr id="47" name="矩形 46"/>
          <p:cNvSpPr/>
          <p:nvPr/>
        </p:nvSpPr>
        <p:spPr>
          <a:xfrm>
            <a:off x="5651500" y="1814513"/>
            <a:ext cx="1517650" cy="525462"/>
          </a:xfrm>
          <a:prstGeom prst="rect">
            <a:avLst/>
          </a:prstGeom>
        </p:spPr>
        <p:txBody>
          <a:bodyPr wrap="none">
            <a:spAutoFit/>
          </a:bodyPr>
          <a:lstStyle/>
          <a:p>
            <a:pPr>
              <a:lnSpc>
                <a:spcPts val="3700"/>
              </a:lnSpc>
              <a:defRPr/>
            </a:pPr>
            <a:r>
              <a:rPr lang="zh-TW" altLang="zh-TW" sz="2600" b="1" dirty="0">
                <a:solidFill>
                  <a:srgbClr val="FFFFFF"/>
                </a:solidFill>
                <a:latin typeface="+mn-lt"/>
                <a:ea typeface="Microsoft JhengHei UI"/>
              </a:rPr>
              <a:t>招生方式</a:t>
            </a:r>
            <a:endParaRPr lang="en-US" altLang="zh-TW" sz="2600" b="1" dirty="0">
              <a:solidFill>
                <a:srgbClr val="FFFFFF"/>
              </a:solidFill>
              <a:latin typeface="+mn-lt"/>
              <a:ea typeface="Microsoft JhengHei UI"/>
            </a:endParaRPr>
          </a:p>
        </p:txBody>
      </p:sp>
      <p:sp>
        <p:nvSpPr>
          <p:cNvPr id="16" name="手繪多邊形 15"/>
          <p:cNvSpPr/>
          <p:nvPr/>
        </p:nvSpPr>
        <p:spPr bwMode="auto">
          <a:xfrm>
            <a:off x="7092950" y="1716088"/>
            <a:ext cx="1423988" cy="69215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chemeClr val="accent6">
              <a:lumMod val="75000"/>
            </a:schemeClr>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b="1" dirty="0">
              <a:solidFill>
                <a:srgbClr val="FFFFFF"/>
              </a:solidFill>
            </a:endParaRPr>
          </a:p>
        </p:txBody>
      </p:sp>
      <p:sp>
        <p:nvSpPr>
          <p:cNvPr id="17" name="手繪多邊形 16"/>
          <p:cNvSpPr/>
          <p:nvPr/>
        </p:nvSpPr>
        <p:spPr bwMode="auto">
          <a:xfrm>
            <a:off x="7092950" y="2435225"/>
            <a:ext cx="1423988" cy="33845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500"/>
              </a:lnSpc>
              <a:spcAft>
                <a:spcPts val="0"/>
              </a:spcAft>
              <a:defRPr/>
            </a:pPr>
            <a:r>
              <a:rPr lang="zh-TW" altLang="en-US" sz="2600" dirty="0">
                <a:solidFill>
                  <a:srgbClr val="9A5315">
                    <a:hueOff val="0"/>
                    <a:satOff val="0"/>
                    <a:lumOff val="0"/>
                    <a:alphaOff val="0"/>
                  </a:srgbClr>
                </a:solidFill>
              </a:rPr>
              <a:t>依</a:t>
            </a:r>
            <a:r>
              <a:rPr lang="zh-TW" altLang="en-US" sz="2600" dirty="0">
                <a:solidFill>
                  <a:srgbClr val="FF0000"/>
                </a:solidFill>
              </a:rPr>
              <a:t>術科測驗</a:t>
            </a:r>
            <a:r>
              <a:rPr lang="zh-TW" altLang="en-US" sz="2600" dirty="0">
                <a:solidFill>
                  <a:srgbClr val="9A5315">
                    <a:hueOff val="0"/>
                    <a:satOff val="0"/>
                    <a:lumOff val="0"/>
                    <a:alphaOff val="0"/>
                  </a:srgbClr>
                </a:solidFill>
              </a:rPr>
              <a:t>分數為錄取依據</a:t>
            </a:r>
          </a:p>
        </p:txBody>
      </p:sp>
      <p:sp>
        <p:nvSpPr>
          <p:cNvPr id="18" name="矩形 17"/>
          <p:cNvSpPr/>
          <p:nvPr/>
        </p:nvSpPr>
        <p:spPr>
          <a:xfrm>
            <a:off x="7092950" y="1839913"/>
            <a:ext cx="1517650" cy="525462"/>
          </a:xfrm>
          <a:prstGeom prst="rect">
            <a:avLst/>
          </a:prstGeom>
        </p:spPr>
        <p:txBody>
          <a:bodyPr wrap="none">
            <a:spAutoFit/>
          </a:bodyPr>
          <a:lstStyle/>
          <a:p>
            <a:pPr>
              <a:lnSpc>
                <a:spcPts val="3700"/>
              </a:lnSpc>
              <a:defRPr/>
            </a:pPr>
            <a:r>
              <a:rPr lang="zh-TW" altLang="en-US" sz="2600" b="1" dirty="0">
                <a:solidFill>
                  <a:srgbClr val="FFFFFF"/>
                </a:solidFill>
                <a:latin typeface="+mn-lt"/>
                <a:ea typeface="Microsoft JhengHei UI"/>
              </a:rPr>
              <a:t>錄取依據</a:t>
            </a:r>
            <a:endParaRPr lang="en-US" altLang="zh-TW" sz="2600" b="1" dirty="0">
              <a:solidFill>
                <a:srgbClr val="FFFFFF"/>
              </a:solidFill>
              <a:latin typeface="+mn-lt"/>
              <a:ea typeface="Microsoft JhengHei UI"/>
            </a:endParaRPr>
          </a:p>
        </p:txBody>
      </p:sp>
      <p:sp>
        <p:nvSpPr>
          <p:cNvPr id="172046" name="標題 1"/>
          <p:cNvSpPr txBox="1">
            <a:spLocks/>
          </p:cNvSpPr>
          <p:nvPr/>
        </p:nvSpPr>
        <p:spPr bwMode="auto">
          <a:xfrm>
            <a:off x="1789113" y="260350"/>
            <a:ext cx="6172200" cy="700088"/>
          </a:xfrm>
          <a:prstGeom prst="rect">
            <a:avLst/>
          </a:prstGeom>
          <a:solidFill>
            <a:schemeClr val="accent1">
              <a:lumMod val="75000"/>
            </a:schemeClr>
          </a:solidFill>
          <a:ln>
            <a:noFill/>
          </a:ln>
          <a:extLst/>
        </p:spPr>
        <p:txBody>
          <a:bodyPr/>
          <a:lstStyle>
            <a:lvl1pPr>
              <a:lnSpc>
                <a:spcPct val="90000"/>
              </a:lnSpc>
              <a:defRPr lang="zh-TW" sz="3600" b="1" i="0">
                <a:solidFill>
                  <a:schemeClr val="bg1"/>
                </a:solidFill>
                <a:latin typeface="標楷體" pitchFamily="65" charset="-120"/>
                <a:ea typeface="標楷體" pitchFamily="65" charset="-120"/>
                <a:cs typeface="Microsoft JhengHei UI"/>
              </a:defRPr>
            </a:lvl1pPr>
            <a:lvl2pPr>
              <a:lnSpc>
                <a:spcPct val="90000"/>
              </a:lnSpc>
              <a:defRPr sz="3600">
                <a:solidFill>
                  <a:srgbClr val="4D290B"/>
                </a:solidFill>
                <a:latin typeface="Microsoft JhengHei UI"/>
                <a:ea typeface="Microsoft JhengHei UI"/>
                <a:cs typeface="Microsoft JhengHei UI"/>
              </a:defRPr>
            </a:lvl2pPr>
            <a:lvl3pPr>
              <a:lnSpc>
                <a:spcPct val="90000"/>
              </a:lnSpc>
              <a:defRPr sz="3600">
                <a:solidFill>
                  <a:srgbClr val="4D290B"/>
                </a:solidFill>
                <a:latin typeface="Microsoft JhengHei UI"/>
                <a:ea typeface="Microsoft JhengHei UI"/>
                <a:cs typeface="Microsoft JhengHei UI"/>
              </a:defRPr>
            </a:lvl3pPr>
            <a:lvl4pPr>
              <a:lnSpc>
                <a:spcPct val="90000"/>
              </a:lnSpc>
              <a:defRPr sz="3600">
                <a:solidFill>
                  <a:srgbClr val="4D290B"/>
                </a:solidFill>
                <a:latin typeface="Microsoft JhengHei UI"/>
                <a:ea typeface="Microsoft JhengHei UI"/>
                <a:cs typeface="Microsoft JhengHei UI"/>
              </a:defRPr>
            </a:lvl4pPr>
            <a:lvl5pPr>
              <a:lnSpc>
                <a:spcPct val="90000"/>
              </a:lnSpc>
              <a:defRPr sz="3600">
                <a:solidFill>
                  <a:srgbClr val="4D290B"/>
                </a:solidFill>
                <a:latin typeface="Microsoft JhengHei UI"/>
                <a:ea typeface="Microsoft JhengHei UI"/>
                <a:cs typeface="Microsoft JhengHei UI"/>
              </a:defRPr>
            </a:lvl5pPr>
            <a:lvl6pPr marL="457200" fontAlgn="base">
              <a:lnSpc>
                <a:spcPct val="90000"/>
              </a:lnSpc>
              <a:spcBef>
                <a:spcPct val="0"/>
              </a:spcBef>
              <a:spcAft>
                <a:spcPct val="0"/>
              </a:spcAft>
              <a:defRPr sz="3600">
                <a:solidFill>
                  <a:srgbClr val="4D290B"/>
                </a:solidFill>
                <a:latin typeface="Microsoft JhengHei UI"/>
                <a:ea typeface="Microsoft JhengHei UI"/>
                <a:cs typeface="Microsoft JhengHei UI"/>
              </a:defRPr>
            </a:lvl6pPr>
            <a:lvl7pPr marL="914400" fontAlgn="base">
              <a:lnSpc>
                <a:spcPct val="90000"/>
              </a:lnSpc>
              <a:spcBef>
                <a:spcPct val="0"/>
              </a:spcBef>
              <a:spcAft>
                <a:spcPct val="0"/>
              </a:spcAft>
              <a:defRPr sz="3600">
                <a:solidFill>
                  <a:srgbClr val="4D290B"/>
                </a:solidFill>
                <a:latin typeface="Microsoft JhengHei UI"/>
                <a:ea typeface="Microsoft JhengHei UI"/>
                <a:cs typeface="Microsoft JhengHei UI"/>
              </a:defRPr>
            </a:lvl7pPr>
            <a:lvl8pPr marL="1371600" fontAlgn="base">
              <a:lnSpc>
                <a:spcPct val="90000"/>
              </a:lnSpc>
              <a:spcBef>
                <a:spcPct val="0"/>
              </a:spcBef>
              <a:spcAft>
                <a:spcPct val="0"/>
              </a:spcAft>
              <a:defRPr sz="3600">
                <a:solidFill>
                  <a:srgbClr val="4D290B"/>
                </a:solidFill>
                <a:latin typeface="Microsoft JhengHei UI"/>
                <a:ea typeface="Microsoft JhengHei UI"/>
                <a:cs typeface="Microsoft JhengHei UI"/>
              </a:defRPr>
            </a:lvl8pPr>
            <a:lvl9pPr marL="1828800" fontAlgn="base">
              <a:lnSpc>
                <a:spcPct val="90000"/>
              </a:lnSpc>
              <a:spcBef>
                <a:spcPct val="0"/>
              </a:spcBef>
              <a:spcAft>
                <a:spcPct val="0"/>
              </a:spcAft>
              <a:defRPr sz="3600">
                <a:solidFill>
                  <a:srgbClr val="4D290B"/>
                </a:solidFill>
                <a:latin typeface="Microsoft JhengHei UI"/>
                <a:ea typeface="Microsoft JhengHei UI"/>
                <a:cs typeface="Microsoft JhengHei UI"/>
              </a:defRPr>
            </a:lvl9pPr>
          </a:lstStyle>
          <a:p>
            <a:pPr>
              <a:defRPr/>
            </a:pPr>
            <a:r>
              <a:rPr altLang="en-US" dirty="0">
                <a:solidFill>
                  <a:srgbClr val="FFFFFF"/>
                </a:solidFill>
              </a:rPr>
              <a:t>特色招生甄選入學 </a:t>
            </a:r>
            <a:r>
              <a:rPr lang="en-US" altLang="zh-TW" dirty="0">
                <a:solidFill>
                  <a:srgbClr val="FFFFFF"/>
                </a:solidFill>
              </a:rPr>
              <a:t>---</a:t>
            </a:r>
            <a:r>
              <a:rPr altLang="en-US" dirty="0">
                <a:solidFill>
                  <a:srgbClr val="FFFFFF"/>
                </a:solidFill>
              </a:rPr>
              <a:t>體育班</a:t>
            </a:r>
          </a:p>
        </p:txBody>
      </p:sp>
    </p:spTree>
    <p:extLst>
      <p:ext uri="{BB962C8B-B14F-4D97-AF65-F5344CB8AC3E}">
        <p14:creationId xmlns:p14="http://schemas.microsoft.com/office/powerpoint/2010/main" val="2253898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2492896"/>
            <a:ext cx="7772400" cy="1362075"/>
          </a:xfrm>
        </p:spPr>
        <p:txBody>
          <a:bodyPr>
            <a:normAutofit/>
          </a:bodyPr>
          <a:lstStyle/>
          <a:p>
            <a:pPr algn="ctr"/>
            <a:r>
              <a:rPr lang="zh-TW" altLang="en-US" sz="5400" b="1" dirty="0">
                <a:solidFill>
                  <a:schemeClr val="accent1">
                    <a:lumMod val="50000"/>
                  </a:schemeClr>
                </a:solidFill>
                <a:latin typeface="微軟正黑體" panose="020B0604030504040204" pitchFamily="34" charset="-120"/>
              </a:rPr>
              <a:t>國中教育會考</a:t>
            </a:r>
            <a:endParaRPr lang="zh-TW" altLang="en-US" b="1" dirty="0">
              <a:solidFill>
                <a:schemeClr val="accent1">
                  <a:lumMod val="50000"/>
                </a:schemeClr>
              </a:solidFill>
            </a:endParaRPr>
          </a:p>
        </p:txBody>
      </p:sp>
    </p:spTree>
    <p:extLst>
      <p:ext uri="{BB962C8B-B14F-4D97-AF65-F5344CB8AC3E}">
        <p14:creationId xmlns:p14="http://schemas.microsoft.com/office/powerpoint/2010/main" val="5109524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編號版面配置區 1"/>
          <p:cNvSpPr>
            <a:spLocks noGrp="1"/>
          </p:cNvSpPr>
          <p:nvPr>
            <p:ph type="sldNum" sz="quarter" idx="12"/>
          </p:nvPr>
        </p:nvSpPr>
        <p:spPr bwMode="auto">
          <a:xfrm>
            <a:off x="6988175"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fld id="{03D830A8-D50F-436C-AFCC-E5BDA6DFF27B}" type="slidenum">
              <a:rPr lang="en-US" altLang="zh-TW" sz="1400" smtClean="0">
                <a:latin typeface="Times New Roman" pitchFamily="18" charset="0"/>
                <a:ea typeface="新細明體" pitchFamily="18" charset="-120"/>
              </a:rPr>
              <a:pPr eaLnBrk="1" hangingPunct="1">
                <a:spcBef>
                  <a:spcPct val="0"/>
                </a:spcBef>
                <a:buFontTx/>
                <a:buNone/>
              </a:pPr>
              <a:t>80</a:t>
            </a:fld>
            <a:endParaRPr lang="en-US" altLang="zh-TW" sz="1400">
              <a:latin typeface="Times New Roman" pitchFamily="18" charset="0"/>
              <a:ea typeface="新細明體" pitchFamily="18" charset="-120"/>
            </a:endParaRPr>
          </a:p>
        </p:txBody>
      </p:sp>
      <p:sp>
        <p:nvSpPr>
          <p:cNvPr id="91139" name="Rectangle 93"/>
          <p:cNvSpPr>
            <a:spLocks noChangeArrowheads="1"/>
          </p:cNvSpPr>
          <p:nvPr/>
        </p:nvSpPr>
        <p:spPr bwMode="auto">
          <a:xfrm>
            <a:off x="0" y="1125538"/>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91140" name="Rectangle 92"/>
          <p:cNvSpPr>
            <a:spLocks noChangeArrowheads="1"/>
          </p:cNvSpPr>
          <p:nvPr/>
        </p:nvSpPr>
        <p:spPr bwMode="auto">
          <a:xfrm>
            <a:off x="755650" y="1123950"/>
            <a:ext cx="8388350" cy="46038"/>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pic>
        <p:nvPicPr>
          <p:cNvPr id="911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581525"/>
            <a:ext cx="2444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手繪多邊形 38"/>
          <p:cNvSpPr/>
          <p:nvPr/>
        </p:nvSpPr>
        <p:spPr bwMode="auto">
          <a:xfrm>
            <a:off x="1403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a:lnSpc>
                <a:spcPts val="3700"/>
              </a:lnSpc>
              <a:defRPr/>
            </a:pPr>
            <a:r>
              <a:rPr lang="zh-TW" altLang="en-US" sz="2800" b="1" dirty="0"/>
              <a:t>甄審</a:t>
            </a:r>
            <a:endParaRPr lang="en-US" altLang="zh-TW" sz="2800" b="1" dirty="0"/>
          </a:p>
        </p:txBody>
      </p:sp>
      <p:sp>
        <p:nvSpPr>
          <p:cNvPr id="40" name="手繪多邊形 39"/>
          <p:cNvSpPr/>
          <p:nvPr/>
        </p:nvSpPr>
        <p:spPr bwMode="auto">
          <a:xfrm>
            <a:off x="1403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zh-TW" altLang="en-US" dirty="0"/>
              <a:t>甄審係以國際運動競賽成就為報名門檻，作為分發之標準，為外加招生名額。</a:t>
            </a:r>
          </a:p>
        </p:txBody>
      </p:sp>
      <p:grpSp>
        <p:nvGrpSpPr>
          <p:cNvPr id="91144" name="群組 3"/>
          <p:cNvGrpSpPr>
            <a:grpSpLocks/>
          </p:cNvGrpSpPr>
          <p:nvPr/>
        </p:nvGrpSpPr>
        <p:grpSpPr bwMode="auto">
          <a:xfrm>
            <a:off x="3708400" y="1412875"/>
            <a:ext cx="4608513" cy="4322763"/>
            <a:chOff x="1613324" y="2376765"/>
            <a:chExt cx="1984096" cy="3077303"/>
          </a:xfrm>
        </p:grpSpPr>
        <p:sp>
          <p:nvSpPr>
            <p:cNvPr id="42" name="手繪多邊形 41"/>
            <p:cNvSpPr/>
            <p:nvPr/>
          </p:nvSpPr>
          <p:spPr>
            <a:xfrm>
              <a:off x="1613324" y="2376765"/>
              <a:ext cx="930878"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889837"/>
              <a:ext cx="930878"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zh-TW" altLang="zh-TW" sz="2300" dirty="0"/>
                <a:t>以</a:t>
              </a:r>
              <a:r>
                <a:rPr lang="zh-TW" altLang="zh-TW" sz="2300" dirty="0">
                  <a:solidFill>
                    <a:srgbClr val="FF0000"/>
                  </a:solidFill>
                </a:rPr>
                <a:t>運動競賽成就</a:t>
              </a:r>
              <a:r>
                <a:rPr lang="zh-TW" altLang="zh-TW" sz="2300" dirty="0"/>
                <a:t>為報名門檻，並加考</a:t>
              </a:r>
              <a:r>
                <a:rPr lang="zh-TW" altLang="zh-TW" sz="2300" dirty="0">
                  <a:solidFill>
                    <a:srgbClr val="FF0000"/>
                  </a:solidFill>
                </a:rPr>
                <a:t>學科</a:t>
              </a:r>
              <a:r>
                <a:rPr lang="en-US" altLang="zh-TW" sz="2300" dirty="0"/>
                <a:t>(</a:t>
              </a:r>
              <a:r>
                <a:rPr lang="zh-TW" altLang="zh-TW" sz="2300" dirty="0"/>
                <a:t>國、英、數、自然及社會</a:t>
              </a:r>
              <a:r>
                <a:rPr lang="en-US" altLang="zh-TW" sz="2300" dirty="0"/>
                <a:t>)</a:t>
              </a:r>
              <a:r>
                <a:rPr lang="zh-TW" altLang="zh-TW" sz="2300" dirty="0"/>
                <a:t>及部分專長須參加</a:t>
              </a:r>
              <a:r>
                <a:rPr lang="zh-TW" altLang="zh-TW" sz="2300" dirty="0">
                  <a:solidFill>
                    <a:srgbClr val="FF0000"/>
                  </a:solidFill>
                </a:rPr>
                <a:t>術科</a:t>
              </a:r>
              <a:r>
                <a:rPr lang="zh-TW" altLang="zh-TW" sz="2300" dirty="0"/>
                <a:t>檢定，為內含之招生名額。</a:t>
              </a:r>
            </a:p>
            <a:p>
              <a:pPr marL="0" lvl="1" defTabSz="1289050">
                <a:lnSpc>
                  <a:spcPts val="3500"/>
                </a:lnSpc>
                <a:spcAft>
                  <a:spcPts val="0"/>
                </a:spcAft>
                <a:defRPr/>
              </a:pPr>
              <a:endParaRPr lang="en-US" altLang="zh-TW" sz="2300" dirty="0">
                <a:latin typeface="+mj-ea"/>
                <a:ea typeface="+mj-ea"/>
              </a:endParaRPr>
            </a:p>
          </p:txBody>
        </p:sp>
        <p:sp>
          <p:nvSpPr>
            <p:cNvPr id="44" name="手繪多邊形 43"/>
            <p:cNvSpPr/>
            <p:nvPr/>
          </p:nvSpPr>
          <p:spPr>
            <a:xfrm>
              <a:off x="2581109" y="2376765"/>
              <a:ext cx="1016311" cy="468998"/>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575641" y="2866105"/>
              <a:ext cx="1021779"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p:cNvSpPr/>
          <p:nvPr/>
        </p:nvSpPr>
        <p:spPr>
          <a:xfrm>
            <a:off x="3659188" y="1484313"/>
            <a:ext cx="2208212" cy="53498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p:cNvSpPr/>
          <p:nvPr/>
        </p:nvSpPr>
        <p:spPr>
          <a:xfrm>
            <a:off x="6011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74091" name="矩形 3"/>
          <p:cNvSpPr>
            <a:spLocks noChangeArrowheads="1"/>
          </p:cNvSpPr>
          <p:nvPr/>
        </p:nvSpPr>
        <p:spPr bwMode="auto">
          <a:xfrm>
            <a:off x="757238" y="246063"/>
            <a:ext cx="8351837" cy="590550"/>
          </a:xfrm>
          <a:prstGeom prst="rect">
            <a:avLst/>
          </a:prstGeom>
          <a:solidFill>
            <a:schemeClr val="accent1">
              <a:lumMod val="75000"/>
            </a:schemeClr>
          </a:solidFill>
          <a:ln>
            <a:noFill/>
          </a:ln>
          <a:extLst/>
        </p:spPr>
        <p:txBody>
          <a:bodyPr/>
          <a:lstStyle/>
          <a:p>
            <a:pPr algn="ctr">
              <a:lnSpc>
                <a:spcPct val="90000"/>
              </a:lnSpc>
              <a:defRPr/>
            </a:pPr>
            <a:r>
              <a:rPr lang="zh-TW" altLang="en-US" sz="3600" dirty="0">
                <a:solidFill>
                  <a:schemeClr val="bg1"/>
                </a:solidFill>
                <a:latin typeface="標楷體" pitchFamily="65" charset="-120"/>
                <a:ea typeface="標楷體" pitchFamily="65" charset="-120"/>
              </a:rPr>
              <a:t>運動績優生升學管道 </a:t>
            </a:r>
          </a:p>
        </p:txBody>
      </p:sp>
      <p:sp>
        <p:nvSpPr>
          <p:cNvPr id="18" name="向下箭號 17"/>
          <p:cNvSpPr/>
          <p:nvPr/>
        </p:nvSpPr>
        <p:spPr>
          <a:xfrm>
            <a:off x="4537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91149" name="AutoShape 12"/>
          <p:cNvSpPr>
            <a:spLocks noChangeArrowheads="1"/>
          </p:cNvSpPr>
          <p:nvPr/>
        </p:nvSpPr>
        <p:spPr bwMode="auto">
          <a:xfrm>
            <a:off x="1538288" y="6092825"/>
            <a:ext cx="6705600"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lnSpc>
                <a:spcPts val="3500"/>
              </a:lnSpc>
              <a:spcBef>
                <a:spcPct val="0"/>
              </a:spcBef>
              <a:buFontTx/>
              <a:buNone/>
            </a:pPr>
            <a:r>
              <a:rPr lang="zh-TW" altLang="en-US" b="1">
                <a:latin typeface="標楷體" pitchFamily="65" charset="-120"/>
                <a:ea typeface="標楷體" pitchFamily="65" charset="-120"/>
                <a:cs typeface="Times New Roman" pitchFamily="18" charset="0"/>
              </a:rPr>
              <a:t>甄審及甄試由教育部辦理，單獨招生由學校辦理。</a:t>
            </a:r>
          </a:p>
        </p:txBody>
      </p:sp>
    </p:spTree>
    <p:extLst>
      <p:ext uri="{BB962C8B-B14F-4D97-AF65-F5344CB8AC3E}">
        <p14:creationId xmlns:p14="http://schemas.microsoft.com/office/powerpoint/2010/main" val="32622194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1196752"/>
            <a:ext cx="7406640" cy="1472184"/>
          </a:xfrm>
        </p:spPr>
        <p:txBody>
          <a:bodyPr>
            <a:normAutofit fontScale="90000"/>
          </a:bodyPr>
          <a:lstStyle/>
          <a:p>
            <a:r>
              <a:rPr lang="zh-TW" altLang="en-US" sz="5400" b="1" dirty="0">
                <a:solidFill>
                  <a:srgbClr val="7030A0"/>
                </a:solidFill>
                <a:latin typeface="微軟正黑體" panose="020B0604030504040204" pitchFamily="34" charset="-120"/>
              </a:rPr>
              <a:t>其他入學管道</a:t>
            </a:r>
            <a:r>
              <a:rPr lang="en-US" altLang="zh-TW" sz="5400" b="1" dirty="0">
                <a:solidFill>
                  <a:srgbClr val="7030A0"/>
                </a:solidFill>
                <a:latin typeface="微軟正黑體" panose="020B0604030504040204" pitchFamily="34" charset="-120"/>
              </a:rPr>
              <a:t/>
            </a:r>
            <a:br>
              <a:rPr lang="en-US" altLang="zh-TW" sz="5400" b="1" dirty="0">
                <a:solidFill>
                  <a:srgbClr val="7030A0"/>
                </a:solidFill>
                <a:latin typeface="微軟正黑體" panose="020B0604030504040204" pitchFamily="34" charset="-120"/>
              </a:rPr>
            </a:br>
            <a:r>
              <a:rPr lang="zh-TW" altLang="en-US" b="1" dirty="0">
                <a:solidFill>
                  <a:srgbClr val="7030A0"/>
                </a:solidFill>
                <a:latin typeface="微軟正黑體" panose="020B0604030504040204" pitchFamily="34" charset="-120"/>
              </a:rPr>
              <a:t>（含特殊身份學生入學）</a:t>
            </a:r>
          </a:p>
        </p:txBody>
      </p:sp>
    </p:spTree>
    <p:extLst>
      <p:ext uri="{BB962C8B-B14F-4D97-AF65-F5344CB8AC3E}">
        <p14:creationId xmlns:p14="http://schemas.microsoft.com/office/powerpoint/2010/main" val="6186857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未接受政府補助之私校獨招</a:t>
            </a:r>
          </a:p>
        </p:txBody>
      </p:sp>
      <p:sp>
        <p:nvSpPr>
          <p:cNvPr id="3" name="內容版面配置區 2"/>
          <p:cNvSpPr>
            <a:spLocks noGrp="1"/>
          </p:cNvSpPr>
          <p:nvPr>
            <p:ph idx="1"/>
          </p:nvPr>
        </p:nvSpPr>
        <p:spPr>
          <a:xfrm>
            <a:off x="1115616" y="1556792"/>
            <a:ext cx="7200800" cy="4022725"/>
          </a:xfrm>
        </p:spPr>
        <p:txBody>
          <a:bodyPr/>
          <a:lstStyle/>
          <a:p>
            <a:pPr marL="0" indent="0">
              <a:buFont typeface="Wingdings" pitchFamily="2" charset="2"/>
              <a:buChar char="u"/>
            </a:pPr>
            <a:r>
              <a:rPr lang="en-US" altLang="zh-TW" dirty="0" smtClean="0">
                <a:latin typeface="微軟正黑體" panose="020B0604030504040204" pitchFamily="34" charset="-120"/>
                <a:ea typeface="微軟正黑體" panose="020B0604030504040204" pitchFamily="34" charset="-120"/>
              </a:rPr>
              <a:t>108</a:t>
            </a:r>
            <a:r>
              <a:rPr lang="zh-TW" altLang="en-US" dirty="0" smtClean="0">
                <a:latin typeface="微軟正黑體" panose="020B0604030504040204" pitchFamily="34" charset="-120"/>
                <a:ea typeface="微軟正黑體" panose="020B0604030504040204" pitchFamily="34" charset="-120"/>
              </a:rPr>
              <a:t>申辦</a:t>
            </a:r>
            <a:r>
              <a:rPr lang="zh-TW" altLang="en-US" dirty="0">
                <a:latin typeface="微軟正黑體" panose="020B0604030504040204" pitchFamily="34" charset="-120"/>
                <a:ea typeface="微軟正黑體" panose="020B0604030504040204" pitchFamily="34" charset="-120"/>
              </a:rPr>
              <a:t>學校</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東山高中、薇閣中學、復興實中、</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延平中學、再興</a:t>
            </a:r>
            <a:r>
              <a:rPr lang="zh-TW" altLang="en-US" dirty="0">
                <a:latin typeface="微軟正黑體" panose="020B0604030504040204" pitchFamily="34" charset="-120"/>
              </a:rPr>
              <a:t>中學、奎山實</a:t>
            </a:r>
            <a:r>
              <a:rPr lang="zh-TW" altLang="en-US" dirty="0" smtClean="0">
                <a:latin typeface="微軟正黑體" panose="020B0604030504040204" pitchFamily="34" charset="-120"/>
              </a:rPr>
              <a:t>中、</a:t>
            </a:r>
            <a:endParaRPr lang="en-US" altLang="zh-TW" dirty="0" smtClean="0">
              <a:latin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靜心中學</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Font typeface="Wingdings" pitchFamily="2" charset="2"/>
              <a:buChar char="u"/>
            </a:pPr>
            <a:r>
              <a:rPr lang="zh-TW" altLang="en-US" dirty="0">
                <a:latin typeface="微軟正黑體" panose="020B0604030504040204" pitchFamily="34" charset="-120"/>
                <a:ea typeface="微軟正黑體" panose="020B0604030504040204" pitchFamily="34" charset="-120"/>
              </a:rPr>
              <a:t>各校詳細招生資訊可詳見各校網站及招生簡章</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1653496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88640"/>
            <a:ext cx="7498080" cy="1143000"/>
          </a:xfrm>
        </p:spPr>
        <p:txBody>
          <a:bodyPr/>
          <a:lstStyle/>
          <a:p>
            <a:pPr algn="ctr"/>
            <a:r>
              <a:rPr lang="zh-TW" altLang="en-US" dirty="0">
                <a:latin typeface="微軟正黑體" panose="020B0604030504040204" pitchFamily="34" charset="-120"/>
              </a:rPr>
              <a:t>技術型單科型學校獨招</a:t>
            </a:r>
          </a:p>
        </p:txBody>
      </p:sp>
      <p:sp>
        <p:nvSpPr>
          <p:cNvPr id="3" name="內容版面配置區 2"/>
          <p:cNvSpPr>
            <a:spLocks noGrp="1"/>
          </p:cNvSpPr>
          <p:nvPr>
            <p:ph idx="1"/>
          </p:nvPr>
        </p:nvSpPr>
        <p:spPr>
          <a:xfrm>
            <a:off x="1043608" y="1628800"/>
            <a:ext cx="7543800" cy="3736133"/>
          </a:xfrm>
        </p:spPr>
        <p:txBody>
          <a:bodyPr>
            <a:normAutofit fontScale="92500" lnSpcReduction="20000"/>
          </a:bodyPr>
          <a:lstStyle/>
          <a:p>
            <a:pPr marL="0" indent="0">
              <a:buFont typeface="Wingdings" pitchFamily="2" charset="2"/>
              <a:buChar char="u"/>
            </a:pPr>
            <a:r>
              <a:rPr lang="en-US" altLang="zh-TW" dirty="0" smtClean="0">
                <a:latin typeface="微軟正黑體" panose="020B0604030504040204" pitchFamily="34" charset="-120"/>
                <a:ea typeface="微軟正黑體" panose="020B0604030504040204" pitchFamily="34" charset="-120"/>
              </a:rPr>
              <a:t>108</a:t>
            </a:r>
            <a:r>
              <a:rPr lang="zh-TW" altLang="en-US" dirty="0" smtClean="0">
                <a:latin typeface="微軟正黑體" panose="020B0604030504040204" pitchFamily="34" charset="-120"/>
                <a:ea typeface="微軟正黑體" panose="020B0604030504040204" pitchFamily="34" charset="-120"/>
              </a:rPr>
              <a:t>申辦</a:t>
            </a:r>
            <a:r>
              <a:rPr lang="zh-TW" altLang="en-US" dirty="0">
                <a:latin typeface="微軟正黑體" panose="020B0604030504040204" pitchFamily="34" charset="-120"/>
                <a:ea typeface="微軟正黑體" panose="020B0604030504040204" pitchFamily="34" charset="-120"/>
              </a:rPr>
              <a:t>學校</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全校性獨招：華岡藝校、開平餐飲學校</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部分類科獨招：開南商工、喬治工商</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                            東方工商、</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大安</a:t>
            </a:r>
            <a:r>
              <a:rPr lang="zh-TW" altLang="en-US" dirty="0">
                <a:latin typeface="微軟正黑體" panose="020B0604030504040204" pitchFamily="34" charset="-120"/>
                <a:ea typeface="微軟正黑體" panose="020B0604030504040204" pitchFamily="34" charset="-120"/>
              </a:rPr>
              <a:t>高工進修學校</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Font typeface="Wingdings" pitchFamily="2" charset="2"/>
              <a:buChar char="u"/>
            </a:pPr>
            <a:r>
              <a:rPr lang="zh-TW" altLang="en-US" dirty="0">
                <a:latin typeface="微軟正黑體" panose="020B0604030504040204" pitchFamily="34" charset="-120"/>
                <a:ea typeface="微軟正黑體" panose="020B0604030504040204" pitchFamily="34" charset="-120"/>
              </a:rPr>
              <a:t>各校詳細招生資訊可詳見各校網站及招生簡章</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79813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2656" y="281267"/>
            <a:ext cx="7543800" cy="1269453"/>
          </a:xfrm>
        </p:spPr>
        <p:txBody>
          <a:bodyPr/>
          <a:lstStyle/>
          <a:p>
            <a:pPr algn="ctr"/>
            <a:r>
              <a:rPr lang="zh-TW" altLang="en-US" b="1" dirty="0">
                <a:solidFill>
                  <a:srgbClr val="C00000"/>
                </a:solidFill>
                <a:latin typeface="微軟正黑體" panose="020B0604030504040204" pitchFamily="34" charset="-120"/>
              </a:rPr>
              <a:t>特殊身分學生入學</a:t>
            </a:r>
          </a:p>
        </p:txBody>
      </p:sp>
      <p:sp>
        <p:nvSpPr>
          <p:cNvPr id="3" name="內容版面配置區 2"/>
          <p:cNvSpPr>
            <a:spLocks noGrp="1"/>
          </p:cNvSpPr>
          <p:nvPr>
            <p:ph idx="1"/>
          </p:nvPr>
        </p:nvSpPr>
        <p:spPr>
          <a:xfrm>
            <a:off x="1043608" y="1524891"/>
            <a:ext cx="7632848" cy="4602440"/>
          </a:xfrm>
        </p:spPr>
        <p:txBody>
          <a:bodyPr>
            <a:noAutofit/>
          </a:bodyPr>
          <a:lstStyle/>
          <a:p>
            <a:r>
              <a:rPr lang="zh-TW" altLang="en-US" sz="2800" b="1" dirty="0">
                <a:solidFill>
                  <a:srgbClr val="0070C0"/>
                </a:solidFill>
                <a:latin typeface="微軟正黑體" panose="020B0604030504040204" pitchFamily="34" charset="-120"/>
                <a:ea typeface="微軟正黑體" panose="020B0604030504040204" pitchFamily="34" charset="-120"/>
              </a:rPr>
              <a:t>適用對象</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原住民生、身心障礙生、蒙藏生、政府派赴國外工作子女、境外優秀科學技術人才子女、僑生、退伍軍人及運動成績優良學生等。</a:t>
            </a:r>
            <a:endParaRPr lang="en-US" altLang="zh-TW" sz="2800" dirty="0">
              <a:latin typeface="微軟正黑體" panose="020B0604030504040204" pitchFamily="34" charset="-120"/>
              <a:ea typeface="微軟正黑體" panose="020B0604030504040204" pitchFamily="34" charset="-120"/>
            </a:endParaRPr>
          </a:p>
          <a:p>
            <a:r>
              <a:rPr lang="zh-TW" altLang="en-US" sz="2800" b="1" dirty="0">
                <a:solidFill>
                  <a:srgbClr val="0070C0"/>
                </a:solidFill>
                <a:latin typeface="微軟正黑體" panose="020B0604030504040204" pitchFamily="34" charset="-120"/>
                <a:ea typeface="微軟正黑體" panose="020B0604030504040204" pitchFamily="34" charset="-120"/>
              </a:rPr>
              <a:t>免試入學</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報名人數未超過招生名額時，全額錄取。</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en-US" altLang="zh-TW" sz="2800" dirty="0">
                <a:latin typeface="微軟正黑體" panose="020B0604030504040204" pitchFamily="34" charset="-120"/>
                <a:ea typeface="微軟正黑體" panose="020B0604030504040204" pitchFamily="34" charset="-120"/>
              </a:rPr>
              <a:t>(2)</a:t>
            </a:r>
            <a:r>
              <a:rPr lang="zh-TW" altLang="en-US" sz="2800" b="1" dirty="0">
                <a:solidFill>
                  <a:srgbClr val="FF0000"/>
                </a:solidFill>
                <a:latin typeface="微軟正黑體" panose="020B0604030504040204" pitchFamily="34" charset="-120"/>
                <a:ea typeface="微軟正黑體" panose="020B0604030504040204" pitchFamily="34" charset="-120"/>
              </a:rPr>
              <a:t>報名人數超過招生名額時，先以原始分數與一般生進行序。如仍未錄取，則依相關規定加分後之分數再以外加名額</a:t>
            </a:r>
            <a:r>
              <a:rPr lang="en-US" altLang="zh-TW" sz="2800" b="1" dirty="0">
                <a:solidFill>
                  <a:srgbClr val="FF0000"/>
                </a:solidFill>
                <a:latin typeface="微軟正黑體" panose="020B0604030504040204" pitchFamily="34" charset="-120"/>
                <a:ea typeface="微軟正黑體" panose="020B0604030504040204" pitchFamily="34" charset="-120"/>
              </a:rPr>
              <a:t>2</a:t>
            </a:r>
            <a:r>
              <a:rPr lang="zh-TW" altLang="en-US" sz="2800" b="1" dirty="0">
                <a:solidFill>
                  <a:srgbClr val="FF0000"/>
                </a:solidFill>
                <a:latin typeface="微軟正黑體" panose="020B0604030504040204" pitchFamily="34" charset="-120"/>
                <a:ea typeface="微軟正黑體" panose="020B0604030504040204" pitchFamily="34" charset="-120"/>
              </a:rPr>
              <a:t>％與同類特殊生進行比序不占一般生名額。</a:t>
            </a:r>
          </a:p>
        </p:txBody>
      </p:sp>
    </p:spTree>
    <p:extLst>
      <p:ext uri="{BB962C8B-B14F-4D97-AF65-F5344CB8AC3E}">
        <p14:creationId xmlns:p14="http://schemas.microsoft.com/office/powerpoint/2010/main" val="218757107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latin typeface="微軟正黑體" panose="020B0604030504040204" pitchFamily="34" charset="-120"/>
              </a:rPr>
              <a:t>特殊身分學生入學</a:t>
            </a:r>
          </a:p>
        </p:txBody>
      </p:sp>
      <p:sp>
        <p:nvSpPr>
          <p:cNvPr id="3" name="內容版面配置區 2"/>
          <p:cNvSpPr>
            <a:spLocks noGrp="1"/>
          </p:cNvSpPr>
          <p:nvPr>
            <p:ph idx="1"/>
          </p:nvPr>
        </p:nvSpPr>
        <p:spPr/>
        <p:txBody>
          <a:bodyPr/>
          <a:lstStyle/>
          <a:p>
            <a:r>
              <a:rPr lang="zh-TW" altLang="en-US" sz="3600" dirty="0">
                <a:solidFill>
                  <a:srgbClr val="0070C0"/>
                </a:solidFill>
                <a:latin typeface="微軟正黑體" panose="020B0604030504040204" pitchFamily="34" charset="-120"/>
                <a:ea typeface="微軟正黑體" panose="020B0604030504040204" pitchFamily="34" charset="-120"/>
              </a:rPr>
              <a:t>特色招生入學</a:t>
            </a:r>
            <a:r>
              <a:rPr lang="zh-TW" altLang="en-US" sz="3600" dirty="0">
                <a:latin typeface="微軟正黑體" panose="020B0604030504040204" pitchFamily="34" charset="-120"/>
                <a:ea typeface="微軟正黑體" panose="020B0604030504040204" pitchFamily="34" charset="-120"/>
              </a:rPr>
              <a:t>：</a:t>
            </a:r>
            <a:r>
              <a:rPr lang="en-US" altLang="zh-TW" sz="3600" dirty="0">
                <a:latin typeface="微軟正黑體" panose="020B0604030504040204" pitchFamily="34" charset="-120"/>
                <a:ea typeface="微軟正黑體" panose="020B0604030504040204" pitchFamily="34" charset="-120"/>
              </a:rPr>
              <a:t/>
            </a:r>
            <a:br>
              <a:rPr lang="en-US" altLang="zh-TW" sz="3600" dirty="0">
                <a:latin typeface="微軟正黑體" panose="020B0604030504040204" pitchFamily="34" charset="-120"/>
                <a:ea typeface="微軟正黑體" panose="020B0604030504040204" pitchFamily="34" charset="-120"/>
              </a:rPr>
            </a:br>
            <a:r>
              <a:rPr lang="zh-TW" altLang="en-US" sz="3600" dirty="0">
                <a:latin typeface="微軟正黑體" panose="020B0604030504040204" pitchFamily="34" charset="-120"/>
                <a:ea typeface="微軟正黑體" panose="020B0604030504040204" pitchFamily="34" charset="-120"/>
              </a:rPr>
              <a:t>依其入學的加分優待方式辦理，外加名額以招生名額</a:t>
            </a:r>
            <a:r>
              <a:rPr lang="en-US" altLang="zh-TW" sz="3600" dirty="0">
                <a:latin typeface="微軟正黑體" panose="020B0604030504040204" pitchFamily="34" charset="-120"/>
                <a:ea typeface="微軟正黑體" panose="020B0604030504040204" pitchFamily="34" charset="-120"/>
              </a:rPr>
              <a:t>2</a:t>
            </a:r>
            <a:r>
              <a:rPr lang="zh-TW" altLang="en-US" sz="3600" dirty="0">
                <a:latin typeface="微軟正黑體" panose="020B0604030504040204" pitchFamily="34" charset="-120"/>
                <a:ea typeface="微軟正黑體" panose="020B0604030504040204" pitchFamily="34" charset="-120"/>
              </a:rPr>
              <a:t>％計算。</a:t>
            </a:r>
          </a:p>
          <a:p>
            <a:r>
              <a:rPr lang="zh-TW" altLang="en-US" sz="3600" dirty="0">
                <a:latin typeface="微軟正黑體" panose="020B0604030504040204" pitchFamily="34" charset="-120"/>
                <a:ea typeface="微軟正黑體" panose="020B0604030504040204" pitchFamily="34" charset="-120"/>
              </a:rPr>
              <a:t>除免試入學外，特殊生於加分後，</a:t>
            </a:r>
            <a:r>
              <a:rPr lang="zh-TW" altLang="en-US" sz="3600" u="sng" dirty="0">
                <a:solidFill>
                  <a:srgbClr val="FF0000"/>
                </a:solidFill>
                <a:latin typeface="微軟正黑體" panose="020B0604030504040204" pitchFamily="34" charset="-120"/>
                <a:ea typeface="微軟正黑體" panose="020B0604030504040204" pitchFamily="34" charset="-120"/>
              </a:rPr>
              <a:t>須達一般生之最低錄取標準</a:t>
            </a:r>
            <a:r>
              <a:rPr lang="zh-TW" altLang="en-US" sz="3600" dirty="0">
                <a:latin typeface="微軟正黑體" panose="020B0604030504040204" pitchFamily="34" charset="-120"/>
                <a:ea typeface="微軟正黑體" panose="020B0604030504040204" pitchFamily="34" charset="-120"/>
              </a:rPr>
              <a:t>，方得錄取。</a:t>
            </a:r>
          </a:p>
          <a:p>
            <a:pPr>
              <a:buNone/>
            </a:pP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83913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solidFill>
                  <a:srgbClr val="C00000"/>
                </a:solidFill>
                <a:latin typeface="微軟正黑體" panose="020B0604030504040204" pitchFamily="34" charset="-120"/>
              </a:rPr>
              <a:t>特殊身分學生入學</a:t>
            </a:r>
          </a:p>
        </p:txBody>
      </p:sp>
      <p:sp>
        <p:nvSpPr>
          <p:cNvPr id="3" name="內容版面配置區 2"/>
          <p:cNvSpPr>
            <a:spLocks noGrp="1"/>
          </p:cNvSpPr>
          <p:nvPr>
            <p:ph idx="1"/>
          </p:nvPr>
        </p:nvSpPr>
        <p:spPr/>
        <p:txBody>
          <a:bodyPr>
            <a:noAutofit/>
          </a:bodyPr>
          <a:lstStyle/>
          <a:p>
            <a:r>
              <a:rPr lang="zh-TW" altLang="en-US" sz="3600" dirty="0">
                <a:solidFill>
                  <a:srgbClr val="0070C0"/>
                </a:solidFill>
                <a:latin typeface="微軟正黑體" panose="020B0604030504040204" pitchFamily="34" charset="-120"/>
                <a:ea typeface="微軟正黑體" panose="020B0604030504040204" pitchFamily="34" charset="-120"/>
              </a:rPr>
              <a:t>身心障礙生適性輔導安置</a:t>
            </a:r>
            <a:r>
              <a:rPr lang="en-US" altLang="zh-TW" sz="3600" dirty="0">
                <a:latin typeface="微軟正黑體" panose="020B0604030504040204" pitchFamily="34" charset="-120"/>
                <a:ea typeface="微軟正黑體" panose="020B0604030504040204" pitchFamily="34" charset="-120"/>
              </a:rPr>
              <a:t/>
            </a:r>
            <a:br>
              <a:rPr lang="en-US" altLang="zh-TW" sz="3600" dirty="0">
                <a:latin typeface="微軟正黑體" panose="020B0604030504040204" pitchFamily="34" charset="-120"/>
                <a:ea typeface="微軟正黑體" panose="020B0604030504040204" pitchFamily="34" charset="-120"/>
              </a:rPr>
            </a:br>
            <a:r>
              <a:rPr lang="zh-TW" altLang="en-US" sz="3600" dirty="0">
                <a:latin typeface="微軟正黑體" panose="020B0604030504040204" pitchFamily="34" charset="-120"/>
                <a:ea typeface="微軟正黑體" panose="020B0604030504040204" pitchFamily="34" charset="-120"/>
              </a:rPr>
              <a:t>除參加適性輔導安置外，亦可志願參加免試入學或特色招生入學，並得保留原先適性輔導安置之名額；若於免試入學及特色招生入學中皆未能錄取或對結果不滿意，仍可回歸原先適性輔導安置的學校，但僅能選擇一個錄取結果報到。</a:t>
            </a:r>
            <a:endParaRPr lang="en-US" altLang="zh-TW"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2924900"/>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5940152" y="2852936"/>
            <a:ext cx="2736304"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326943" y="328077"/>
            <a:ext cx="7997750" cy="837405"/>
          </a:xfrm>
        </p:spPr>
        <p:txBody>
          <a:bodyPr>
            <a:normAutofit/>
          </a:bodyPr>
          <a:lstStyle/>
          <a:p>
            <a:r>
              <a:rPr lang="en-US" altLang="zh-TW" sz="4000" b="1" dirty="0" smtClean="0">
                <a:solidFill>
                  <a:schemeClr val="bg2">
                    <a:lumMod val="50000"/>
                  </a:schemeClr>
                </a:solidFill>
                <a:latin typeface="微軟正黑體" panose="020B0604030504040204" pitchFamily="34" charset="-120"/>
              </a:rPr>
              <a:t>108</a:t>
            </a:r>
            <a:r>
              <a:rPr lang="zh-TW" altLang="en-US" sz="4000" b="1" dirty="0" smtClean="0">
                <a:solidFill>
                  <a:schemeClr val="bg2">
                    <a:lumMod val="50000"/>
                  </a:schemeClr>
                </a:solidFill>
                <a:latin typeface="微軟正黑體" panose="020B0604030504040204" pitchFamily="34" charset="-120"/>
              </a:rPr>
              <a:t>學年</a:t>
            </a:r>
            <a:r>
              <a:rPr lang="zh-TW" altLang="en-US" sz="4000" dirty="0">
                <a:solidFill>
                  <a:srgbClr val="FF0000"/>
                </a:solidFill>
                <a:latin typeface="微軟正黑體" panose="020B0604030504040204" pitchFamily="34" charset="-120"/>
              </a:rPr>
              <a:t>個人序位區間查詢</a:t>
            </a:r>
          </a:p>
        </p:txBody>
      </p:sp>
      <p:sp>
        <p:nvSpPr>
          <p:cNvPr id="3" name="內容版面配置區 2"/>
          <p:cNvSpPr>
            <a:spLocks noGrp="1"/>
          </p:cNvSpPr>
          <p:nvPr>
            <p:ph idx="1"/>
          </p:nvPr>
        </p:nvSpPr>
        <p:spPr>
          <a:xfrm>
            <a:off x="827584" y="1412776"/>
            <a:ext cx="8229600" cy="4713387"/>
          </a:xfrm>
        </p:spPr>
        <p:txBody>
          <a:bodyPr>
            <a:normAutofit/>
          </a:bodyPr>
          <a:lstStyle/>
          <a:p>
            <a:pPr>
              <a:buFont typeface="Wingdings" panose="05000000000000000000" pitchFamily="2" charset="2"/>
              <a:buChar char="l"/>
            </a:pPr>
            <a:r>
              <a:rPr lang="zh-TW" altLang="en-US" sz="2800" dirty="0">
                <a:solidFill>
                  <a:schemeClr val="tx1"/>
                </a:solidFill>
              </a:rPr>
              <a:t>基北區免試入學個人序位查詢</a:t>
            </a:r>
            <a:r>
              <a:rPr lang="zh-TW" altLang="en-US" sz="2800" dirty="0" smtClean="0">
                <a:solidFill>
                  <a:schemeClr val="tx1"/>
                </a:solidFill>
              </a:rPr>
              <a:t>規劃</a:t>
            </a:r>
            <a:endParaRPr lang="en-US" altLang="zh-TW" sz="2800" dirty="0" smtClean="0">
              <a:solidFill>
                <a:schemeClr val="tx1"/>
              </a:solidFill>
            </a:endParaRPr>
          </a:p>
          <a:p>
            <a:pPr>
              <a:buFont typeface="Wingdings" panose="05000000000000000000" pitchFamily="2" charset="2"/>
              <a:buChar char="l"/>
            </a:pPr>
            <a:r>
              <a:rPr lang="en-US" altLang="zh-TW" sz="2800" u="sng" dirty="0" smtClean="0"/>
              <a:t>6/20-6/27</a:t>
            </a:r>
          </a:p>
          <a:p>
            <a:pPr>
              <a:buFont typeface="Wingdings" panose="05000000000000000000" pitchFamily="2" charset="2"/>
              <a:buChar char="l"/>
            </a:pPr>
            <a:r>
              <a:rPr lang="zh-TW" altLang="en-US" sz="2800" u="sng" smtClean="0">
                <a:solidFill>
                  <a:srgbClr val="0070C0"/>
                </a:solidFill>
              </a:rPr>
              <a:t>扣掉</a:t>
            </a:r>
            <a:r>
              <a:rPr lang="zh-TW" altLang="en-US" sz="2800" u="sng">
                <a:solidFill>
                  <a:srgbClr val="0070C0"/>
                </a:solidFill>
              </a:rPr>
              <a:t>已</a:t>
            </a:r>
            <a:r>
              <a:rPr lang="zh-TW" altLang="en-US" sz="2800" u="sng" smtClean="0">
                <a:solidFill>
                  <a:srgbClr val="0070C0"/>
                </a:solidFill>
              </a:rPr>
              <a:t>經入學的</a:t>
            </a:r>
            <a:r>
              <a:rPr lang="zh-TW" altLang="en-US" sz="2800" u="sng">
                <a:solidFill>
                  <a:srgbClr val="0070C0"/>
                </a:solidFill>
              </a:rPr>
              <a:t>名額</a:t>
            </a:r>
            <a:endParaRPr lang="en-US" altLang="zh-TW" sz="2400" u="sng" dirty="0">
              <a:solidFill>
                <a:srgbClr val="0070C0"/>
              </a:solidFill>
            </a:endParaRPr>
          </a:p>
          <a:p>
            <a:pPr lvl="1">
              <a:buFont typeface="Wingdings" panose="05000000000000000000" pitchFamily="2" charset="2"/>
              <a:buChar char="Ø"/>
            </a:pPr>
            <a:r>
              <a:rPr lang="zh-TW" altLang="en-US" sz="2400" dirty="0">
                <a:solidFill>
                  <a:schemeClr val="tx1"/>
                </a:solidFill>
              </a:rPr>
              <a:t>基本資料</a:t>
            </a:r>
            <a:endParaRPr lang="en-US" altLang="zh-TW" sz="2400" dirty="0">
              <a:solidFill>
                <a:schemeClr val="tx1"/>
              </a:solidFill>
            </a:endParaRPr>
          </a:p>
          <a:p>
            <a:pPr lvl="1">
              <a:buFont typeface="Wingdings" panose="05000000000000000000" pitchFamily="2" charset="2"/>
              <a:buChar char="Ø"/>
            </a:pPr>
            <a:r>
              <a:rPr lang="zh-TW" altLang="en-US" sz="2400" dirty="0">
                <a:solidFill>
                  <a:schemeClr val="tx1"/>
                </a:solidFill>
              </a:rPr>
              <a:t>多元學習表現</a:t>
            </a:r>
            <a:endParaRPr lang="en-US" altLang="zh-TW" sz="2400" dirty="0">
              <a:solidFill>
                <a:schemeClr val="tx1"/>
              </a:solidFill>
            </a:endParaRPr>
          </a:p>
          <a:p>
            <a:pPr lvl="1">
              <a:buFont typeface="Wingdings" panose="05000000000000000000" pitchFamily="2" charset="2"/>
              <a:buChar char="Ø"/>
            </a:pPr>
            <a:r>
              <a:rPr lang="en-US" altLang="zh-TW" sz="2400" b="1" dirty="0" smtClean="0">
                <a:solidFill>
                  <a:schemeClr val="accent4">
                    <a:lumMod val="75000"/>
                  </a:schemeClr>
                </a:solidFill>
              </a:rPr>
              <a:t>108</a:t>
            </a:r>
            <a:r>
              <a:rPr lang="zh-TW" altLang="en-US" sz="2400" dirty="0" smtClean="0">
                <a:solidFill>
                  <a:schemeClr val="tx1"/>
                </a:solidFill>
              </a:rPr>
              <a:t>會考</a:t>
            </a:r>
            <a:r>
              <a:rPr lang="zh-TW" altLang="en-US" sz="2400" dirty="0">
                <a:solidFill>
                  <a:schemeClr val="tx1"/>
                </a:solidFill>
              </a:rPr>
              <a:t>成績</a:t>
            </a:r>
            <a:r>
              <a:rPr lang="zh-TW" altLang="en-US" sz="2400" dirty="0" smtClean="0">
                <a:solidFill>
                  <a:schemeClr val="tx1"/>
                </a:solidFill>
              </a:rPr>
              <a:t>：各</a:t>
            </a:r>
            <a:r>
              <a:rPr lang="zh-TW" altLang="en-US" sz="2400" dirty="0">
                <a:solidFill>
                  <a:schemeClr val="tx1"/>
                </a:solidFill>
              </a:rPr>
              <a:t>科等級標示、</a:t>
            </a:r>
            <a:endParaRPr lang="en-US" altLang="zh-TW" sz="2400" dirty="0">
              <a:solidFill>
                <a:schemeClr val="tx1"/>
              </a:solidFill>
            </a:endParaRPr>
          </a:p>
          <a:p>
            <a:pPr marL="200025" lvl="1" indent="0">
              <a:buNone/>
            </a:pPr>
            <a:r>
              <a:rPr lang="zh-TW" altLang="en-US" sz="2400" dirty="0">
                <a:solidFill>
                  <a:schemeClr val="tx1"/>
                </a:solidFill>
              </a:rPr>
              <a:t>                              會考總積分、</a:t>
            </a:r>
            <a:endParaRPr lang="en-US" altLang="zh-TW" sz="2400" dirty="0">
              <a:solidFill>
                <a:schemeClr val="tx1"/>
              </a:solidFill>
            </a:endParaRPr>
          </a:p>
          <a:p>
            <a:pPr marL="200025" lvl="1" indent="0">
              <a:buNone/>
            </a:pPr>
            <a:r>
              <a:rPr lang="zh-TW" altLang="en-US" sz="2400" dirty="0">
                <a:solidFill>
                  <a:schemeClr val="tx1"/>
                </a:solidFill>
              </a:rPr>
              <a:t>                              序位區間百分比</a:t>
            </a:r>
            <a:endParaRPr lang="en-US" altLang="zh-TW" sz="2400" dirty="0">
              <a:solidFill>
                <a:schemeClr val="tx1"/>
              </a:solidFill>
            </a:endParaRPr>
          </a:p>
        </p:txBody>
      </p:sp>
      <p:sp>
        <p:nvSpPr>
          <p:cNvPr id="5" name="向右箭號 4"/>
          <p:cNvSpPr/>
          <p:nvPr/>
        </p:nvSpPr>
        <p:spPr>
          <a:xfrm>
            <a:off x="4965778" y="4118704"/>
            <a:ext cx="720080" cy="51650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5580112" y="3065552"/>
            <a:ext cx="3563888" cy="1569660"/>
          </a:xfrm>
          <a:prstGeom prst="rect">
            <a:avLst/>
          </a:prstGeom>
          <a:noFill/>
        </p:spPr>
        <p:txBody>
          <a:bodyPr wrap="square" rtlCol="0">
            <a:spAutoFit/>
          </a:bodyPr>
          <a:lstStyle/>
          <a:p>
            <a:pPr lvl="1"/>
            <a:r>
              <a:rPr lang="en-US" altLang="zh-TW" sz="2400" b="1" dirty="0">
                <a:solidFill>
                  <a:schemeClr val="accent2">
                    <a:lumMod val="75000"/>
                  </a:schemeClr>
                </a:solidFill>
              </a:rPr>
              <a:t>107</a:t>
            </a:r>
            <a:r>
              <a:rPr lang="zh-TW" altLang="en-US" sz="2400" dirty="0"/>
              <a:t>會考成績：</a:t>
            </a:r>
            <a:endParaRPr lang="en-US" altLang="zh-TW" sz="2400" dirty="0"/>
          </a:p>
          <a:p>
            <a:pPr lvl="1"/>
            <a:r>
              <a:rPr lang="zh-TW" altLang="en-US" sz="2400" dirty="0"/>
              <a:t>各科等級標示、</a:t>
            </a:r>
            <a:endParaRPr lang="en-US" altLang="zh-TW" sz="2400" dirty="0"/>
          </a:p>
          <a:p>
            <a:pPr marL="200025" lvl="1" indent="0">
              <a:buNone/>
            </a:pPr>
            <a:r>
              <a:rPr lang="zh-TW" altLang="en-US" sz="2400" dirty="0"/>
              <a:t>    會考總積分、</a:t>
            </a:r>
            <a:endParaRPr lang="en-US" altLang="zh-TW" sz="2400" dirty="0"/>
          </a:p>
          <a:p>
            <a:pPr marL="200025" lvl="1" indent="0">
              <a:buNone/>
            </a:pPr>
            <a:r>
              <a:rPr lang="zh-TW" altLang="en-US" sz="2400" dirty="0"/>
              <a:t>    序位區間百分比</a:t>
            </a:r>
            <a:endParaRPr lang="en-US" altLang="zh-TW" sz="2400" dirty="0"/>
          </a:p>
        </p:txBody>
      </p:sp>
    </p:spTree>
    <p:extLst>
      <p:ext uri="{BB962C8B-B14F-4D97-AF65-F5344CB8AC3E}">
        <p14:creationId xmlns:p14="http://schemas.microsoft.com/office/powerpoint/2010/main" val="19073627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rot="19140000">
            <a:off x="673870" y="1389797"/>
            <a:ext cx="5648623" cy="1204306"/>
          </a:xfrm>
        </p:spPr>
        <p:txBody>
          <a:bodyPr>
            <a:normAutofit/>
          </a:bodyPr>
          <a:lstStyle/>
          <a:p>
            <a:r>
              <a:rPr lang="zh-TW" altLang="en-US" sz="5400" b="1" dirty="0">
                <a:solidFill>
                  <a:schemeClr val="accent2">
                    <a:lumMod val="75000"/>
                  </a:schemeClr>
                </a:solidFill>
                <a:latin typeface="微軟正黑體" panose="020B0604030504040204" pitchFamily="34" charset="-120"/>
              </a:rPr>
              <a:t>報告完畢</a:t>
            </a:r>
          </a:p>
        </p:txBody>
      </p:sp>
      <p:sp>
        <p:nvSpPr>
          <p:cNvPr id="5" name="副標題 4"/>
          <p:cNvSpPr>
            <a:spLocks noGrp="1"/>
          </p:cNvSpPr>
          <p:nvPr>
            <p:ph type="subTitle" idx="1"/>
          </p:nvPr>
        </p:nvSpPr>
        <p:spPr>
          <a:xfrm>
            <a:off x="3275856" y="4581128"/>
            <a:ext cx="5256584" cy="792088"/>
          </a:xfrm>
        </p:spPr>
        <p:txBody>
          <a:bodyPr>
            <a:normAutofit lnSpcReduction="10000"/>
          </a:bodyPr>
          <a:lstStyle/>
          <a:p>
            <a:r>
              <a:rPr lang="zh-TW" altLang="en-US" sz="5400" b="1" dirty="0">
                <a:solidFill>
                  <a:srgbClr val="7030A0"/>
                </a:solidFill>
                <a:latin typeface="微軟正黑體" panose="020B0604030504040204" pitchFamily="34" charset="-120"/>
                <a:ea typeface="微軟正黑體" panose="020B0604030504040204" pitchFamily="34" charset="-120"/>
              </a:rPr>
              <a:t>感謝聆聽</a:t>
            </a:r>
          </a:p>
        </p:txBody>
      </p:sp>
    </p:spTree>
    <p:extLst>
      <p:ext uri="{BB962C8B-B14F-4D97-AF65-F5344CB8AC3E}">
        <p14:creationId xmlns:p14="http://schemas.microsoft.com/office/powerpoint/2010/main" val="144652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5772" y="282395"/>
            <a:ext cx="6404317" cy="523220"/>
          </a:xfrm>
          <a:prstGeom prst="rect">
            <a:avLst/>
          </a:prstGeom>
          <a:solidFill>
            <a:schemeClr val="accent2">
              <a:lumMod val="20000"/>
              <a:lumOff val="80000"/>
            </a:schemeClr>
          </a:solidFill>
        </p:spPr>
        <p:txBody>
          <a:bodyPr wrap="none">
            <a:spAutoFit/>
          </a:bodyPr>
          <a:lstStyle/>
          <a:p>
            <a:r>
              <a:rPr lang="zh-TW" altLang="en-US"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國中</a:t>
            </a:r>
            <a:r>
              <a:rPr lang="zh-TW" altLang="zh-TW"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教育會考各考試科目之時間</a:t>
            </a:r>
            <a:r>
              <a:rPr lang="zh-TW" altLang="en-US"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題數</a:t>
            </a:r>
            <a:endParaRPr lang="zh-TW" altLang="en-US"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67625926"/>
              </p:ext>
            </p:extLst>
          </p:nvPr>
        </p:nvGraphicFramePr>
        <p:xfrm>
          <a:off x="1043608" y="1052736"/>
          <a:ext cx="8064896" cy="5135375"/>
        </p:xfrm>
        <a:graphic>
          <a:graphicData uri="http://schemas.openxmlformats.org/drawingml/2006/table">
            <a:tbl>
              <a:tblPr firstRow="1" firstCol="1" bandRow="1" bandCol="1">
                <a:tableStyleId>{5C22544A-7EE6-4342-B048-85BDC9FD1C3A}</a:tableStyleId>
              </a:tblPr>
              <a:tblGrid>
                <a:gridCol w="57606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gridCol w="2592288">
                  <a:extLst>
                    <a:ext uri="{9D8B030D-6E8A-4147-A177-3AD203B41FA5}">
                      <a16:colId xmlns:a16="http://schemas.microsoft.com/office/drawing/2014/main" val="20004"/>
                    </a:ext>
                  </a:extLst>
                </a:gridCol>
              </a:tblGrid>
              <a:tr h="332426">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考試科目</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時間</a:t>
                      </a:r>
                    </a:p>
                  </a:txBody>
                  <a:tcPr marL="54616" marR="54616" marT="29188" marB="29188" anchor="ctr">
                    <a:solidFill>
                      <a:srgbClr val="7030A0"/>
                    </a:solidFil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題數</a:t>
                      </a:r>
                    </a:p>
                  </a:txBody>
                  <a:tcPr marL="0" marR="0" marT="0" marB="0" anchor="ctr">
                    <a:solidFill>
                      <a:srgbClr val="7030A0"/>
                    </a:solidFil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結果呈現</a:t>
                      </a:r>
                    </a:p>
                  </a:txBody>
                  <a:tcPr marL="54616" marR="54616" marT="29188" marB="29188" anchor="ctr">
                    <a:solidFill>
                      <a:srgbClr val="7030A0"/>
                    </a:solidFill>
                  </a:tcPr>
                </a:tc>
                <a:extLst>
                  <a:ext uri="{0D108BD9-81ED-4DB2-BD59-A6C34878D82A}">
                    <a16:rowId xmlns:a16="http://schemas.microsoft.com/office/drawing/2014/main" val="10000"/>
                  </a:ext>
                </a:extLst>
              </a:tr>
              <a:tr h="482848">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國文</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70</a:t>
                      </a:r>
                      <a:r>
                        <a:rPr lang="zh-TW" sz="1800" kern="100" dirty="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45</a:t>
                      </a:r>
                      <a:r>
                        <a:rPr lang="zh-TW" sz="1800" kern="100" dirty="0">
                          <a:effectLst/>
                          <a:latin typeface="微軟正黑體" panose="020B0604030504040204" pitchFamily="34" charset="-120"/>
                          <a:ea typeface="微軟正黑體" panose="020B0604030504040204" pitchFamily="34" charset="-120"/>
                        </a:rPr>
                        <a:t>～</a:t>
                      </a:r>
                      <a:r>
                        <a:rPr lang="en-US" sz="1800" kern="100" dirty="0">
                          <a:effectLst/>
                          <a:latin typeface="微軟正黑體" panose="020B0604030504040204" pitchFamily="34" charset="-120"/>
                          <a:ea typeface="微軟正黑體" panose="020B0604030504040204" pitchFamily="34" charset="-120"/>
                        </a:rPr>
                        <a:t>50</a:t>
                      </a:r>
                      <a:r>
                        <a:rPr lang="zh-TW" sz="1800" kern="100" dirty="0">
                          <a:effectLst/>
                          <a:latin typeface="微軟正黑體" panose="020B0604030504040204" pitchFamily="34" charset="-120"/>
                          <a:ea typeface="微軟正黑體" panose="020B0604030504040204" pitchFamily="34" charset="-120"/>
                        </a:rPr>
                        <a:t>題</a:t>
                      </a:r>
                    </a:p>
                  </a:txBody>
                  <a:tcPr marL="0" marR="0" marT="0" marB="0" anchor="ctr"/>
                </a:tc>
                <a:tc rowSpan="6">
                  <a:txBody>
                    <a:bodyPr/>
                    <a:lstStyle/>
                    <a:p>
                      <a:pPr algn="just">
                        <a:spcAft>
                          <a:spcPts val="0"/>
                        </a:spcAft>
                      </a:pPr>
                      <a:r>
                        <a:rPr lang="zh-TW" sz="1800" kern="100" dirty="0">
                          <a:effectLst/>
                          <a:latin typeface="微軟正黑體" panose="020B0604030504040204" pitchFamily="34" charset="-120"/>
                          <a:ea typeface="微軟正黑體" panose="020B0604030504040204" pitchFamily="34" charset="-120"/>
                        </a:rPr>
                        <a:t>分為</a:t>
                      </a:r>
                      <a:r>
                        <a:rPr lang="zh-TW" sz="1800" b="1" kern="100" dirty="0">
                          <a:solidFill>
                            <a:srgbClr val="0000CC"/>
                          </a:solidFill>
                          <a:effectLst/>
                          <a:latin typeface="微軟正黑體" panose="020B0604030504040204" pitchFamily="34" charset="-120"/>
                          <a:ea typeface="微軟正黑體" panose="020B0604030504040204" pitchFamily="34" charset="-120"/>
                        </a:rPr>
                        <a:t>「精熟」</a:t>
                      </a:r>
                      <a:r>
                        <a:rPr lang="en-US" altLang="zh-TW" sz="1800" b="1" kern="100" dirty="0">
                          <a:solidFill>
                            <a:srgbClr val="0000CC"/>
                          </a:solidFill>
                          <a:effectLst/>
                          <a:latin typeface="微軟正黑體" panose="020B0604030504040204" pitchFamily="34" charset="-120"/>
                          <a:ea typeface="微軟正黑體" panose="020B0604030504040204" pitchFamily="34" charset="-120"/>
                        </a:rPr>
                        <a:t>(A)</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a:t>
                      </a:r>
                      <a:r>
                        <a:rPr lang="zh-TW" sz="1800" b="1" kern="100" dirty="0">
                          <a:solidFill>
                            <a:srgbClr val="0000CC"/>
                          </a:solidFill>
                          <a:effectLst/>
                          <a:latin typeface="微軟正黑體" panose="020B0604030504040204" pitchFamily="34" charset="-120"/>
                          <a:ea typeface="微軟正黑體" panose="020B0604030504040204" pitchFamily="34" charset="-120"/>
                        </a:rPr>
                        <a:t>「基礎」</a:t>
                      </a:r>
                      <a:r>
                        <a:rPr lang="en-US" altLang="zh-TW" sz="1800" b="1" kern="100" dirty="0">
                          <a:solidFill>
                            <a:srgbClr val="0000CC"/>
                          </a:solidFill>
                          <a:effectLst/>
                          <a:latin typeface="微軟正黑體" panose="020B0604030504040204" pitchFamily="34" charset="-120"/>
                          <a:ea typeface="微軟正黑體" panose="020B0604030504040204" pitchFamily="34" charset="-120"/>
                        </a:rPr>
                        <a:t>(B)</a:t>
                      </a:r>
                      <a:r>
                        <a:rPr lang="zh-TW" sz="1800" kern="100" dirty="0">
                          <a:effectLst/>
                          <a:latin typeface="微軟正黑體" panose="020B0604030504040204" pitchFamily="34" charset="-120"/>
                          <a:ea typeface="微軟正黑體" panose="020B0604030504040204" pitchFamily="34" charset="-120"/>
                        </a:rPr>
                        <a:t>和</a:t>
                      </a:r>
                      <a:r>
                        <a:rPr lang="zh-TW" sz="1800" b="1" kern="100" dirty="0">
                          <a:solidFill>
                            <a:srgbClr val="0000CC"/>
                          </a:solidFill>
                          <a:effectLst/>
                          <a:latin typeface="微軟正黑體" panose="020B0604030504040204" pitchFamily="34" charset="-120"/>
                          <a:ea typeface="微軟正黑體" panose="020B0604030504040204" pitchFamily="34" charset="-120"/>
                        </a:rPr>
                        <a:t>「待加強」</a:t>
                      </a:r>
                      <a:r>
                        <a:rPr lang="en-US" altLang="zh-TW" sz="1800" b="1" kern="100" dirty="0">
                          <a:solidFill>
                            <a:srgbClr val="0000CC"/>
                          </a:solidFill>
                          <a:effectLst/>
                          <a:latin typeface="微軟正黑體" panose="020B0604030504040204" pitchFamily="34" charset="-120"/>
                          <a:ea typeface="微軟正黑體" panose="020B0604030504040204" pitchFamily="34" charset="-120"/>
                        </a:rPr>
                        <a:t>(C)</a:t>
                      </a:r>
                      <a:r>
                        <a:rPr lang="en-US" sz="1800" kern="100" dirty="0">
                          <a:solidFill>
                            <a:schemeClr val="tx1"/>
                          </a:solidFill>
                          <a:effectLst/>
                          <a:latin typeface="微軟正黑體" panose="020B0604030504040204" pitchFamily="34" charset="-120"/>
                          <a:ea typeface="微軟正黑體" panose="020B0604030504040204" pitchFamily="34" charset="-120"/>
                        </a:rPr>
                        <a:t>3</a:t>
                      </a:r>
                      <a:r>
                        <a:rPr lang="zh-TW" sz="1800" kern="100" dirty="0">
                          <a:effectLst/>
                          <a:latin typeface="微軟正黑體" panose="020B0604030504040204" pitchFamily="34" charset="-120"/>
                          <a:ea typeface="微軟正黑體" panose="020B0604030504040204" pitchFamily="34" charset="-120"/>
                        </a:rPr>
                        <a:t>等級</a:t>
                      </a:r>
                      <a:r>
                        <a:rPr lang="zh-TW" altLang="en-US"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spcAft>
                          <a:spcPts val="0"/>
                        </a:spcAft>
                      </a:pPr>
                      <a:endParaRPr lang="en-US" alt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spcAft>
                          <a:spcPts val="0"/>
                        </a:spcAft>
                      </a:pPr>
                      <a:r>
                        <a:rPr lang="en-US" altLang="zh-TW" sz="1800" u="none" kern="100" dirty="0">
                          <a:solidFill>
                            <a:srgbClr val="00B050"/>
                          </a:solidFill>
                          <a:effectLst/>
                          <a:latin typeface="微軟正黑體" panose="020B0604030504040204" pitchFamily="34" charset="-120"/>
                          <a:ea typeface="微軟正黑體" panose="020B0604030504040204" pitchFamily="34" charset="-120"/>
                        </a:rPr>
                        <a:t>【</a:t>
                      </a:r>
                      <a:r>
                        <a:rPr lang="zh-TW" altLang="en-US" sz="1800" u="none" kern="100" dirty="0">
                          <a:solidFill>
                            <a:srgbClr val="00B050"/>
                          </a:solidFill>
                          <a:effectLst/>
                          <a:latin typeface="微軟正黑體" panose="020B0604030504040204" pitchFamily="34" charset="-120"/>
                          <a:ea typeface="微軟正黑體" panose="020B0604030504040204" pitchFamily="34" charset="-120"/>
                        </a:rPr>
                        <a:t>在精熟</a:t>
                      </a:r>
                      <a:r>
                        <a:rPr lang="en-US" altLang="zh-TW" sz="1800" u="none" kern="100" dirty="0">
                          <a:solidFill>
                            <a:srgbClr val="00B050"/>
                          </a:solidFill>
                          <a:effectLst/>
                          <a:latin typeface="微軟正黑體" panose="020B0604030504040204" pitchFamily="34" charset="-120"/>
                          <a:ea typeface="微軟正黑體" panose="020B0604030504040204" pitchFamily="34" charset="-120"/>
                        </a:rPr>
                        <a:t>(A)</a:t>
                      </a:r>
                      <a:r>
                        <a:rPr lang="zh-TW" altLang="en-US" sz="1800" u="none" kern="100" dirty="0">
                          <a:solidFill>
                            <a:srgbClr val="00B050"/>
                          </a:solidFill>
                          <a:effectLst/>
                          <a:latin typeface="微軟正黑體" panose="020B0604030504040204" pitchFamily="34" charset="-120"/>
                          <a:ea typeface="微軟正黑體" panose="020B0604030504040204" pitchFamily="34" charset="-120"/>
                        </a:rPr>
                        <a:t>等級分別標示</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A++</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（精熟等級前</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25%</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a:t>
                      </a:r>
                      <a:r>
                        <a:rPr lang="zh-TW" altLang="en-US" sz="1800" u="none" kern="100" dirty="0">
                          <a:solidFill>
                            <a:srgbClr val="00B050"/>
                          </a:solidFill>
                          <a:effectLst/>
                          <a:latin typeface="微軟正黑體" panose="020B0604030504040204" pitchFamily="34" charset="-120"/>
                          <a:ea typeface="微軟正黑體" panose="020B0604030504040204" pitchFamily="34" charset="-120"/>
                        </a:rPr>
                        <a:t>及</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A+</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（精熟等級前</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26%</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50%</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a:t>
                      </a:r>
                      <a:r>
                        <a:rPr lang="zh-TW" altLang="en-US" sz="1800" b="0" u="none" kern="100" dirty="0">
                          <a:solidFill>
                            <a:srgbClr val="00B050"/>
                          </a:solidFill>
                          <a:effectLst/>
                          <a:latin typeface="微軟正黑體" panose="020B0604030504040204" pitchFamily="34" charset="-120"/>
                          <a:ea typeface="微軟正黑體" panose="020B0604030504040204" pitchFamily="34" charset="-120"/>
                        </a:rPr>
                        <a:t>，</a:t>
                      </a:r>
                      <a:r>
                        <a:rPr lang="zh-TW" altLang="en-US" sz="1800" u="none" kern="100" dirty="0">
                          <a:solidFill>
                            <a:srgbClr val="00B050"/>
                          </a:solidFill>
                          <a:effectLst/>
                          <a:latin typeface="微軟正黑體" panose="020B0604030504040204" pitchFamily="34" charset="-120"/>
                          <a:ea typeface="微軟正黑體" panose="020B0604030504040204" pitchFamily="34" charset="-120"/>
                        </a:rPr>
                        <a:t>並在基礎</a:t>
                      </a:r>
                      <a:r>
                        <a:rPr lang="en-US" altLang="zh-TW" sz="1800" u="none" kern="100" dirty="0">
                          <a:solidFill>
                            <a:srgbClr val="00B050"/>
                          </a:solidFill>
                          <a:effectLst/>
                          <a:latin typeface="微軟正黑體" panose="020B0604030504040204" pitchFamily="34" charset="-120"/>
                          <a:ea typeface="微軟正黑體" panose="020B0604030504040204" pitchFamily="34" charset="-120"/>
                        </a:rPr>
                        <a:t>(B)</a:t>
                      </a:r>
                      <a:r>
                        <a:rPr lang="zh-TW" altLang="en-US" sz="1800" u="none" kern="100" dirty="0">
                          <a:solidFill>
                            <a:srgbClr val="00B050"/>
                          </a:solidFill>
                          <a:effectLst/>
                          <a:latin typeface="微軟正黑體" panose="020B0604030504040204" pitchFamily="34" charset="-120"/>
                          <a:ea typeface="微軟正黑體" panose="020B0604030504040204" pitchFamily="34" charset="-120"/>
                        </a:rPr>
                        <a:t>等級分別標示</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B++</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（基礎等級前</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25%</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a:t>
                      </a:r>
                      <a:r>
                        <a:rPr lang="zh-TW" altLang="en-US" sz="1800" u="none" kern="100" dirty="0">
                          <a:solidFill>
                            <a:srgbClr val="00B050"/>
                          </a:solidFill>
                          <a:effectLst/>
                          <a:latin typeface="微軟正黑體" panose="020B0604030504040204" pitchFamily="34" charset="-120"/>
                          <a:ea typeface="微軟正黑體" panose="020B0604030504040204" pitchFamily="34" charset="-120"/>
                        </a:rPr>
                        <a:t>及</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B+</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（基礎等級前</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26%</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a:t>
                      </a:r>
                      <a:r>
                        <a:rPr lang="en-US" altLang="zh-TW" sz="1800" b="1" u="none" kern="100" dirty="0">
                          <a:solidFill>
                            <a:srgbClr val="00B050"/>
                          </a:solidFill>
                          <a:effectLst/>
                          <a:latin typeface="微軟正黑體" panose="020B0604030504040204" pitchFamily="34" charset="-120"/>
                          <a:ea typeface="微軟正黑體" panose="020B0604030504040204" pitchFamily="34" charset="-120"/>
                        </a:rPr>
                        <a:t>50%</a:t>
                      </a:r>
                      <a:r>
                        <a:rPr lang="zh-TW" altLang="en-US" sz="1800" b="1" u="none" kern="100" dirty="0">
                          <a:solidFill>
                            <a:srgbClr val="00B050"/>
                          </a:solidFill>
                          <a:effectLst/>
                          <a:latin typeface="微軟正黑體" panose="020B0604030504040204" pitchFamily="34" charset="-120"/>
                          <a:ea typeface="微軟正黑體" panose="020B0604030504040204" pitchFamily="34" charset="-120"/>
                        </a:rPr>
                        <a:t>）</a:t>
                      </a:r>
                      <a:r>
                        <a:rPr lang="en-US" altLang="zh-TW" sz="1800" b="0" u="none" kern="100" dirty="0">
                          <a:solidFill>
                            <a:srgbClr val="00B050"/>
                          </a:solidFill>
                          <a:effectLst/>
                          <a:latin typeface="微軟正黑體" panose="020B0604030504040204" pitchFamily="34" charset="-120"/>
                          <a:ea typeface="微軟正黑體" panose="020B0604030504040204" pitchFamily="34" charset="-120"/>
                        </a:rPr>
                        <a:t>】</a:t>
                      </a:r>
                    </a:p>
                    <a:p>
                      <a:pPr algn="just">
                        <a:spcAft>
                          <a:spcPts val="0"/>
                        </a:spcAft>
                      </a:pPr>
                      <a:endParaRPr lang="en-US" altLang="zh-TW" sz="1800" kern="100" dirty="0">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FF0000"/>
                          </a:solidFill>
                          <a:latin typeface="微軟正黑體" panose="020B0604030504040204" pitchFamily="34" charset="-120"/>
                          <a:ea typeface="微軟正黑體" panose="020B0604030504040204" pitchFamily="34" charset="-120"/>
                        </a:rPr>
                        <a:t>成績計算方式可詳見教育部國中教育會考網站：</a:t>
                      </a:r>
                      <a:r>
                        <a:rPr lang="en-US" altLang="zh-TW" sz="1600" dirty="0">
                          <a:solidFill>
                            <a:srgbClr val="FF0000"/>
                          </a:solidFill>
                          <a:latin typeface="微軟正黑體" panose="020B0604030504040204" pitchFamily="34" charset="-120"/>
                          <a:ea typeface="微軟正黑體" panose="020B0604030504040204" pitchFamily="34" charset="-120"/>
                        </a:rPr>
                        <a:t>http://cap.ntnu.edu.tw/</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marL="54616" marR="54616" marT="29188" marB="29188" anchor="ctr"/>
                </a:tc>
                <a:extLst>
                  <a:ext uri="{0D108BD9-81ED-4DB2-BD59-A6C34878D82A}">
                    <a16:rowId xmlns:a16="http://schemas.microsoft.com/office/drawing/2014/main" val="10001"/>
                  </a:ext>
                </a:extLst>
              </a:tr>
              <a:tr h="868557">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英語</a:t>
                      </a: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800" kern="100" dirty="0">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a:solidFill>
                            <a:schemeClr val="bg1"/>
                          </a:solidFill>
                          <a:effectLst/>
                          <a:latin typeface="微軟正黑體" panose="020B0604030504040204" pitchFamily="34" charset="-120"/>
                          <a:ea typeface="微軟正黑體" panose="020B0604030504040204" pitchFamily="34" charset="-120"/>
                        </a:rPr>
                        <a:t>閱讀</a:t>
                      </a:r>
                      <a:endParaRPr lang="zh-TW" altLang="zh-TW" sz="1800" kern="100" dirty="0">
                        <a:solidFill>
                          <a:schemeClr val="bg1"/>
                        </a:solidFill>
                        <a:effectLst/>
                        <a:latin typeface="微軟正黑體" panose="020B0604030504040204" pitchFamily="34" charset="-120"/>
                        <a:ea typeface="微軟正黑體" panose="020B0604030504040204" pitchFamily="34" charset="-120"/>
                      </a:endParaRPr>
                    </a:p>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54616" marR="54616" marT="29188" marB="29188" anchor="ctr">
                    <a:solidFill>
                      <a:srgbClr val="7030A0"/>
                    </a:solidFill>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60</a:t>
                      </a:r>
                      <a:r>
                        <a:rPr lang="zh-TW" sz="1800" kern="100" dirty="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閱讀</a:t>
                      </a:r>
                      <a:r>
                        <a:rPr lang="en-US" sz="1800" kern="100" dirty="0">
                          <a:effectLst/>
                          <a:latin typeface="微軟正黑體" panose="020B0604030504040204" pitchFamily="34" charset="-120"/>
                          <a:ea typeface="微軟正黑體" panose="020B0604030504040204" pitchFamily="34" charset="-120"/>
                        </a:rPr>
                        <a:t>40</a:t>
                      </a:r>
                      <a:r>
                        <a:rPr lang="zh-TW" sz="1800" kern="100" dirty="0">
                          <a:effectLst/>
                          <a:latin typeface="微軟正黑體" panose="020B0604030504040204" pitchFamily="34" charset="-120"/>
                          <a:ea typeface="微軟正黑體" panose="020B0604030504040204" pitchFamily="34" charset="-120"/>
                        </a:rPr>
                        <a:t>～</a:t>
                      </a:r>
                      <a:r>
                        <a:rPr lang="en-US" sz="1800" kern="100" dirty="0">
                          <a:effectLst/>
                          <a:latin typeface="微軟正黑體" panose="020B0604030504040204" pitchFamily="34" charset="-120"/>
                          <a:ea typeface="微軟正黑體" panose="020B0604030504040204" pitchFamily="34" charset="-120"/>
                        </a:rPr>
                        <a:t>45</a:t>
                      </a:r>
                      <a:r>
                        <a:rPr lang="zh-TW" sz="1800" kern="100" dirty="0">
                          <a:effectLst/>
                          <a:latin typeface="微軟正黑體" panose="020B0604030504040204" pitchFamily="34" charset="-120"/>
                          <a:ea typeface="微軟正黑體" panose="020B0604030504040204" pitchFamily="34" charset="-120"/>
                        </a:rPr>
                        <a:t>題</a:t>
                      </a:r>
                      <a:endParaRPr lang="en-US" altLang="zh-TW" sz="1800"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a:solidFill>
                            <a:srgbClr val="FF0000"/>
                          </a:solidFill>
                          <a:effectLst/>
                          <a:latin typeface="微軟正黑體" panose="020B0604030504040204" pitchFamily="34" charset="-120"/>
                          <a:ea typeface="微軟正黑體" panose="020B0604030504040204" pitchFamily="34" charset="-120"/>
                        </a:rPr>
                        <a:t>(</a:t>
                      </a:r>
                      <a:r>
                        <a:rPr lang="zh-TW" altLang="en-US" sz="1800" kern="100" dirty="0">
                          <a:solidFill>
                            <a:srgbClr val="FF0000"/>
                          </a:solidFill>
                          <a:effectLst/>
                          <a:latin typeface="微軟正黑體" panose="020B0604030504040204" pitchFamily="34" charset="-120"/>
                          <a:ea typeface="微軟正黑體" panose="020B0604030504040204" pitchFamily="34" charset="-120"/>
                        </a:rPr>
                        <a:t>占總成績</a:t>
                      </a:r>
                      <a:r>
                        <a:rPr lang="en-US" altLang="zh-TW" sz="1800" kern="100" dirty="0">
                          <a:solidFill>
                            <a:srgbClr val="FF0000"/>
                          </a:solidFill>
                          <a:effectLst/>
                          <a:latin typeface="微軟正黑體" panose="020B0604030504040204" pitchFamily="34" charset="-120"/>
                          <a:ea typeface="微軟正黑體" panose="020B0604030504040204" pitchFamily="34" charset="-120"/>
                        </a:rPr>
                        <a:t>80%)</a:t>
                      </a:r>
                      <a:r>
                        <a:rPr lang="en-US" altLang="zh-TW" sz="1800" kern="100" dirty="0">
                          <a:effectLst/>
                          <a:latin typeface="微軟正黑體" panose="020B0604030504040204" pitchFamily="34" charset="-120"/>
                          <a:ea typeface="微軟正黑體" panose="020B0604030504040204" pitchFamily="34" charset="-120"/>
                        </a:rPr>
                        <a:t> </a:t>
                      </a:r>
                      <a:endParaRPr lang="zh-TW" sz="1800" kern="100" dirty="0">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extLst>
                  <a:ext uri="{0D108BD9-81ED-4DB2-BD59-A6C34878D82A}">
                    <a16:rowId xmlns:a16="http://schemas.microsoft.com/office/drawing/2014/main" val="10002"/>
                  </a:ext>
                </a:extLst>
              </a:tr>
              <a:tr h="868557">
                <a:tc>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800" kern="100" dirty="0">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a:solidFill>
                            <a:schemeClr val="bg1"/>
                          </a:solidFill>
                          <a:effectLst/>
                          <a:latin typeface="微軟正黑體" panose="020B0604030504040204" pitchFamily="34" charset="-120"/>
                          <a:ea typeface="微軟正黑體" panose="020B0604030504040204" pitchFamily="34" charset="-120"/>
                        </a:rPr>
                        <a:t>聽力</a:t>
                      </a:r>
                      <a:endParaRPr lang="zh-TW" altLang="zh-TW" sz="1800" kern="100" dirty="0">
                        <a:solidFill>
                          <a:schemeClr val="bg1"/>
                        </a:solidFill>
                        <a:effectLst/>
                        <a:latin typeface="微軟正黑體" panose="020B0604030504040204" pitchFamily="34" charset="-120"/>
                        <a:ea typeface="微軟正黑體" panose="020B0604030504040204" pitchFamily="34" charset="-120"/>
                      </a:endParaRPr>
                    </a:p>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54616" marR="54616" marT="29188" marB="29188" anchor="ctr">
                    <a:solidFill>
                      <a:srgbClr val="7030A0"/>
                    </a:solidFill>
                  </a:tcPr>
                </a:tc>
                <a:tc>
                  <a:txBody>
                    <a:bodyPr/>
                    <a:lstStyle/>
                    <a:p>
                      <a:pPr algn="ctr">
                        <a:spcAft>
                          <a:spcPts val="0"/>
                        </a:spcAft>
                      </a:pPr>
                      <a:r>
                        <a:rPr lang="en-US" altLang="zh-TW" sz="1800" kern="100" dirty="0">
                          <a:effectLst/>
                          <a:latin typeface="微軟正黑體" panose="020B0604030504040204" pitchFamily="34" charset="-120"/>
                          <a:ea typeface="微軟正黑體" panose="020B0604030504040204" pitchFamily="34" charset="-120"/>
                        </a:rPr>
                        <a:t>25</a:t>
                      </a:r>
                      <a:r>
                        <a:rPr lang="zh-TW" altLang="en-US" sz="1800" kern="100" dirty="0">
                          <a:effectLst/>
                          <a:latin typeface="微軟正黑體" panose="020B0604030504040204" pitchFamily="34" charset="-120"/>
                          <a:ea typeface="微軟正黑體" panose="020B0604030504040204" pitchFamily="34" charset="-120"/>
                        </a:rPr>
                        <a:t>分鐘</a:t>
                      </a:r>
                      <a:endParaRPr lang="zh-TW" sz="1800" kern="100" dirty="0">
                        <a:effectLst/>
                        <a:latin typeface="微軟正黑體" panose="020B0604030504040204" pitchFamily="34" charset="-120"/>
                        <a:ea typeface="微軟正黑體" panose="020B0604030504040204" pitchFamily="34" charset="-120"/>
                      </a:endParaRPr>
                    </a:p>
                  </a:txBody>
                  <a:tcPr marL="54616" marR="54616" marT="29188" marB="29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kern="100" dirty="0">
                          <a:effectLst/>
                          <a:latin typeface="微軟正黑體" panose="020B0604030504040204" pitchFamily="34" charset="-120"/>
                          <a:ea typeface="微軟正黑體" panose="020B0604030504040204" pitchFamily="34" charset="-120"/>
                        </a:rPr>
                        <a:t>20</a:t>
                      </a:r>
                      <a:r>
                        <a:rPr lang="zh-TW" altLang="zh-TW" sz="1800" kern="100" dirty="0">
                          <a:effectLst/>
                          <a:latin typeface="微軟正黑體" panose="020B0604030504040204" pitchFamily="34" charset="-120"/>
                          <a:ea typeface="微軟正黑體" panose="020B0604030504040204" pitchFamily="34" charset="-120"/>
                        </a:rPr>
                        <a:t>～</a:t>
                      </a:r>
                      <a:r>
                        <a:rPr lang="en-US" altLang="zh-TW" sz="1800" kern="100" dirty="0">
                          <a:effectLst/>
                          <a:latin typeface="微軟正黑體" panose="020B0604030504040204" pitchFamily="34" charset="-120"/>
                          <a:ea typeface="微軟正黑體" panose="020B0604030504040204" pitchFamily="34" charset="-120"/>
                        </a:rPr>
                        <a:t>30</a:t>
                      </a:r>
                      <a:r>
                        <a:rPr lang="zh-TW" altLang="zh-TW" sz="1800" kern="100" dirty="0">
                          <a:effectLst/>
                          <a:latin typeface="微軟正黑體" panose="020B0604030504040204" pitchFamily="34" charset="-120"/>
                          <a:ea typeface="微軟正黑體" panose="020B0604030504040204" pitchFamily="34" charset="-120"/>
                        </a:rPr>
                        <a:t>題</a:t>
                      </a:r>
                      <a:endParaRPr lang="en-US" altLang="zh-TW" sz="1800"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a:solidFill>
                            <a:srgbClr val="FF0000"/>
                          </a:solidFill>
                          <a:effectLst/>
                          <a:latin typeface="微軟正黑體" panose="020B0604030504040204" pitchFamily="34" charset="-120"/>
                          <a:ea typeface="微軟正黑體" panose="020B0604030504040204" pitchFamily="34" charset="-120"/>
                        </a:rPr>
                        <a:t>(</a:t>
                      </a:r>
                      <a:r>
                        <a:rPr lang="zh-TW" altLang="en-US" sz="1800" kern="100" dirty="0">
                          <a:solidFill>
                            <a:srgbClr val="FF0000"/>
                          </a:solidFill>
                          <a:effectLst/>
                          <a:latin typeface="微軟正黑體" panose="020B0604030504040204" pitchFamily="34" charset="-120"/>
                          <a:ea typeface="微軟正黑體" panose="020B0604030504040204" pitchFamily="34" charset="-120"/>
                        </a:rPr>
                        <a:t>占總成績</a:t>
                      </a:r>
                      <a:r>
                        <a:rPr lang="en-US" altLang="zh-TW" sz="1800" kern="100" dirty="0">
                          <a:solidFill>
                            <a:srgbClr val="FF0000"/>
                          </a:solidFill>
                          <a:effectLst/>
                          <a:latin typeface="微軟正黑體" panose="020B0604030504040204" pitchFamily="34" charset="-120"/>
                          <a:ea typeface="微軟正黑體" panose="020B0604030504040204" pitchFamily="34" charset="-120"/>
                        </a:rPr>
                        <a:t>20%)</a:t>
                      </a:r>
                      <a:endParaRPr lang="zh-TW" sz="1800" kern="100" dirty="0">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extLst>
                  <a:ext uri="{0D108BD9-81ED-4DB2-BD59-A6C34878D82A}">
                    <a16:rowId xmlns:a16="http://schemas.microsoft.com/office/drawing/2014/main" val="10003"/>
                  </a:ext>
                </a:extLst>
              </a:tr>
              <a:tr h="836937">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數學</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80</a:t>
                      </a:r>
                      <a:r>
                        <a:rPr lang="zh-TW" sz="1800" kern="100" dirty="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Bef>
                          <a:spcPts val="0"/>
                        </a:spcBef>
                        <a:spcAft>
                          <a:spcPts val="0"/>
                        </a:spcAft>
                      </a:pPr>
                      <a:r>
                        <a:rPr lang="en-US" sz="1800" kern="100" dirty="0">
                          <a:effectLst/>
                          <a:latin typeface="微軟正黑體" panose="020B0604030504040204" pitchFamily="34" charset="-120"/>
                          <a:ea typeface="微軟正黑體" panose="020B0604030504040204" pitchFamily="34" charset="-120"/>
                        </a:rPr>
                        <a:t>27</a:t>
                      </a:r>
                      <a:r>
                        <a:rPr lang="zh-TW" sz="1800" kern="100" dirty="0">
                          <a:effectLst/>
                          <a:latin typeface="微軟正黑體" panose="020B0604030504040204" pitchFamily="34" charset="-120"/>
                          <a:ea typeface="微軟正黑體" panose="020B0604030504040204" pitchFamily="34" charset="-120"/>
                        </a:rPr>
                        <a:t>～</a:t>
                      </a:r>
                      <a:r>
                        <a:rPr lang="en-US" sz="1800" kern="100" dirty="0">
                          <a:effectLst/>
                          <a:latin typeface="微軟正黑體" panose="020B0604030504040204" pitchFamily="34" charset="-120"/>
                          <a:ea typeface="微軟正黑體" panose="020B0604030504040204" pitchFamily="34" charset="-120"/>
                        </a:rPr>
                        <a:t>3</a:t>
                      </a:r>
                      <a:r>
                        <a:rPr lang="en-US" altLang="zh-TW" sz="1800" kern="100" dirty="0">
                          <a:effectLst/>
                          <a:latin typeface="微軟正黑體" panose="020B0604030504040204" pitchFamily="34" charset="-120"/>
                          <a:ea typeface="微軟正黑體" panose="020B0604030504040204" pitchFamily="34" charset="-120"/>
                        </a:rPr>
                        <a:t>3</a:t>
                      </a:r>
                      <a:r>
                        <a:rPr lang="zh-TW" sz="1800" kern="100" dirty="0">
                          <a:effectLst/>
                          <a:latin typeface="微軟正黑體" panose="020B0604030504040204" pitchFamily="34" charset="-120"/>
                          <a:ea typeface="微軟正黑體" panose="020B0604030504040204" pitchFamily="34" charset="-120"/>
                        </a:rPr>
                        <a:t>題</a:t>
                      </a:r>
                      <a:r>
                        <a:rPr lang="en-US" sz="1800" kern="100" dirty="0">
                          <a:effectLst/>
                          <a:latin typeface="微軟正黑體" panose="020B0604030504040204" pitchFamily="34" charset="-120"/>
                          <a:ea typeface="微軟正黑體" panose="020B0604030504040204" pitchFamily="34" charset="-12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zh-TW" sz="1800" kern="100" dirty="0">
                          <a:effectLst/>
                          <a:latin typeface="微軟正黑體" panose="020B0604030504040204" pitchFamily="34" charset="-120"/>
                          <a:ea typeface="微軟正黑體" panose="020B0604030504040204" pitchFamily="34" charset="-120"/>
                        </a:rPr>
                        <a:t>選擇題</a:t>
                      </a:r>
                      <a:r>
                        <a:rPr lang="en-US" sz="1800" kern="100" dirty="0">
                          <a:effectLst/>
                          <a:latin typeface="微軟正黑體" panose="020B0604030504040204" pitchFamily="34" charset="-120"/>
                          <a:ea typeface="微軟正黑體" panose="020B0604030504040204" pitchFamily="34" charset="-120"/>
                        </a:rPr>
                        <a:t>25</a:t>
                      </a:r>
                      <a:r>
                        <a:rPr lang="zh-TW" sz="1800" kern="100" dirty="0">
                          <a:effectLst/>
                          <a:latin typeface="微軟正黑體" panose="020B0604030504040204" pitchFamily="34" charset="-120"/>
                          <a:ea typeface="微軟正黑體" panose="020B0604030504040204" pitchFamily="34" charset="-120"/>
                        </a:rPr>
                        <a:t>～</a:t>
                      </a:r>
                      <a:r>
                        <a:rPr lang="en-US" sz="1800" kern="100" dirty="0">
                          <a:effectLst/>
                          <a:latin typeface="微軟正黑體" panose="020B0604030504040204" pitchFamily="34" charset="-120"/>
                          <a:ea typeface="微軟正黑體" panose="020B0604030504040204" pitchFamily="34" charset="-120"/>
                        </a:rPr>
                        <a:t>30</a:t>
                      </a:r>
                      <a:r>
                        <a:rPr lang="zh-TW" sz="1800" kern="100" dirty="0">
                          <a:effectLst/>
                          <a:latin typeface="微軟正黑體" panose="020B0604030504040204" pitchFamily="34" charset="-120"/>
                          <a:ea typeface="微軟正黑體" panose="020B0604030504040204" pitchFamily="34" charset="-120"/>
                        </a:rPr>
                        <a:t>題</a:t>
                      </a:r>
                      <a:r>
                        <a:rPr lang="en-US" altLang="zh-TW" sz="1800" kern="100" dirty="0">
                          <a:solidFill>
                            <a:srgbClr val="FF0000"/>
                          </a:solidFill>
                          <a:effectLst/>
                          <a:latin typeface="微軟正黑體" panose="020B0604030504040204" pitchFamily="34" charset="-120"/>
                          <a:ea typeface="微軟正黑體" panose="020B0604030504040204" pitchFamily="34" charset="-120"/>
                        </a:rPr>
                        <a:t>(</a:t>
                      </a:r>
                      <a:r>
                        <a:rPr lang="zh-TW" altLang="en-US" sz="1800" kern="100" dirty="0">
                          <a:solidFill>
                            <a:srgbClr val="FF0000"/>
                          </a:solidFill>
                          <a:effectLst/>
                          <a:latin typeface="微軟正黑體" panose="020B0604030504040204" pitchFamily="34" charset="-120"/>
                          <a:ea typeface="微軟正黑體" panose="020B0604030504040204" pitchFamily="34" charset="-120"/>
                        </a:rPr>
                        <a:t>占總成績</a:t>
                      </a:r>
                      <a:r>
                        <a:rPr lang="en-US" altLang="zh-TW" sz="1800" kern="100" dirty="0">
                          <a:solidFill>
                            <a:srgbClr val="FF0000"/>
                          </a:solidFill>
                          <a:effectLst/>
                          <a:latin typeface="微軟正黑體" panose="020B0604030504040204" pitchFamily="34" charset="-120"/>
                          <a:ea typeface="微軟正黑體" panose="020B0604030504040204" pitchFamily="34" charset="-120"/>
                        </a:rPr>
                        <a:t>85%)</a:t>
                      </a:r>
                      <a:r>
                        <a:rPr lang="en-US" altLang="zh-TW" sz="1800" kern="100" dirty="0">
                          <a:effectLst/>
                          <a:latin typeface="微軟正黑體" panose="020B0604030504040204" pitchFamily="34" charset="-120"/>
                          <a:ea typeface="微軟正黑體" panose="020B0604030504040204" pitchFamily="34" charset="-12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zh-TW" sz="1800" kern="100" dirty="0">
                          <a:effectLst/>
                          <a:latin typeface="微軟正黑體" panose="020B0604030504040204" pitchFamily="34" charset="-120"/>
                          <a:ea typeface="微軟正黑體" panose="020B0604030504040204" pitchFamily="34" charset="-120"/>
                        </a:rPr>
                        <a:t>非選擇題</a:t>
                      </a:r>
                      <a:r>
                        <a:rPr lang="en-US" sz="1800" kern="100" dirty="0">
                          <a:solidFill>
                            <a:srgbClr val="00B050"/>
                          </a:solidFill>
                          <a:effectLst/>
                          <a:latin typeface="微軟正黑體" panose="020B0604030504040204" pitchFamily="34" charset="-120"/>
                          <a:ea typeface="微軟正黑體" panose="020B0604030504040204" pitchFamily="34" charset="-120"/>
                        </a:rPr>
                        <a:t>2</a:t>
                      </a:r>
                      <a:r>
                        <a:rPr lang="en-US" altLang="zh-TW" sz="1800" kern="100" dirty="0">
                          <a:solidFill>
                            <a:srgbClr val="00B050"/>
                          </a:solidFill>
                          <a:effectLst/>
                          <a:latin typeface="微軟正黑體" panose="020B0604030504040204" pitchFamily="34" charset="-120"/>
                          <a:ea typeface="微軟正黑體" panose="020B0604030504040204" pitchFamily="34" charset="-120"/>
                        </a:rPr>
                        <a:t>~3</a:t>
                      </a:r>
                      <a:r>
                        <a:rPr lang="zh-TW" sz="1800" kern="100" dirty="0">
                          <a:effectLst/>
                          <a:latin typeface="微軟正黑體" panose="020B0604030504040204" pitchFamily="34" charset="-120"/>
                          <a:ea typeface="微軟正黑體" panose="020B0604030504040204" pitchFamily="34" charset="-120"/>
                        </a:rPr>
                        <a:t>題</a:t>
                      </a:r>
                      <a:r>
                        <a:rPr lang="en-US" altLang="zh-TW" sz="1800" kern="100" dirty="0">
                          <a:solidFill>
                            <a:srgbClr val="FF0000"/>
                          </a:solidFill>
                          <a:effectLst/>
                          <a:latin typeface="微軟正黑體" panose="020B0604030504040204" pitchFamily="34" charset="-120"/>
                          <a:ea typeface="微軟正黑體" panose="020B0604030504040204" pitchFamily="34" charset="-120"/>
                        </a:rPr>
                        <a:t>(</a:t>
                      </a:r>
                      <a:r>
                        <a:rPr lang="zh-TW" altLang="en-US" sz="1800" kern="100" dirty="0">
                          <a:solidFill>
                            <a:srgbClr val="FF0000"/>
                          </a:solidFill>
                          <a:effectLst/>
                          <a:latin typeface="微軟正黑體" panose="020B0604030504040204" pitchFamily="34" charset="-120"/>
                          <a:ea typeface="微軟正黑體" panose="020B0604030504040204" pitchFamily="34" charset="-120"/>
                        </a:rPr>
                        <a:t>占總成績</a:t>
                      </a:r>
                      <a:r>
                        <a:rPr lang="en-US" altLang="zh-TW" sz="1800" kern="100" dirty="0">
                          <a:solidFill>
                            <a:srgbClr val="FF0000"/>
                          </a:solidFill>
                          <a:effectLst/>
                          <a:latin typeface="微軟正黑體" panose="020B0604030504040204" pitchFamily="34" charset="-120"/>
                          <a:ea typeface="微軟正黑體" panose="020B0604030504040204" pitchFamily="34" charset="-120"/>
                        </a:rPr>
                        <a:t>15%)</a:t>
                      </a:r>
                      <a:r>
                        <a:rPr lang="en-US" altLang="zh-TW" sz="1800" kern="100" dirty="0">
                          <a:effectLst/>
                          <a:latin typeface="微軟正黑體" panose="020B0604030504040204" pitchFamily="34" charset="-120"/>
                          <a:ea typeface="微軟正黑體" panose="020B0604030504040204" pitchFamily="34" charset="-120"/>
                        </a:rPr>
                        <a:t> </a:t>
                      </a:r>
                      <a:endParaRPr lang="zh-TW" altLang="zh-TW" sz="1800" kern="100" dirty="0">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extLst>
                  <a:ext uri="{0D108BD9-81ED-4DB2-BD59-A6C34878D82A}">
                    <a16:rowId xmlns:a16="http://schemas.microsoft.com/office/drawing/2014/main" val="10004"/>
                  </a:ext>
                </a:extLst>
              </a:tr>
              <a:tr h="447390">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社會</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70</a:t>
                      </a:r>
                      <a:r>
                        <a:rPr lang="zh-TW" sz="1800" kern="10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60</a:t>
                      </a:r>
                      <a:r>
                        <a:rPr lang="zh-TW" sz="1800" kern="100" dirty="0">
                          <a:effectLst/>
                          <a:latin typeface="微軟正黑體" panose="020B0604030504040204" pitchFamily="34" charset="-120"/>
                          <a:ea typeface="微軟正黑體" panose="020B0604030504040204" pitchFamily="34" charset="-120"/>
                        </a:rPr>
                        <a:t>～</a:t>
                      </a:r>
                      <a:r>
                        <a:rPr lang="en-US" sz="1800" kern="100" dirty="0">
                          <a:effectLst/>
                          <a:latin typeface="微軟正黑體" panose="020B0604030504040204" pitchFamily="34" charset="-120"/>
                          <a:ea typeface="微軟正黑體" panose="020B0604030504040204" pitchFamily="34" charset="-120"/>
                        </a:rPr>
                        <a:t>70</a:t>
                      </a:r>
                      <a:r>
                        <a:rPr lang="zh-TW" sz="1800" kern="100" dirty="0">
                          <a:effectLst/>
                          <a:latin typeface="微軟正黑體" panose="020B0604030504040204" pitchFamily="34" charset="-120"/>
                          <a:ea typeface="微軟正黑體" panose="020B0604030504040204" pitchFamily="34" charset="-120"/>
                        </a:rPr>
                        <a:t>題</a:t>
                      </a:r>
                    </a:p>
                  </a:txBody>
                  <a:tcPr marL="0" marR="0" marT="0" marB="0" anchor="ctr"/>
                </a:tc>
                <a:tc vMerge="1">
                  <a:txBody>
                    <a:bodyPr/>
                    <a:lstStyle/>
                    <a:p>
                      <a:endParaRPr lang="zh-TW" altLang="en-US"/>
                    </a:p>
                  </a:txBody>
                  <a:tcPr/>
                </a:tc>
                <a:extLst>
                  <a:ext uri="{0D108BD9-81ED-4DB2-BD59-A6C34878D82A}">
                    <a16:rowId xmlns:a16="http://schemas.microsoft.com/office/drawing/2014/main" val="10005"/>
                  </a:ext>
                </a:extLst>
              </a:tr>
              <a:tr h="385663">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自然</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70</a:t>
                      </a:r>
                      <a:r>
                        <a:rPr lang="zh-TW" sz="1800" kern="10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50</a:t>
                      </a:r>
                      <a:r>
                        <a:rPr lang="zh-TW" sz="1800" kern="100" dirty="0">
                          <a:effectLst/>
                          <a:latin typeface="微軟正黑體" panose="020B0604030504040204" pitchFamily="34" charset="-120"/>
                          <a:ea typeface="微軟正黑體" panose="020B0604030504040204" pitchFamily="34" charset="-120"/>
                        </a:rPr>
                        <a:t>～</a:t>
                      </a:r>
                      <a:r>
                        <a:rPr lang="en-US" sz="1800" kern="100" dirty="0">
                          <a:effectLst/>
                          <a:latin typeface="微軟正黑體" panose="020B0604030504040204" pitchFamily="34" charset="-120"/>
                          <a:ea typeface="微軟正黑體" panose="020B0604030504040204" pitchFamily="34" charset="-120"/>
                        </a:rPr>
                        <a:t>60</a:t>
                      </a:r>
                      <a:r>
                        <a:rPr lang="zh-TW" sz="1800" kern="100" dirty="0">
                          <a:effectLst/>
                          <a:latin typeface="微軟正黑體" panose="020B0604030504040204" pitchFamily="34" charset="-120"/>
                          <a:ea typeface="微軟正黑體" panose="020B0604030504040204" pitchFamily="34" charset="-120"/>
                        </a:rPr>
                        <a:t>題</a:t>
                      </a:r>
                    </a:p>
                  </a:txBody>
                  <a:tcPr marL="0" marR="0" marT="0" marB="0" anchor="ctr"/>
                </a:tc>
                <a:tc vMerge="1">
                  <a:txBody>
                    <a:bodyPr/>
                    <a:lstStyle/>
                    <a:p>
                      <a:endParaRPr lang="zh-TW" altLang="en-US"/>
                    </a:p>
                  </a:txBody>
                  <a:tcPr/>
                </a:tc>
                <a:extLst>
                  <a:ext uri="{0D108BD9-81ED-4DB2-BD59-A6C34878D82A}">
                    <a16:rowId xmlns:a16="http://schemas.microsoft.com/office/drawing/2014/main" val="10006"/>
                  </a:ext>
                </a:extLst>
              </a:tr>
              <a:tr h="385663">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寫作測驗 </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50</a:t>
                      </a:r>
                      <a:r>
                        <a:rPr lang="zh-TW" sz="1800" kern="10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a:t>
                      </a:r>
                      <a:r>
                        <a:rPr lang="zh-TW" sz="1800" kern="100" dirty="0">
                          <a:effectLst/>
                          <a:latin typeface="微軟正黑體" panose="020B0604030504040204" pitchFamily="34" charset="-120"/>
                          <a:ea typeface="微軟正黑體" panose="020B0604030504040204" pitchFamily="34" charset="-120"/>
                        </a:rPr>
                        <a:t>題</a:t>
                      </a:r>
                    </a:p>
                  </a:txBody>
                  <a:tcPr marL="0" marR="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分為一至六級分</a:t>
                      </a:r>
                    </a:p>
                  </a:txBody>
                  <a:tcPr marL="54616" marR="54616" marT="29188" marB="29188" anchor="ctr"/>
                </a:tc>
                <a:extLst>
                  <a:ext uri="{0D108BD9-81ED-4DB2-BD59-A6C34878D82A}">
                    <a16:rowId xmlns:a16="http://schemas.microsoft.com/office/drawing/2014/main" val="10007"/>
                  </a:ext>
                </a:extLst>
              </a:tr>
            </a:tbl>
          </a:graphicData>
        </a:graphic>
      </p:graphicFrame>
      <p:sp>
        <p:nvSpPr>
          <p:cNvPr id="8" name="Rectangle 2"/>
          <p:cNvSpPr>
            <a:spLocks noChangeArrowheads="1"/>
          </p:cNvSpPr>
          <p:nvPr/>
        </p:nvSpPr>
        <p:spPr bwMode="auto">
          <a:xfrm>
            <a:off x="1194399" y="6336704"/>
            <a:ext cx="8328386" cy="404664"/>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endParaRPr lang="en-US" altLang="zh-TW" sz="2200" b="1" dirty="0">
              <a:latin typeface="微軟正黑體" panose="020B0604030504040204" pitchFamily="34" charset="-120"/>
              <a:ea typeface="微軟正黑體" panose="020B0604030504040204" pitchFamily="34" charset="-120"/>
            </a:endParaRPr>
          </a:p>
          <a:p>
            <a:pPr>
              <a:spcBef>
                <a:spcPct val="0"/>
              </a:spcBef>
              <a:buFontTx/>
              <a:buNone/>
            </a:pPr>
            <a:r>
              <a:rPr lang="en-US" altLang="zh-TW" sz="2200" b="1" dirty="0">
                <a:latin typeface="微軟正黑體" panose="020B0604030504040204" pitchFamily="34" charset="-120"/>
                <a:ea typeface="微軟正黑體" panose="020B0604030504040204" pitchFamily="34" charset="-120"/>
              </a:rPr>
              <a:t>※</a:t>
            </a:r>
            <a:r>
              <a:rPr lang="zh-TW" altLang="en-US" sz="2200" b="1" dirty="0">
                <a:solidFill>
                  <a:srgbClr val="3333FF"/>
                </a:solidFill>
                <a:latin typeface="微軟正黑體" panose="020B0604030504040204" pitchFamily="34" charset="-120"/>
                <a:ea typeface="微軟正黑體" panose="020B0604030504040204" pitchFamily="34" charset="-120"/>
              </a:rPr>
              <a:t>「寫作測驗」及「數學非選擇題」必須要用</a:t>
            </a:r>
            <a:r>
              <a:rPr lang="zh-TW" altLang="en-US" sz="2200" b="1" dirty="0">
                <a:solidFill>
                  <a:srgbClr val="FF0000"/>
                </a:solidFill>
                <a:latin typeface="微軟正黑體" panose="020B0604030504040204" pitchFamily="34" charset="-120"/>
                <a:ea typeface="微軟正黑體" panose="020B0604030504040204" pitchFamily="34" charset="-120"/>
              </a:rPr>
              <a:t>黑色墨水筆</a:t>
            </a:r>
            <a:r>
              <a:rPr lang="zh-TW" altLang="en-US" sz="2200" b="1" dirty="0">
                <a:solidFill>
                  <a:srgbClr val="3333FF"/>
                </a:solidFill>
                <a:latin typeface="微軟正黑體" panose="020B0604030504040204" pitchFamily="34" charset="-120"/>
                <a:ea typeface="微軟正黑體" panose="020B0604030504040204" pitchFamily="34" charset="-120"/>
              </a:rPr>
              <a:t>作答</a:t>
            </a:r>
            <a:r>
              <a:rPr lang="zh-TW" altLang="en-US" sz="2200" b="1" dirty="0">
                <a:latin typeface="微軟正黑體" panose="020B0604030504040204" pitchFamily="34" charset="-120"/>
                <a:ea typeface="微軟正黑體" panose="020B0604030504040204" pitchFamily="34" charset="-120"/>
              </a:rPr>
              <a:t>。</a:t>
            </a:r>
            <a:endParaRPr lang="en-US" altLang="zh-TW" sz="2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8165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10452</TotalTime>
  <Words>6077</Words>
  <Application>Microsoft Office PowerPoint</Application>
  <PresentationFormat>如螢幕大小 (4:3)</PresentationFormat>
  <Paragraphs>1099</Paragraphs>
  <Slides>88</Slides>
  <Notes>35</Notes>
  <HiddenSlides>0</HiddenSlides>
  <MMClips>0</MMClips>
  <ScaleCrop>false</ScaleCrop>
  <HeadingPairs>
    <vt:vector size="8" baseType="variant">
      <vt:variant>
        <vt:lpstr>使用字型</vt:lpstr>
      </vt:variant>
      <vt:variant>
        <vt:i4>22</vt:i4>
      </vt:variant>
      <vt:variant>
        <vt:lpstr>佈景主題</vt:lpstr>
      </vt:variant>
      <vt:variant>
        <vt:i4>1</vt:i4>
      </vt:variant>
      <vt:variant>
        <vt:lpstr>內嵌 OLE 伺服程式</vt:lpstr>
      </vt:variant>
      <vt:variant>
        <vt:i4>1</vt:i4>
      </vt:variant>
      <vt:variant>
        <vt:lpstr>投影片標題</vt:lpstr>
      </vt:variant>
      <vt:variant>
        <vt:i4>88</vt:i4>
      </vt:variant>
    </vt:vector>
  </HeadingPairs>
  <TitlesOfParts>
    <vt:vector size="112" baseType="lpstr">
      <vt:lpstr>Adobe 楷体 Std R</vt:lpstr>
      <vt:lpstr>Arial Unicode MS</vt:lpstr>
      <vt:lpstr>BiauKai</vt:lpstr>
      <vt:lpstr>Microsoft JhengHei UI</vt:lpstr>
      <vt:lpstr>Noto Sans CJK TC Regular</vt:lpstr>
      <vt:lpstr>Noto Sans T Chinese Regular</vt:lpstr>
      <vt:lpstr>細明體</vt:lpstr>
      <vt:lpstr>華康仿宋體W6</vt:lpstr>
      <vt:lpstr>微軟正黑體</vt:lpstr>
      <vt:lpstr>新細明體</vt:lpstr>
      <vt:lpstr>標楷體</vt:lpstr>
      <vt:lpstr>Arial</vt:lpstr>
      <vt:lpstr>Calibri</vt:lpstr>
      <vt:lpstr>Cambria</vt:lpstr>
      <vt:lpstr>Gill Sans MT</vt:lpstr>
      <vt:lpstr>Mangal</vt:lpstr>
      <vt:lpstr>Times New Roman</vt:lpstr>
      <vt:lpstr>Tunga</vt:lpstr>
      <vt:lpstr>Verdana</vt:lpstr>
      <vt:lpstr>Wingdings</vt:lpstr>
      <vt:lpstr>Wingdings 2</vt:lpstr>
      <vt:lpstr>Wingdings 3</vt:lpstr>
      <vt:lpstr>1_夏至</vt:lpstr>
      <vt:lpstr>PhotoImpact</vt:lpstr>
      <vt:lpstr>臺北市十二年國民基本教育  108學年 適性入學宣導</vt:lpstr>
      <vt:lpstr>簡報大綱</vt:lpstr>
      <vt:lpstr>108學年基北區入學管道重要日程</vt:lpstr>
      <vt:lpstr>PowerPoint 簡報</vt:lpstr>
      <vt:lpstr>十二年國教免學費政策</vt:lpstr>
      <vt:lpstr>108高中課綱與大學考招連動</vt:lpstr>
      <vt:lpstr>高中課綱與大學考招連動</vt:lpstr>
      <vt:lpstr>國中教育會考</vt:lpstr>
      <vt:lpstr>PowerPoint 簡報</vt:lpstr>
      <vt:lpstr>PowerPoint 簡報</vt:lpstr>
      <vt:lpstr>107年國中教育會考各科能力 等級加標示人數百分比統計表</vt:lpstr>
      <vt:lpstr>108年基北區適性入學管道</vt:lpstr>
      <vt:lpstr>108年基北區適性入學管道</vt:lpstr>
      <vt:lpstr>108學年基北區免試入學方案特點</vt:lpstr>
      <vt:lpstr>免試入學超額比序項目</vt:lpstr>
      <vt:lpstr>超額比序及分發作業範例（1)</vt:lpstr>
      <vt:lpstr>超額比序及分發作業範例（2)</vt:lpstr>
      <vt:lpstr>108年臺北市優先免試入學方案</vt:lpstr>
      <vt:lpstr>核心精神</vt:lpstr>
      <vt:lpstr>重要日程(第一類)</vt:lpstr>
      <vt:lpstr>重要日程(第二類)</vt:lpstr>
      <vt:lpstr>PowerPoint 簡報</vt:lpstr>
      <vt:lpstr>108年臺北市優先免試辦理學校 第一類(請以簡章為準!)</vt:lpstr>
      <vt:lpstr>PowerPoint 簡報</vt:lpstr>
      <vt:lpstr>PowerPoint 簡報</vt:lpstr>
      <vt:lpstr>108年臺北市優先免試招生名額</vt:lpstr>
      <vt:lpstr>第一類</vt:lpstr>
      <vt:lpstr>第一類：登記、公開抽籤、撕榜、報到(1) -實際作法請以簡章為準!</vt:lpstr>
      <vt:lpstr>第二類</vt:lpstr>
      <vt:lpstr>第二類超額比序方式</vt:lpstr>
      <vt:lpstr>第二類公告分發序</vt:lpstr>
      <vt:lpstr>適合學術傾向學生的入學管道</vt:lpstr>
      <vt:lpstr>PowerPoint 簡報</vt:lpstr>
      <vt:lpstr>PowerPoint 簡報</vt:lpstr>
      <vt:lpstr>招生流程與方式</vt:lpstr>
      <vt:lpstr>108學年度辦理科學班甄選入學學校</vt:lpstr>
      <vt:lpstr>PowerPoint 簡報</vt:lpstr>
      <vt:lpstr>基北區108學年度特色招生              考試 分發入學學校</vt:lpstr>
      <vt:lpstr>基北區108學年度特色招生考試分發入學學校</vt:lpstr>
      <vt:lpstr>考試科目時間規劃表 </vt:lpstr>
      <vt:lpstr>入學管道簡介</vt:lpstr>
      <vt:lpstr>考試準備方向</vt:lpstr>
      <vt:lpstr>適合職業傾向學生的入學管道</vt:lpstr>
      <vt:lpstr>技優甄審入學 </vt:lpstr>
      <vt:lpstr>技優甄審入學 </vt:lpstr>
      <vt:lpstr>108學年度辦理學校現況 1/2</vt:lpstr>
      <vt:lpstr>PowerPoint 簡報</vt:lpstr>
      <vt:lpstr>特色招生甄選入學         --專業群科(高職)（臺北市）</vt:lpstr>
      <vt:lpstr>產業特殊需求類科</vt:lpstr>
      <vt:lpstr>產業特殊需求類科</vt:lpstr>
      <vt:lpstr>108學年產業特殊需求類科優先入學 --承辦學校：新北瑞芳高工</vt:lpstr>
      <vt:lpstr>實用技能學程入學</vt:lpstr>
      <vt:lpstr>107學年度實用技能學程開班現況 基北區:總辦理學校: 12校  總開設班級:22班 (舉例)</vt:lpstr>
      <vt:lpstr>產學攜手合作計畫 1/2</vt:lpstr>
      <vt:lpstr>產學攜手合作計畫 2/2</vt:lpstr>
      <vt:lpstr>建教合作班 </vt:lpstr>
      <vt:lpstr>PowerPoint 簡報</vt:lpstr>
      <vt:lpstr>五專免試入學</vt:lpstr>
      <vt:lpstr>108學年度五專聯合免試入學超額比序</vt:lpstr>
      <vt:lpstr>PowerPoint 簡報</vt:lpstr>
      <vt:lpstr>五專優免重大招生變革</vt:lpstr>
      <vt:lpstr>108學年度優免招生學校一覽表</vt:lpstr>
      <vt:lpstr>五專優先免試入學 「超額比序總積分」採計項目</vt:lpstr>
      <vt:lpstr>五專優先免試入學 超額比序項目積分對照表</vt:lpstr>
      <vt:lpstr>其他重點提醒</vt:lpstr>
      <vt:lpstr>108學年度北、中、南區五專聯合免試入學</vt:lpstr>
      <vt:lpstr>五專聯合免試入學招生簡介</vt:lpstr>
      <vt:lpstr>PowerPoint 簡報</vt:lpstr>
      <vt:lpstr>積分採計項目與權重範例</vt:lpstr>
      <vt:lpstr>五專聯合免試入學 超額比序項目積分對照表</vt:lpstr>
      <vt:lpstr>其他重點提醒</vt:lpstr>
      <vt:lpstr>藝術才能班特色招生暨 體育班甄選入學</vt:lpstr>
      <vt:lpstr>藝術才能班招生管道</vt:lpstr>
      <vt:lpstr>甄選入學招生作業</vt:lpstr>
      <vt:lpstr>※戲劇班全國僅核定臺北市立復興高級中學1班辦理特色招生甄選入學。</vt:lpstr>
      <vt:lpstr>藝術才能班特色招生甄選入學</vt:lpstr>
      <vt:lpstr>PowerPoint 簡報</vt:lpstr>
      <vt:lpstr>PowerPoint 簡報</vt:lpstr>
      <vt:lpstr>PowerPoint 簡報</vt:lpstr>
      <vt:lpstr>PowerPoint 簡報</vt:lpstr>
      <vt:lpstr>其他入學管道 （含特殊身份學生入學）</vt:lpstr>
      <vt:lpstr>未接受政府補助之私校獨招</vt:lpstr>
      <vt:lpstr>技術型單科型學校獨招</vt:lpstr>
      <vt:lpstr>特殊身分學生入學</vt:lpstr>
      <vt:lpstr>特殊身分學生入學</vt:lpstr>
      <vt:lpstr>特殊身分學生入學</vt:lpstr>
      <vt:lpstr>108學年個人序位區間查詢</vt:lpstr>
      <vt:lpstr>報告完畢</vt:lpstr>
    </vt:vector>
  </TitlesOfParts>
  <Company>zlsh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臺北市十二年國民基本教育  108學年 適性入學宣導</dc:title>
  <dc:creator>資料組長</dc:creator>
  <cp:lastModifiedBy>user</cp:lastModifiedBy>
  <cp:revision>730</cp:revision>
  <cp:lastPrinted>2019-01-22T06:50:08Z</cp:lastPrinted>
  <dcterms:created xsi:type="dcterms:W3CDTF">2014-11-10T02:16:05Z</dcterms:created>
  <dcterms:modified xsi:type="dcterms:W3CDTF">2019-02-26T13:04:11Z</dcterms:modified>
</cp:coreProperties>
</file>