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71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57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047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012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88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665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963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95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14B90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35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87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6711" y="3291840"/>
            <a:ext cx="2104390" cy="137160"/>
          </a:xfrm>
          <a:custGeom>
            <a:avLst/>
            <a:gdLst/>
            <a:ahLst/>
            <a:cxnLst/>
            <a:rect l="l" t="t" r="r" b="b"/>
            <a:pathLst>
              <a:path w="2104390" h="137160">
                <a:moveTo>
                  <a:pt x="0" y="137160"/>
                </a:moveTo>
                <a:lnTo>
                  <a:pt x="2104263" y="137160"/>
                </a:lnTo>
                <a:lnTo>
                  <a:pt x="2104263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1A7AA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991355" y="3291840"/>
            <a:ext cx="2104390" cy="137160"/>
          </a:xfrm>
          <a:custGeom>
            <a:avLst/>
            <a:gdLst/>
            <a:ahLst/>
            <a:cxnLst/>
            <a:rect l="l" t="t" r="r" b="b"/>
            <a:pathLst>
              <a:path w="2104390" h="137160">
                <a:moveTo>
                  <a:pt x="0" y="137160"/>
                </a:moveTo>
                <a:lnTo>
                  <a:pt x="2104263" y="137160"/>
                </a:lnTo>
                <a:lnTo>
                  <a:pt x="2104263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94BB4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096000" y="3291840"/>
            <a:ext cx="2104390" cy="137160"/>
          </a:xfrm>
          <a:custGeom>
            <a:avLst/>
            <a:gdLst/>
            <a:ahLst/>
            <a:cxnLst/>
            <a:rect l="l" t="t" r="r" b="b"/>
            <a:pathLst>
              <a:path w="2104390" h="137160">
                <a:moveTo>
                  <a:pt x="0" y="137160"/>
                </a:moveTo>
                <a:lnTo>
                  <a:pt x="2104263" y="137160"/>
                </a:lnTo>
                <a:lnTo>
                  <a:pt x="2104263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CA907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8200643" y="3291840"/>
            <a:ext cx="2104390" cy="137160"/>
          </a:xfrm>
          <a:custGeom>
            <a:avLst/>
            <a:gdLst/>
            <a:ahLst/>
            <a:cxnLst/>
            <a:rect l="l" t="t" r="r" b="b"/>
            <a:pathLst>
              <a:path w="2104390" h="137160">
                <a:moveTo>
                  <a:pt x="0" y="137160"/>
                </a:moveTo>
                <a:lnTo>
                  <a:pt x="2104263" y="137160"/>
                </a:lnTo>
                <a:lnTo>
                  <a:pt x="2104263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BE341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2333244" y="2004060"/>
            <a:ext cx="7577328" cy="1999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7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1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10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70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53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35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5384" y="0"/>
            <a:ext cx="0" cy="961390"/>
          </a:xfrm>
          <a:custGeom>
            <a:avLst/>
            <a:gdLst/>
            <a:ahLst/>
            <a:cxnLst/>
            <a:rect l="l" t="t" r="r" b="b"/>
            <a:pathLst>
              <a:path h="961390">
                <a:moveTo>
                  <a:pt x="0" y="0"/>
                </a:moveTo>
                <a:lnTo>
                  <a:pt x="0" y="961263"/>
                </a:lnTo>
              </a:path>
            </a:pathLst>
          </a:custGeom>
          <a:ln w="60960">
            <a:solidFill>
              <a:srgbClr val="FCA907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486155" y="0"/>
            <a:ext cx="0" cy="961390"/>
          </a:xfrm>
          <a:custGeom>
            <a:avLst/>
            <a:gdLst/>
            <a:ahLst/>
            <a:cxnLst/>
            <a:rect l="l" t="t" r="r" b="b"/>
            <a:pathLst>
              <a:path h="961390">
                <a:moveTo>
                  <a:pt x="0" y="0"/>
                </a:moveTo>
                <a:lnTo>
                  <a:pt x="0" y="961263"/>
                </a:lnTo>
              </a:path>
            </a:pathLst>
          </a:custGeom>
          <a:ln w="60960">
            <a:solidFill>
              <a:srgbClr val="FCA907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2645" y="2219655"/>
            <a:ext cx="6426200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29739" y="1118304"/>
            <a:ext cx="7918450" cy="4200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14B90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2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37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46052" y="6633971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724"/>
                </a:lnTo>
              </a:path>
            </a:pathLst>
          </a:custGeom>
          <a:ln w="60960">
            <a:solidFill>
              <a:srgbClr val="1A7AAD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766804" y="6633971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724"/>
                </a:lnTo>
              </a:path>
            </a:pathLst>
          </a:custGeom>
          <a:ln w="60960">
            <a:solidFill>
              <a:srgbClr val="1A7AAD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05006" y="174497"/>
            <a:ext cx="2635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/>
                <a:ea typeface="+mn-ea"/>
                <a:cs typeface="Arial Black"/>
              </a:rPr>
              <a:t>1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/>
                <a:ea typeface="+mn-ea"/>
                <a:cs typeface="Arial Black"/>
              </a:rPr>
              <a:t>2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38900" y="1468869"/>
            <a:ext cx="0" cy="421640"/>
          </a:xfrm>
          <a:custGeom>
            <a:avLst/>
            <a:gdLst/>
            <a:ahLst/>
            <a:cxnLst/>
            <a:rect l="l" t="t" r="r" b="b"/>
            <a:pathLst>
              <a:path h="421639">
                <a:moveTo>
                  <a:pt x="0" y="0"/>
                </a:moveTo>
                <a:lnTo>
                  <a:pt x="0" y="421017"/>
                </a:lnTo>
              </a:path>
            </a:pathLst>
          </a:custGeom>
          <a:ln w="76200">
            <a:solidFill>
              <a:srgbClr val="E8F4F8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38900" y="1889861"/>
            <a:ext cx="0" cy="745490"/>
          </a:xfrm>
          <a:custGeom>
            <a:avLst/>
            <a:gdLst/>
            <a:ahLst/>
            <a:cxnLst/>
            <a:rect l="l" t="t" r="r" b="b"/>
            <a:pathLst>
              <a:path h="745489">
                <a:moveTo>
                  <a:pt x="0" y="0"/>
                </a:moveTo>
                <a:lnTo>
                  <a:pt x="0" y="744880"/>
                </a:lnTo>
              </a:path>
            </a:pathLst>
          </a:custGeom>
          <a:ln w="76200">
            <a:solidFill>
              <a:srgbClr val="E8F4F8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38900" y="2634703"/>
            <a:ext cx="0" cy="1069340"/>
          </a:xfrm>
          <a:custGeom>
            <a:avLst/>
            <a:gdLst/>
            <a:ahLst/>
            <a:cxnLst/>
            <a:rect l="l" t="t" r="r" b="b"/>
            <a:pathLst>
              <a:path h="1069339">
                <a:moveTo>
                  <a:pt x="0" y="0"/>
                </a:moveTo>
                <a:lnTo>
                  <a:pt x="0" y="1068743"/>
                </a:lnTo>
              </a:path>
            </a:pathLst>
          </a:custGeom>
          <a:ln w="76200">
            <a:solidFill>
              <a:srgbClr val="E8F4F8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38900" y="3703446"/>
            <a:ext cx="0" cy="1615440"/>
          </a:xfrm>
          <a:custGeom>
            <a:avLst/>
            <a:gdLst/>
            <a:ahLst/>
            <a:cxnLst/>
            <a:rect l="l" t="t" r="r" b="b"/>
            <a:pathLst>
              <a:path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76200">
            <a:solidFill>
              <a:srgbClr val="E8F4F8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38900" y="5318937"/>
            <a:ext cx="0" cy="1310640"/>
          </a:xfrm>
          <a:custGeom>
            <a:avLst/>
            <a:gdLst/>
            <a:ahLst/>
            <a:cxnLst/>
            <a:rect l="l" t="t" r="r" b="b"/>
            <a:pathLst>
              <a:path h="1310640">
                <a:moveTo>
                  <a:pt x="0" y="0"/>
                </a:moveTo>
                <a:lnTo>
                  <a:pt x="0" y="1310640"/>
                </a:lnTo>
              </a:path>
            </a:pathLst>
          </a:custGeom>
          <a:ln w="76200">
            <a:solidFill>
              <a:srgbClr val="E8F4F8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400800" y="976757"/>
            <a:ext cx="0" cy="5659755"/>
          </a:xfrm>
          <a:custGeom>
            <a:avLst/>
            <a:gdLst/>
            <a:ahLst/>
            <a:cxnLst/>
            <a:rect l="l" t="t" r="r" b="b"/>
            <a:pathLst>
              <a:path h="5659755">
                <a:moveTo>
                  <a:pt x="0" y="0"/>
                </a:moveTo>
                <a:lnTo>
                  <a:pt x="0" y="565917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477000" y="1449832"/>
            <a:ext cx="0" cy="5186680"/>
          </a:xfrm>
          <a:custGeom>
            <a:avLst/>
            <a:gdLst/>
            <a:ahLst/>
            <a:cxnLst/>
            <a:rect l="l" t="t" r="r" b="b"/>
            <a:pathLst>
              <a:path h="5186680">
                <a:moveTo>
                  <a:pt x="0" y="0"/>
                </a:moveTo>
                <a:lnTo>
                  <a:pt x="0" y="518609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4746" y="983107"/>
            <a:ext cx="11452225" cy="0"/>
          </a:xfrm>
          <a:custGeom>
            <a:avLst/>
            <a:gdLst/>
            <a:ahLst/>
            <a:cxnLst/>
            <a:rect l="l" t="t" r="r" b="b"/>
            <a:pathLst>
              <a:path w="11452225">
                <a:moveTo>
                  <a:pt x="0" y="0"/>
                </a:moveTo>
                <a:lnTo>
                  <a:pt x="1145160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4746" y="1468882"/>
            <a:ext cx="11452225" cy="0"/>
          </a:xfrm>
          <a:custGeom>
            <a:avLst/>
            <a:gdLst/>
            <a:ahLst/>
            <a:cxnLst/>
            <a:rect l="l" t="t" r="r" b="b"/>
            <a:pathLst>
              <a:path w="11452225">
                <a:moveTo>
                  <a:pt x="0" y="0"/>
                </a:moveTo>
                <a:lnTo>
                  <a:pt x="11451602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4746" y="1889886"/>
            <a:ext cx="11452225" cy="0"/>
          </a:xfrm>
          <a:custGeom>
            <a:avLst/>
            <a:gdLst/>
            <a:ahLst/>
            <a:cxnLst/>
            <a:rect l="l" t="t" r="r" b="b"/>
            <a:pathLst>
              <a:path w="11452225">
                <a:moveTo>
                  <a:pt x="0" y="0"/>
                </a:moveTo>
                <a:lnTo>
                  <a:pt x="1145160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84746" y="2634742"/>
            <a:ext cx="11452225" cy="0"/>
          </a:xfrm>
          <a:custGeom>
            <a:avLst/>
            <a:gdLst/>
            <a:ahLst/>
            <a:cxnLst/>
            <a:rect l="l" t="t" r="r" b="b"/>
            <a:pathLst>
              <a:path w="11452225">
                <a:moveTo>
                  <a:pt x="0" y="0"/>
                </a:moveTo>
                <a:lnTo>
                  <a:pt x="1145160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84746" y="3703446"/>
            <a:ext cx="11452225" cy="0"/>
          </a:xfrm>
          <a:custGeom>
            <a:avLst/>
            <a:gdLst/>
            <a:ahLst/>
            <a:cxnLst/>
            <a:rect l="l" t="t" r="r" b="b"/>
            <a:pathLst>
              <a:path w="11452225">
                <a:moveTo>
                  <a:pt x="0" y="0"/>
                </a:moveTo>
                <a:lnTo>
                  <a:pt x="1145160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84746" y="5318886"/>
            <a:ext cx="11452225" cy="0"/>
          </a:xfrm>
          <a:custGeom>
            <a:avLst/>
            <a:gdLst/>
            <a:ahLst/>
            <a:cxnLst/>
            <a:rect l="l" t="t" r="r" b="b"/>
            <a:pathLst>
              <a:path w="11452225">
                <a:moveTo>
                  <a:pt x="0" y="0"/>
                </a:moveTo>
                <a:lnTo>
                  <a:pt x="1145160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84746" y="6629577"/>
            <a:ext cx="11452225" cy="0"/>
          </a:xfrm>
          <a:custGeom>
            <a:avLst/>
            <a:gdLst/>
            <a:ahLst/>
            <a:cxnLst/>
            <a:rect l="l" t="t" r="r" b="b"/>
            <a:pathLst>
              <a:path w="11452225">
                <a:moveTo>
                  <a:pt x="0" y="0"/>
                </a:moveTo>
                <a:lnTo>
                  <a:pt x="1145160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320271" y="2982086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>
            <p:extLst/>
          </p:nvPr>
        </p:nvGraphicFramePr>
        <p:xfrm>
          <a:off x="420520" y="1089139"/>
          <a:ext cx="11450320" cy="538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1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775">
                <a:tc gridSpan="2">
                  <a:txBody>
                    <a:bodyPr/>
                    <a:lstStyle/>
                    <a:p>
                      <a:pPr marL="39687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學習歷程學校平臺</a:t>
                      </a:r>
                      <a:endParaRPr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1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1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044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zh-TW" altLang="en-US" sz="2400" b="1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學習</a:t>
                      </a:r>
                      <a:r>
                        <a:rPr sz="2400" b="1" dirty="0" err="1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歷程中央資料庫</a:t>
                      </a:r>
                      <a:endParaRPr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0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項目</a:t>
                      </a:r>
                    </a:p>
                  </a:txBody>
                  <a:tcPr marL="0" marR="0" marT="298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D9C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內容</a:t>
                      </a:r>
                    </a:p>
                  </a:txBody>
                  <a:tcPr marL="0" marR="0" marT="298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D9C"/>
                    </a:solidFill>
                  </a:tcPr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項目</a:t>
                      </a:r>
                      <a:endParaRPr sz="20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298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D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內容</a:t>
                      </a:r>
                    </a:p>
                  </a:txBody>
                  <a:tcPr marL="0" marR="0" marT="298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D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440">
                <a:tc>
                  <a:txBody>
                    <a:bodyPr/>
                    <a:lstStyle/>
                    <a:p>
                      <a:pPr marL="90170" marR="298450" algn="ctr">
                        <a:lnSpc>
                          <a:spcPct val="100000"/>
                        </a:lnSpc>
                      </a:pPr>
                      <a:endParaRPr lang="en-US" sz="2000" dirty="0" smtClean="0">
                        <a:solidFill>
                          <a:srgbClr val="BE341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0170" marR="298450" algn="ctr">
                        <a:lnSpc>
                          <a:spcPct val="100000"/>
                        </a:lnSpc>
                      </a:pPr>
                      <a:endParaRPr lang="en-US" sz="2000" dirty="0" smtClean="0">
                        <a:solidFill>
                          <a:srgbClr val="BE341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0170" marR="298450" algn="ctr">
                        <a:lnSpc>
                          <a:spcPct val="100000"/>
                        </a:lnSpc>
                      </a:pPr>
                      <a:endParaRPr lang="en-US" sz="2000" dirty="0" smtClean="0">
                        <a:solidFill>
                          <a:srgbClr val="BE341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0170" marR="298450" algn="ctr">
                        <a:lnSpc>
                          <a:spcPct val="100000"/>
                        </a:lnSpc>
                      </a:pPr>
                      <a:endParaRPr lang="en-US" sz="2000" dirty="0" smtClean="0">
                        <a:solidFill>
                          <a:srgbClr val="BE341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0170" marR="298450" algn="ctr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BE341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課程學習</a:t>
                      </a:r>
                      <a:r>
                        <a:rPr sz="2000" dirty="0" smtClean="0">
                          <a:solidFill>
                            <a:srgbClr val="BE341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</a:t>
                      </a:r>
                      <a:r>
                        <a:rPr sz="2000" dirty="0" err="1" smtClean="0">
                          <a:solidFill>
                            <a:srgbClr val="BE341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成果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（需任課教師認證）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1440" marR="370205">
                        <a:lnSpc>
                          <a:spcPct val="100000"/>
                        </a:lnSpc>
                      </a:pPr>
                      <a:r>
                        <a:rPr sz="2000" spc="9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前款科目</a:t>
                      </a:r>
                      <a:r>
                        <a:rPr sz="2000" spc="19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/</a:t>
                      </a:r>
                      <a:r>
                        <a:rPr sz="2000" spc="9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課程產</a:t>
                      </a:r>
                      <a:r>
                        <a:rPr sz="2000" spc="8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出</a:t>
                      </a:r>
                      <a:r>
                        <a:rPr sz="2000" spc="9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之</a:t>
                      </a:r>
                      <a:r>
                        <a:rPr sz="2000" spc="8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作</a:t>
                      </a:r>
                      <a:r>
                        <a:rPr sz="2000" spc="9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業</a:t>
                      </a:r>
                      <a:r>
                        <a:rPr sz="2000" spc="8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、</a:t>
                      </a:r>
                      <a:r>
                        <a:rPr sz="2000" spc="9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作品</a:t>
                      </a:r>
                      <a:r>
                        <a:rPr sz="20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及</a:t>
                      </a: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</a:t>
                      </a:r>
                      <a:r>
                        <a:rPr sz="2000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其</a:t>
                      </a:r>
                      <a:r>
                        <a:rPr sz="2000" spc="95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他學習成果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332740" indent="-241300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000000"/>
                        </a:buClr>
                        <a:buSzPct val="90000"/>
                        <a:buChar char="●"/>
                        <a:tabLst>
                          <a:tab pos="333375" algn="l"/>
                        </a:tabLst>
                      </a:pPr>
                      <a:r>
                        <a:rPr sz="2000" dirty="0" err="1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每學期</a:t>
                      </a:r>
                      <a:r>
                        <a:rPr sz="2000" dirty="0" err="1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學生依校訂時間</a:t>
                      </a:r>
                      <a:r>
                        <a:rPr sz="2000" spc="-10" dirty="0" err="1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上傳</a:t>
                      </a:r>
                      <a:endParaRPr lang="en-US" sz="2000" spc="-1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000000"/>
                        </a:buClr>
                        <a:buSzPct val="90000"/>
                        <a:buNone/>
                        <a:tabLst>
                          <a:tab pos="333375" algn="l"/>
                        </a:tabLst>
                      </a:pP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  第一學期 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(</a:t>
                      </a: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學生上傳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12/29-1/12)</a:t>
                      </a: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</a:t>
                      </a:r>
                      <a:endParaRPr lang="en-US" altLang="zh-TW" sz="2000" spc="-1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000000"/>
                        </a:buClr>
                        <a:buSzPct val="90000"/>
                        <a:buNone/>
                        <a:tabLst>
                          <a:tab pos="333375" algn="l"/>
                        </a:tabLst>
                      </a:pP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                  </a:t>
                      </a: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(</a:t>
                      </a: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教師認證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12/29-1/31)</a:t>
                      </a: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000000"/>
                        </a:buClr>
                        <a:buSzPct val="90000"/>
                        <a:buNone/>
                        <a:tabLst>
                          <a:tab pos="333375" algn="l"/>
                        </a:tabLst>
                      </a:pPr>
                      <a:r>
                        <a:rPr 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  </a:t>
                      </a: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第二學期 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(</a:t>
                      </a: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學生上傳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5/17-5/31)</a:t>
                      </a: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000000"/>
                        </a:buClr>
                        <a:buSzPct val="90000"/>
                        <a:buNone/>
                        <a:tabLst>
                          <a:tab pos="333375" algn="l"/>
                        </a:tabLst>
                      </a:pP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                   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(</a:t>
                      </a: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教師認證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5/17-6/7)</a:t>
                      </a: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000000"/>
                        </a:buClr>
                        <a:buSzPct val="90000"/>
                        <a:buNone/>
                        <a:tabLst>
                          <a:tab pos="333375" algn="l"/>
                        </a:tabLst>
                      </a:pP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                   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(</a:t>
                      </a:r>
                      <a:r>
                        <a:rPr lang="zh-TW" altLang="en-US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學生勾選</a:t>
                      </a:r>
                      <a:r>
                        <a:rPr lang="en-US" altLang="zh-TW" sz="2000" spc="-1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6/8-6/14)</a:t>
                      </a:r>
                      <a:endParaRPr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332740" indent="-241300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000000"/>
                        </a:buClr>
                        <a:buSzPct val="90000"/>
                        <a:buChar char="●"/>
                        <a:tabLst>
                          <a:tab pos="333375" algn="l"/>
                        </a:tabLst>
                      </a:pPr>
                      <a:r>
                        <a:rPr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本校訂</a:t>
                      </a:r>
                      <a:r>
                        <a:rPr lang="en-US" altLang="zh-TW" sz="2000" spc="70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6</a:t>
                      </a:r>
                      <a:r>
                        <a:rPr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件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，</a:t>
                      </a:r>
                      <a:r>
                        <a:rPr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單科以</a:t>
                      </a:r>
                      <a:r>
                        <a:rPr lang="en-US" altLang="zh-TW" sz="2000" spc="70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3</a:t>
                      </a:r>
                      <a:r>
                        <a:rPr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件為限</a:t>
                      </a:r>
                      <a:endParaRPr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5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91440" marR="330835" algn="ctr">
                        <a:lnSpc>
                          <a:spcPct val="100000"/>
                        </a:lnSpc>
                      </a:pPr>
                      <a:endParaRPr lang="en-US" sz="2000" dirty="0" smtClean="0">
                        <a:solidFill>
                          <a:srgbClr val="E36C0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1440" marR="330835" algn="ctr">
                        <a:lnSpc>
                          <a:spcPct val="100000"/>
                        </a:lnSpc>
                      </a:pPr>
                      <a:endParaRPr lang="en-US" sz="2000" dirty="0" smtClean="0">
                        <a:solidFill>
                          <a:srgbClr val="E36C0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1440" marR="330835" algn="ctr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E36C0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課程學習</a:t>
                      </a:r>
                      <a:r>
                        <a:rPr sz="2000" dirty="0" smtClean="0">
                          <a:solidFill>
                            <a:srgbClr val="E36C0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</a:t>
                      </a:r>
                      <a:r>
                        <a:rPr sz="2000" dirty="0">
                          <a:solidFill>
                            <a:srgbClr val="E36C0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成果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同學習歷程學校平臺之</a:t>
                      </a:r>
                      <a:r>
                        <a:rPr sz="20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資料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90170" indent="-271145" algn="ctr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Char char="●"/>
                        <a:tabLst>
                          <a:tab pos="363855" algn="l"/>
                        </a:tabLst>
                      </a:pPr>
                      <a:r>
                        <a:rPr sz="2000" dirty="0" err="1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學生自一學年上傳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已</a:t>
                      </a:r>
                      <a:r>
                        <a:rPr sz="2000" dirty="0" err="1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認證之課程</a:t>
                      </a:r>
                      <a:endParaRPr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9017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學習成果，勾選至多</a:t>
                      </a:r>
                      <a:r>
                        <a:rPr sz="20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6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件</a:t>
                      </a:r>
                    </a:p>
                    <a:p>
                      <a:pPr marL="363220" indent="-271145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Char char="●"/>
                        <a:tabLst>
                          <a:tab pos="363855" algn="l"/>
                        </a:tabLst>
                      </a:pPr>
                      <a:r>
                        <a:rPr sz="2000" dirty="0" err="1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由學校每學年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依來函時間</a:t>
                      </a:r>
                      <a:r>
                        <a:rPr sz="2000" dirty="0" err="1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提交</a:t>
                      </a:r>
                      <a:endParaRPr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5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BE341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多元表現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marR="41020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彈性學習時間、團體活</a:t>
                      </a:r>
                      <a:r>
                        <a:rPr sz="20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動</a:t>
                      </a: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時</a:t>
                      </a:r>
                      <a:r>
                        <a:rPr sz="2000" spc="-1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間</a:t>
                      </a:r>
                      <a:r>
                        <a:rPr sz="2000" spc="-1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及</a:t>
                      </a: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其他 表現</a:t>
                      </a:r>
                    </a:p>
                    <a:p>
                      <a:pPr marL="347345" indent="-255904">
                        <a:lnSpc>
                          <a:spcPts val="2290"/>
                        </a:lnSpc>
                        <a:buClr>
                          <a:srgbClr val="000000"/>
                        </a:buClr>
                        <a:buSzPct val="95000"/>
                        <a:buChar char="●"/>
                        <a:tabLst>
                          <a:tab pos="347980" algn="l"/>
                        </a:tabLst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每學期上傳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:</a:t>
                      </a:r>
                      <a:r>
                        <a:rPr lang="en-US" altLang="zh-TW" sz="2000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10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件</a:t>
                      </a:r>
                      <a:endParaRPr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450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E36C0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多元表現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同學習歷程學校平臺之</a:t>
                      </a:r>
                      <a:r>
                        <a:rPr sz="20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資料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L="363220" indent="-271145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Char char="●"/>
                        <a:tabLst>
                          <a:tab pos="363855" algn="l"/>
                        </a:tabLst>
                      </a:pPr>
                      <a:r>
                        <a:rPr sz="2000" spc="-5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學生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自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一學</a:t>
                      </a:r>
                      <a:r>
                        <a:rPr sz="2000" spc="-2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年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上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傳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至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學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校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平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臺</a:t>
                      </a:r>
                      <a:endParaRPr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Noto Sans CJK JP Regular"/>
                      </a:endParaRPr>
                    </a:p>
                    <a:p>
                      <a:pPr marR="21717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之多元表現，</a:t>
                      </a:r>
                      <a:r>
                        <a:rPr sz="2000" spc="-5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勾選</a:t>
                      </a:r>
                      <a:r>
                        <a:rPr sz="2000" spc="-55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至</a:t>
                      </a:r>
                      <a:r>
                        <a:rPr sz="2000" spc="-75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多</a:t>
                      </a:r>
                      <a:r>
                        <a:rPr sz="2000" spc="1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10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件</a:t>
                      </a:r>
                    </a:p>
                    <a:p>
                      <a:pPr marL="363220" indent="-271145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Char char="●"/>
                        <a:tabLst>
                          <a:tab pos="363855" algn="l"/>
                        </a:tabLst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由學校每學年提交</a:t>
                      </a:r>
                    </a:p>
                  </a:txBody>
                  <a:tcPr marL="0" marR="0" marT="330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74881"/>
            <a:ext cx="7918450" cy="615553"/>
          </a:xfrm>
        </p:spPr>
        <p:txBody>
          <a:bodyPr/>
          <a:lstStyle/>
          <a:p>
            <a:r>
              <a:rPr lang="zh-TW" altLang="en-US" sz="4000" dirty="0" smtClean="0"/>
              <a:t>蒐集項目詳細內容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5674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46058" y="6617207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92"/>
                </a:lnTo>
              </a:path>
            </a:pathLst>
          </a:custGeom>
          <a:ln w="60972">
            <a:solidFill>
              <a:srgbClr val="1A7BAE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766804" y="6617207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92"/>
                </a:lnTo>
              </a:path>
            </a:pathLst>
          </a:custGeom>
          <a:ln w="60959">
            <a:solidFill>
              <a:srgbClr val="1A7BAE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4944" y="908303"/>
            <a:ext cx="4680585" cy="0"/>
          </a:xfrm>
          <a:custGeom>
            <a:avLst/>
            <a:gdLst/>
            <a:ahLst/>
            <a:cxnLst/>
            <a:rect l="l" t="t" r="r" b="b"/>
            <a:pathLst>
              <a:path w="4680585">
                <a:moveTo>
                  <a:pt x="0" y="0"/>
                </a:moveTo>
                <a:lnTo>
                  <a:pt x="4680521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4400" y="372259"/>
            <a:ext cx="10017258" cy="536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sz="4000" dirty="0" err="1">
                <a:solidFill>
                  <a:srgbClr val="014B9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Regular"/>
              </a:rPr>
              <a:t>學生學習歷程檔案的檔案格式、大小</a:t>
            </a:r>
            <a:endParaRPr sz="4000" dirty="0">
              <a:solidFill>
                <a:srgbClr val="014B9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/>
          </p:nvPr>
        </p:nvGraphicFramePr>
        <p:xfrm>
          <a:off x="838200" y="990600"/>
          <a:ext cx="10591800" cy="5222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7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6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55943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資料項目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F3420"/>
                    </a:solidFill>
                  </a:tcPr>
                </a:tc>
                <a:tc>
                  <a:txBody>
                    <a:bodyPr/>
                    <a:lstStyle/>
                    <a:p>
                      <a:pPr marL="117030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檔案格式類型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F342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內容說明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</a:rPr>
                        <a:t>(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檔案大小或簡述文字之字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數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</a:rPr>
                        <a:t>)</a:t>
                      </a:r>
                      <a:endParaRPr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F34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70">
                <a:tc rowSpan="2"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課程諮詢紀錄</a:t>
                      </a: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只限校內平臺</a:t>
                      </a:r>
                      <a:r>
                        <a:rPr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195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文件</a:t>
                      </a:r>
                      <a:r>
                        <a:rPr sz="2000" spc="15" dirty="0">
                          <a:latin typeface="Noto Sans CJK JP Regular"/>
                          <a:cs typeface="Noto Sans CJK JP Regular"/>
                        </a:rPr>
                        <a:t>：pdf</a:t>
                      </a:r>
                      <a:r>
                        <a:rPr sz="2000" spc="-15" dirty="0">
                          <a:latin typeface="Noto Sans CJK JP Regular"/>
                          <a:cs typeface="Noto Sans CJK JP Regular"/>
                        </a:rPr>
                        <a:t>、</a:t>
                      </a:r>
                      <a:r>
                        <a:rPr sz="2000" spc="35" dirty="0">
                          <a:latin typeface="Noto Sans CJK JP Regular"/>
                          <a:cs typeface="Noto Sans CJK JP Regular"/>
                        </a:rPr>
                        <a:t>jpg</a:t>
                      </a: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、</a:t>
                      </a:r>
                      <a:r>
                        <a:rPr sz="2000" spc="45" dirty="0">
                          <a:latin typeface="Noto Sans CJK JP Regular"/>
                          <a:cs typeface="Noto Sans CJK JP Regular"/>
                        </a:rPr>
                        <a:t>png</a:t>
                      </a:r>
                      <a:endParaRPr sz="2000" dirty="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每件固定上限</a:t>
                      </a:r>
                      <a:r>
                        <a:rPr sz="2000" spc="85" dirty="0">
                          <a:latin typeface="Noto Sans CJK JP Regular"/>
                          <a:cs typeface="Noto Sans CJK JP Regular"/>
                        </a:rPr>
                        <a:t>2MB</a:t>
                      </a:r>
                      <a:endParaRPr sz="2000" dirty="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5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簡述：文字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每件</a:t>
                      </a:r>
                      <a:r>
                        <a:rPr sz="2000" spc="50" dirty="0">
                          <a:latin typeface="Noto Sans CJK JP Regular"/>
                          <a:cs typeface="Noto Sans CJK JP Regular"/>
                        </a:rPr>
                        <a:t>100</a:t>
                      </a: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個字為限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7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304800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課程學習成果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文件</a:t>
                      </a:r>
                      <a:r>
                        <a:rPr sz="2000" spc="15" dirty="0">
                          <a:latin typeface="Noto Sans CJK JP Regular"/>
                          <a:cs typeface="Noto Sans CJK JP Regular"/>
                        </a:rPr>
                        <a:t>：pdf</a:t>
                      </a:r>
                      <a:r>
                        <a:rPr sz="2000" spc="-15" dirty="0">
                          <a:latin typeface="Noto Sans CJK JP Regular"/>
                          <a:cs typeface="Noto Sans CJK JP Regular"/>
                        </a:rPr>
                        <a:t>、</a:t>
                      </a:r>
                      <a:r>
                        <a:rPr sz="2000" spc="35" dirty="0">
                          <a:latin typeface="Noto Sans CJK JP Regular"/>
                          <a:cs typeface="Noto Sans CJK JP Regular"/>
                        </a:rPr>
                        <a:t>jpg</a:t>
                      </a: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、</a:t>
                      </a:r>
                      <a:r>
                        <a:rPr sz="2000" spc="45" dirty="0">
                          <a:latin typeface="Noto Sans CJK JP Regular"/>
                          <a:cs typeface="Noto Sans CJK JP Regular"/>
                        </a:rPr>
                        <a:t>png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每件固定上限</a:t>
                      </a:r>
                      <a:r>
                        <a:rPr sz="2000" spc="85" dirty="0">
                          <a:latin typeface="Noto Sans CJK JP Regular"/>
                          <a:cs typeface="Noto Sans CJK JP Regular"/>
                        </a:rPr>
                        <a:t>2MB</a:t>
                      </a:r>
                      <a:endParaRPr sz="2000" dirty="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2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影音檔案</a:t>
                      </a:r>
                      <a:r>
                        <a:rPr sz="2000" spc="20" dirty="0">
                          <a:latin typeface="Noto Sans CJK JP Regular"/>
                          <a:cs typeface="Noto Sans CJK JP Regular"/>
                        </a:rPr>
                        <a:t>：mp3</a:t>
                      </a:r>
                      <a:r>
                        <a:rPr sz="2000" spc="-15" dirty="0">
                          <a:latin typeface="Noto Sans CJK JP Regular"/>
                          <a:cs typeface="Noto Sans CJK JP Regular"/>
                        </a:rPr>
                        <a:t>、</a:t>
                      </a:r>
                      <a:r>
                        <a:rPr sz="2000" spc="20" dirty="0">
                          <a:latin typeface="Noto Sans CJK JP Regular"/>
                          <a:cs typeface="Noto Sans CJK JP Regular"/>
                        </a:rPr>
                        <a:t>mp4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每件固定上限</a:t>
                      </a:r>
                      <a:r>
                        <a:rPr sz="2000" spc="85" dirty="0">
                          <a:latin typeface="Noto Sans CJK JP Regular"/>
                          <a:cs typeface="Noto Sans CJK JP Regular"/>
                        </a:rPr>
                        <a:t>5MB</a:t>
                      </a:r>
                      <a:endParaRPr sz="2000" dirty="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2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簡述：文字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每件</a:t>
                      </a:r>
                      <a:r>
                        <a:rPr sz="2000" spc="50" dirty="0">
                          <a:latin typeface="Noto Sans CJK JP Regular"/>
                          <a:cs typeface="Noto Sans CJK JP Regular"/>
                        </a:rPr>
                        <a:t>100</a:t>
                      </a: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個字為限</a:t>
                      </a: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4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27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2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55880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Noto Sans CJK JP Regular"/>
                        </a:rPr>
                        <a:t>多元表現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證明文件</a:t>
                      </a:r>
                      <a:r>
                        <a:rPr sz="2000" spc="15" dirty="0">
                          <a:latin typeface="Noto Sans CJK JP Regular"/>
                          <a:cs typeface="Noto Sans CJK JP Regular"/>
                        </a:rPr>
                        <a:t>：pdf</a:t>
                      </a: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、</a:t>
                      </a:r>
                      <a:r>
                        <a:rPr sz="2000" spc="35" dirty="0">
                          <a:latin typeface="Noto Sans CJK JP Regular"/>
                          <a:cs typeface="Noto Sans CJK JP Regular"/>
                        </a:rPr>
                        <a:t>jpg</a:t>
                      </a:r>
                      <a:r>
                        <a:rPr sz="2000" spc="-15" dirty="0">
                          <a:latin typeface="Noto Sans CJK JP Regular"/>
                          <a:cs typeface="Noto Sans CJK JP Regular"/>
                        </a:rPr>
                        <a:t>、</a:t>
                      </a:r>
                      <a:r>
                        <a:rPr sz="2000" spc="50" dirty="0">
                          <a:latin typeface="Noto Sans CJK JP Regular"/>
                          <a:cs typeface="Noto Sans CJK JP Regular"/>
                        </a:rPr>
                        <a:t>png</a:t>
                      </a:r>
                      <a:endParaRPr sz="2000" dirty="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每件固定上限</a:t>
                      </a:r>
                      <a:r>
                        <a:rPr sz="2000" spc="85" dirty="0">
                          <a:latin typeface="Noto Sans CJK JP Regular"/>
                          <a:cs typeface="Noto Sans CJK JP Regular"/>
                        </a:rPr>
                        <a:t>2MB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2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影音檔案</a:t>
                      </a:r>
                      <a:r>
                        <a:rPr sz="2000" spc="20" dirty="0">
                          <a:latin typeface="Noto Sans CJK JP Regular"/>
                          <a:cs typeface="Noto Sans CJK JP Regular"/>
                        </a:rPr>
                        <a:t>：mp3</a:t>
                      </a:r>
                      <a:r>
                        <a:rPr sz="2000" spc="-15" dirty="0">
                          <a:latin typeface="Noto Sans CJK JP Regular"/>
                          <a:cs typeface="Noto Sans CJK JP Regular"/>
                        </a:rPr>
                        <a:t>、</a:t>
                      </a:r>
                      <a:r>
                        <a:rPr sz="2000" spc="20" dirty="0">
                          <a:latin typeface="Noto Sans CJK JP Regular"/>
                          <a:cs typeface="Noto Sans CJK JP Regular"/>
                        </a:rPr>
                        <a:t>mp4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每件固定上限</a:t>
                      </a:r>
                      <a:r>
                        <a:rPr sz="2000" spc="85" dirty="0">
                          <a:latin typeface="Noto Sans CJK JP Regular"/>
                          <a:cs typeface="Noto Sans CJK JP Regular"/>
                        </a:rPr>
                        <a:t>5MB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2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外部連結：文字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-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2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簡述：文字</a:t>
                      </a:r>
                      <a:endParaRPr sz="2000">
                        <a:latin typeface="Noto Sans CJK JP Regular"/>
                        <a:cs typeface="Noto Sans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每件</a:t>
                      </a:r>
                      <a:r>
                        <a:rPr sz="2000" spc="50" dirty="0">
                          <a:latin typeface="Noto Sans CJK JP Regular"/>
                          <a:cs typeface="Noto Sans CJK JP Regular"/>
                        </a:rPr>
                        <a:t>100</a:t>
                      </a:r>
                      <a:r>
                        <a:rPr sz="2000" dirty="0">
                          <a:latin typeface="Noto Sans CJK JP Regular"/>
                          <a:cs typeface="Noto Sans CJK JP Regular"/>
                        </a:rPr>
                        <a:t>個字為限</a:t>
                      </a: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回顧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寬螢幕</PresentationFormat>
  <Paragraphs>71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Droid Sans Fallback</vt:lpstr>
      <vt:lpstr>Noto Sans CJK JP Regular</vt:lpstr>
      <vt:lpstr>微軟正黑體</vt:lpstr>
      <vt:lpstr>Arial</vt:lpstr>
      <vt:lpstr>Arial Black</vt:lpstr>
      <vt:lpstr>Calibri</vt:lpstr>
      <vt:lpstr>Times New Roman</vt:lpstr>
      <vt:lpstr>Office Theme</vt:lpstr>
      <vt:lpstr>回顧</vt:lpstr>
      <vt:lpstr>PowerPoint 簡報</vt:lpstr>
      <vt:lpstr>學生學習歷程檔案的檔案格式、大小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2019-12-11T03:29:49Z</dcterms:created>
  <dcterms:modified xsi:type="dcterms:W3CDTF">2019-12-11T03:31:37Z</dcterms:modified>
</cp:coreProperties>
</file>